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emf" ContentType="image/x-emf"/>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6" r:id="rId4"/>
    <p:sldId id="257" r:id="rId6"/>
    <p:sldId id="259" r:id="rId7"/>
    <p:sldId id="318" r:id="rId8"/>
    <p:sldId id="323" r:id="rId9"/>
    <p:sldId id="325" r:id="rId10"/>
    <p:sldId id="326" r:id="rId11"/>
    <p:sldId id="324" r:id="rId12"/>
    <p:sldId id="309" r:id="rId13"/>
    <p:sldId id="278" r:id="rId14"/>
    <p:sldId id="327" r:id="rId15"/>
    <p:sldId id="328" r:id="rId16"/>
    <p:sldId id="319" r:id="rId17"/>
    <p:sldId id="279" r:id="rId18"/>
    <p:sldId id="352" r:id="rId19"/>
    <p:sldId id="356" r:id="rId20"/>
    <p:sldId id="353" r:id="rId21"/>
    <p:sldId id="354" r:id="rId22"/>
    <p:sldId id="355" r:id="rId23"/>
    <p:sldId id="357" r:id="rId24"/>
    <p:sldId id="358" r:id="rId25"/>
    <p:sldId id="359" r:id="rId26"/>
    <p:sldId id="360" r:id="rId27"/>
    <p:sldId id="361" r:id="rId28"/>
    <p:sldId id="380" r:id="rId29"/>
    <p:sldId id="381" r:id="rId30"/>
    <p:sldId id="382" r:id="rId31"/>
    <p:sldId id="383" r:id="rId32"/>
    <p:sldId id="384" r:id="rId33"/>
    <p:sldId id="320" r:id="rId34"/>
    <p:sldId id="311" r:id="rId35"/>
    <p:sldId id="312" r:id="rId36"/>
    <p:sldId id="313" r:id="rId37"/>
    <p:sldId id="314" r:id="rId38"/>
    <p:sldId id="315" r:id="rId39"/>
    <p:sldId id="284" r:id="rId40"/>
    <p:sldId id="285" r:id="rId41"/>
    <p:sldId id="286" r:id="rId42"/>
    <p:sldId id="321" r:id="rId43"/>
    <p:sldId id="287" r:id="rId44"/>
    <p:sldId id="293" r:id="rId45"/>
    <p:sldId id="295" r:id="rId46"/>
    <p:sldId id="297" r:id="rId47"/>
    <p:sldId id="276"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8B80"/>
    <a:srgbClr val="55CDF7"/>
    <a:srgbClr val="562E1A"/>
    <a:srgbClr val="A58B7F"/>
    <a:srgbClr val="419BD6"/>
    <a:srgbClr val="2F0F07"/>
    <a:srgbClr val="D8EBF3"/>
    <a:srgbClr val="422E26"/>
    <a:srgbClr val="202734"/>
    <a:srgbClr val="585C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96"/>
      </p:cViewPr>
      <p:guideLst>
        <p:guide orient="horz" pos="2211"/>
        <p:guide pos="3868"/>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notesMaster" Target="notesMasters/notesMaster1.xml"/><Relationship Id="rId49" Type="http://schemas.openxmlformats.org/officeDocument/2006/relationships/presProps" Target="presProps.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1" Type="http://schemas.openxmlformats.org/officeDocument/2006/relationships/package" Target="../embeddings/Workbook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96202497415096"/>
          <c:y val="0.019316630875686"/>
        </c:manualLayout>
      </c:layout>
      <c:overlay val="0"/>
      <c:spPr>
        <a:noFill/>
        <a:ln w="25384">
          <a:noFill/>
        </a:ln>
      </c:spPr>
      <c:tx>
        <c:rich>
          <a:bodyPr/>
          <a:lstStyle/>
          <a:p>
            <a:pPr>
              <a:defRPr/>
            </a:pPr>
          </a:p>
        </c:rich>
      </c:tx>
    </c:title>
    <c:autoTitleDeleted val="0"/>
    <c:plotArea>
      <c:layout>
        <c:manualLayout>
          <c:layoutTarget val="inner"/>
          <c:xMode val="edge"/>
          <c:yMode val="edge"/>
          <c:x val="0"/>
          <c:y val="0.0133148474510501"/>
          <c:w val="0.96005545764685"/>
          <c:h val="0.98668515254895"/>
        </c:manualLayout>
      </c:layout>
      <c:pieChart>
        <c:varyColors val="0"/>
        <c:ser>
          <c:idx val="0"/>
          <c:order val="0"/>
          <c:tx>
            <c:strRef>
              <c:f>Sheet1!$A$2</c:f>
              <c:strCache>
                <c:ptCount val="1"/>
                <c:pt idx="0">
                  <c:v>Sales</c:v>
                </c:pt>
              </c:strCache>
            </c:strRef>
          </c:tx>
          <c:spPr>
            <a:solidFill>
              <a:srgbClr val="DD0806"/>
            </a:solidFill>
            <a:ln w="25384">
              <a:noFill/>
            </a:ln>
          </c:spPr>
          <c:explosion val="0"/>
          <c:dPt>
            <c:idx val="0"/>
            <c:bubble3D val="0"/>
            <c:spPr>
              <a:solidFill>
                <a:schemeClr val="accent4"/>
              </a:solidFill>
              <a:ln w="25384">
                <a:noFill/>
              </a:ln>
            </c:spPr>
          </c:dPt>
          <c:dPt>
            <c:idx val="1"/>
            <c:bubble3D val="0"/>
            <c:spPr>
              <a:solidFill>
                <a:schemeClr val="accent1">
                  <a:lumMod val="75000"/>
                </a:schemeClr>
              </a:solidFill>
              <a:ln w="25384">
                <a:noFill/>
              </a:ln>
            </c:spPr>
          </c:dPt>
          <c:dPt>
            <c:idx val="2"/>
            <c:bubble3D val="0"/>
            <c:spPr>
              <a:solidFill>
                <a:schemeClr val="accent5"/>
              </a:solidFill>
              <a:ln w="25384">
                <a:noFill/>
              </a:ln>
            </c:spPr>
          </c:dPt>
          <c:dPt>
            <c:idx val="3"/>
            <c:bubble3D val="0"/>
            <c:spPr>
              <a:solidFill>
                <a:schemeClr val="accent2"/>
              </a:solidFill>
              <a:ln w="25384">
                <a:noFill/>
              </a:ln>
            </c:spPr>
          </c:dPt>
          <c:dLbls>
            <c:delete val="1"/>
          </c:dLbls>
          <c:cat>
            <c:strRef>
              <c:f>Sheet1!$B$1:$E$1</c:f>
              <c:strCache>
                <c:ptCount val="4"/>
                <c:pt idx="0">
                  <c:v>1st Qtr</c:v>
                </c:pt>
                <c:pt idx="1">
                  <c:v>2nd Qtr</c:v>
                </c:pt>
                <c:pt idx="2">
                  <c:v>3rd Qtr</c:v>
                </c:pt>
                <c:pt idx="3">
                  <c:v>4th Qtr</c:v>
                </c:pt>
              </c:strCache>
            </c:strRef>
          </c:cat>
          <c:val>
            <c:numRef>
              <c:f>Sheet1!$B$2:$E$2</c:f>
              <c:numCache>
                <c:formatCode>General</c:formatCode>
                <c:ptCount val="4"/>
                <c:pt idx="0">
                  <c:v>25</c:v>
                </c:pt>
                <c:pt idx="1">
                  <c:v>25</c:v>
                </c:pt>
                <c:pt idx="2">
                  <c:v>25</c:v>
                </c:pt>
                <c:pt idx="3">
                  <c:v>10</c:v>
                </c:pt>
              </c:numCache>
            </c:numRef>
          </c:val>
        </c:ser>
        <c:dLbls>
          <c:showLegendKey val="0"/>
          <c:showVal val="0"/>
          <c:showCatName val="0"/>
          <c:showSerName val="0"/>
          <c:showPercent val="0"/>
          <c:showBubbleSize val="0"/>
          <c:showLeaderLines val="1"/>
        </c:dLbls>
        <c:firstSliceAng val="0"/>
      </c:pieChart>
      <c:spPr>
        <a:noFill/>
        <a:ln w="25400">
          <a:noFill/>
        </a:ln>
      </c:spPr>
    </c:plotArea>
    <c:plotVisOnly val="1"/>
    <c:dispBlanksAs val="zero"/>
    <c:showDLblsOverMax val="0"/>
  </c:chart>
  <c:spPr>
    <a:noFill/>
    <a:ln>
      <a:noFill/>
    </a:ln>
  </c:spPr>
  <c:txPr>
    <a:bodyPr/>
    <a:lstStyle/>
    <a:p>
      <a:pPr>
        <a:defRPr lang="zh-CN" sz="1800" b="0" i="0" u="none" strike="noStrike" baseline="0">
          <a:solidFill>
            <a:srgbClr val="000000"/>
          </a:solidFill>
          <a:latin typeface="Calibri" panose="020F0502020204030204"/>
          <a:ea typeface="Calibri" panose="020F0502020204030204"/>
          <a:cs typeface="Calibri" panose="020F0502020204030204"/>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2">
                <a:lumMod val="75000"/>
              </a:schemeClr>
            </a:solidFill>
          </c:spPr>
          <c:explosion val="0"/>
          <c:dPt>
            <c:idx val="0"/>
            <c:bubble3D val="0"/>
            <c:spPr>
              <a:solidFill>
                <a:schemeClr val="accent1"/>
              </a:solidFill>
            </c:spPr>
          </c:dPt>
          <c:dPt>
            <c:idx val="1"/>
            <c:bubble3D val="0"/>
            <c:spPr>
              <a:solidFill>
                <a:schemeClr val="bg1">
                  <a:lumMod val="85000"/>
                </a:schemeClr>
              </a:solidFill>
            </c:spPr>
          </c:dPt>
          <c:dLbls>
            <c:delete val="1"/>
          </c:dLbls>
          <c:cat>
            <c:strRef>
              <c:f>Sheet1!$A$2:$A$3</c:f>
              <c:strCache>
                <c:ptCount val="2"/>
                <c:pt idx="0">
                  <c:v>1st Qtr</c:v>
                </c:pt>
                <c:pt idx="1">
                  <c:v>2nd Qtr</c:v>
                </c:pt>
              </c:strCache>
            </c:strRef>
          </c:cat>
          <c:val>
            <c:numRef>
              <c:f>Sheet1!$B$2:$B$3</c:f>
              <c:numCache>
                <c:formatCode>General</c:formatCode>
                <c:ptCount val="2"/>
                <c:pt idx="0">
                  <c:v>70</c:v>
                </c:pt>
                <c:pt idx="1">
                  <c:v>30</c:v>
                </c:pt>
              </c:numCache>
            </c:numRef>
          </c:val>
        </c:ser>
        <c:dLbls>
          <c:showLegendKey val="0"/>
          <c:showVal val="0"/>
          <c:showCatName val="0"/>
          <c:showSerName val="0"/>
          <c:showPercent val="0"/>
          <c:showBubbleSize val="0"/>
          <c:showLeaderLines val="1"/>
        </c:dLbls>
        <c:firstSliceAng val="154"/>
        <c:holeSize val="70"/>
      </c:doughnutChart>
    </c:plotArea>
    <c:plotVisOnly val="1"/>
    <c:dispBlanksAs val="zero"/>
    <c:showDLblsOverMax val="0"/>
  </c:chart>
  <c:spPr>
    <a:ln>
      <a:noFill/>
    </a:ln>
  </c:spPr>
  <c:txPr>
    <a:bodyPr/>
    <a:lstStyle/>
    <a:p>
      <a:pPr>
        <a:defRPr lang="zh-CN" sz="1800" baseline="-25000">
          <a:latin typeface="+mn-lt"/>
          <a:ea typeface="+mn-ea"/>
          <a:cs typeface="+mn-ea"/>
          <a:sym typeface="+mn-lt"/>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explosion val="0"/>
          <c:dPt>
            <c:idx val="0"/>
            <c:bubble3D val="0"/>
            <c:spPr>
              <a:solidFill>
                <a:schemeClr val="bg1">
                  <a:lumMod val="85000"/>
                </a:schemeClr>
              </a:solidFill>
            </c:spPr>
          </c:dPt>
          <c:dPt>
            <c:idx val="1"/>
            <c:bubble3D val="0"/>
            <c:spPr>
              <a:solidFill>
                <a:schemeClr val="accent2"/>
              </a:solidFill>
            </c:spPr>
          </c:dPt>
          <c:dLbls>
            <c:delete val="1"/>
          </c:dLbls>
          <c:cat>
            <c:strRef>
              <c:f>Sheet1!$A$2:$A$3</c:f>
              <c:strCache>
                <c:ptCount val="2"/>
                <c:pt idx="0">
                  <c:v>1st Qtr</c:v>
                </c:pt>
                <c:pt idx="1">
                  <c:v>2nd Qtr</c:v>
                </c:pt>
              </c:strCache>
            </c:strRef>
          </c:cat>
          <c:val>
            <c:numRef>
              <c:f>Sheet1!$B$2:$B$3</c:f>
              <c:numCache>
                <c:formatCode>General</c:formatCode>
                <c:ptCount val="2"/>
                <c:pt idx="0">
                  <c:v>30</c:v>
                </c:pt>
                <c:pt idx="1">
                  <c:v>30</c:v>
                </c:pt>
              </c:numCache>
            </c:numRef>
          </c:val>
        </c:ser>
        <c:dLbls>
          <c:showLegendKey val="0"/>
          <c:showVal val="0"/>
          <c:showCatName val="0"/>
          <c:showSerName val="0"/>
          <c:showPercent val="0"/>
          <c:showBubbleSize val="0"/>
          <c:showLeaderLines val="1"/>
        </c:dLbls>
        <c:firstSliceAng val="43"/>
        <c:holeSize val="70"/>
      </c:doughnutChart>
    </c:plotArea>
    <c:plotVisOnly val="1"/>
    <c:dispBlanksAs val="zero"/>
    <c:showDLblsOverMax val="0"/>
  </c:chart>
  <c:txPr>
    <a:bodyPr/>
    <a:lstStyle/>
    <a:p>
      <a:pPr>
        <a:defRPr lang="zh-CN" sz="1800">
          <a:latin typeface="+mn-lt"/>
          <a:ea typeface="+mn-ea"/>
          <a:cs typeface="+mn-ea"/>
          <a:sym typeface="+mn-lt"/>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explosion val="0"/>
          <c:dPt>
            <c:idx val="0"/>
            <c:bubble3D val="0"/>
            <c:spPr>
              <a:solidFill>
                <a:schemeClr val="bg1">
                  <a:lumMod val="85000"/>
                </a:schemeClr>
              </a:solidFill>
            </c:spPr>
          </c:dPt>
          <c:dPt>
            <c:idx val="1"/>
            <c:bubble3D val="0"/>
            <c:spPr>
              <a:solidFill>
                <a:schemeClr val="accent3"/>
              </a:solidFill>
            </c:spPr>
          </c:dPt>
          <c:dLbls>
            <c:delete val="1"/>
          </c:dLbls>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43"/>
        <c:holeSize val="70"/>
      </c:doughnutChart>
    </c:plotArea>
    <c:plotVisOnly val="1"/>
    <c:dispBlanksAs val="zero"/>
    <c:showDLblsOverMax val="0"/>
  </c:chart>
  <c:txPr>
    <a:bodyPr/>
    <a:lstStyle/>
    <a:p>
      <a:pPr>
        <a:defRPr lang="zh-CN" sz="1800">
          <a:latin typeface="+mn-lt"/>
          <a:ea typeface="+mn-ea"/>
          <a:cs typeface="+mn-ea"/>
          <a:sym typeface="+mn-lt"/>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4"/>
            </a:solidFill>
          </c:spPr>
          <c:explosion val="0"/>
          <c:dPt>
            <c:idx val="0"/>
            <c:bubble3D val="0"/>
            <c:spPr>
              <a:solidFill>
                <a:schemeClr val="accent4"/>
              </a:solidFill>
            </c:spPr>
          </c:dPt>
          <c:dPt>
            <c:idx val="1"/>
            <c:bubble3D val="0"/>
            <c:spPr>
              <a:solidFill>
                <a:schemeClr val="accent4"/>
              </a:solidFill>
            </c:spPr>
          </c:dPt>
          <c:dLbls>
            <c:delete val="1"/>
          </c:dLbls>
          <c:cat>
            <c:strRef>
              <c:f>Sheet1!$A$2:$A$3</c:f>
              <c:strCache>
                <c:ptCount val="2"/>
                <c:pt idx="0">
                  <c:v>1st Qtr</c:v>
                </c:pt>
                <c:pt idx="1">
                  <c:v>2nd Qtr</c:v>
                </c:pt>
              </c:strCache>
            </c:strRef>
          </c:cat>
          <c:val>
            <c:numRef>
              <c:f>Sheet1!$B$2:$B$3</c:f>
              <c:numCache>
                <c:formatCode>General</c:formatCode>
                <c:ptCount val="2"/>
                <c:pt idx="0">
                  <c:v>0</c:v>
                </c:pt>
                <c:pt idx="1">
                  <c:v>100</c:v>
                </c:pt>
              </c:numCache>
            </c:numRef>
          </c:val>
        </c:ser>
        <c:dLbls>
          <c:showLegendKey val="0"/>
          <c:showVal val="0"/>
          <c:showCatName val="0"/>
          <c:showSerName val="0"/>
          <c:showPercent val="0"/>
          <c:showBubbleSize val="0"/>
          <c:showLeaderLines val="1"/>
        </c:dLbls>
        <c:firstSliceAng val="43"/>
        <c:holeSize val="70"/>
      </c:doughnutChart>
    </c:plotArea>
    <c:plotVisOnly val="1"/>
    <c:dispBlanksAs val="zero"/>
    <c:showDLblsOverMax val="0"/>
  </c:chart>
  <c:txPr>
    <a:bodyPr/>
    <a:lstStyle/>
    <a:p>
      <a:pPr>
        <a:defRPr lang="zh-CN" sz="1800">
          <a:latin typeface="+mn-lt"/>
          <a:ea typeface="+mn-ea"/>
          <a:cs typeface="+mn-ea"/>
          <a:sym typeface="+mn-lt"/>
        </a:defRPr>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solidFill>
                <a:schemeClr val="bg1"/>
              </a:solidFill>
            </a:ln>
          </c:spPr>
          <c:invertIfNegative val="0"/>
          <c:dLbls>
            <c:dLbl>
              <c:idx val="0"/>
              <c:layout/>
              <c:dLblPos val="outEnd"/>
              <c:showLegendKey val="0"/>
              <c:showVal val="1"/>
              <c:showCatName val="0"/>
              <c:showSerName val="0"/>
              <c:showPercent val="0"/>
              <c:showBubbleSize val="0"/>
              <c:extLst>
                <c:ext xmlns:c15="http://schemas.microsoft.com/office/drawing/2012/chart" uri="{CE6537A1-D6FC-4f65-9D91-7224C49458BB}"/>
              </c:extLst>
            </c:dLbl>
            <c:dLbl>
              <c:idx val="1"/>
              <c:layout/>
              <c:dLblPos val="outEnd"/>
              <c:showLegendKey val="0"/>
              <c:showVal val="1"/>
              <c:showCatName val="0"/>
              <c:showSerName val="0"/>
              <c:showPercent val="0"/>
              <c:showBubbleSize val="0"/>
              <c:extLst>
                <c:ext xmlns:c15="http://schemas.microsoft.com/office/drawing/2012/chart" uri="{CE6537A1-D6FC-4f65-9D91-7224C49458BB}"/>
              </c:extLst>
            </c:dLbl>
            <c:dLbl>
              <c:idx val="2"/>
              <c:delete val="1"/>
            </c:dLbl>
            <c:dLbl>
              <c:idx val="3"/>
              <c:delete val="1"/>
            </c:dLbl>
            <c:spPr>
              <a:noFill/>
              <a:ln>
                <a:noFill/>
              </a:ln>
              <a:effectLst/>
            </c:spPr>
            <c:txPr>
              <a:bodyPr rot="0" spcFirstLastPara="0" vertOverflow="ellipsis" vert="horz" wrap="square" lIns="38100" tIns="19050" rIns="38100" bIns="19050" anchor="ctr" anchorCtr="1"/>
              <a:lstStyle/>
              <a:p>
                <a:pPr>
                  <a:defRPr lang="zh-CN" sz="1000" b="1" i="0" u="none" strike="noStrike" kern="1200" baseline="0">
                    <a:solidFill>
                      <a:schemeClr val="tx1">
                        <a:lumMod val="65000"/>
                        <a:lumOff val="35000"/>
                      </a:schemeClr>
                    </a:solidFill>
                    <a:latin typeface="+mn-lt"/>
                    <a:ea typeface="+mn-ea"/>
                    <a:cs typeface="+mn-ea"/>
                    <a:sym typeface="+mn-lt"/>
                  </a:defRPr>
                </a:pPr>
              </a:p>
            </c:txPr>
            <c:dLblPos val="outEnd"/>
            <c:showLegendKey val="0"/>
            <c:showVal val="0"/>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PROJECT 1</c:v>
                </c:pt>
                <c:pt idx="1">
                  <c:v>PROJECT 2</c:v>
                </c:pt>
                <c:pt idx="2">
                  <c:v>PROJECT 3</c:v>
                </c:pt>
                <c:pt idx="3">
                  <c:v>PROJECT 4</c:v>
                </c:pt>
              </c:strCache>
            </c:strRef>
          </c:cat>
          <c:val>
            <c:numRef>
              <c:f>Sheet1!$B$2:$B$5</c:f>
              <c:numCache>
                <c:formatCode>General</c:formatCode>
                <c:ptCount val="4"/>
                <c:pt idx="0">
                  <c:v>100</c:v>
                </c:pt>
                <c:pt idx="1">
                  <c:v>90</c:v>
                </c:pt>
                <c:pt idx="2">
                  <c:v>50</c:v>
                </c:pt>
                <c:pt idx="3">
                  <c:v>50</c:v>
                </c:pt>
              </c:numCache>
            </c:numRef>
          </c:val>
        </c:ser>
        <c:ser>
          <c:idx val="1"/>
          <c:order val="1"/>
          <c:tx>
            <c:strRef>
              <c:f>Sheet1!$C$1</c:f>
              <c:strCache>
                <c:ptCount val="1"/>
                <c:pt idx="0">
                  <c:v>Series 2</c:v>
                </c:pt>
              </c:strCache>
            </c:strRef>
          </c:tx>
          <c:spPr>
            <a:solidFill>
              <a:schemeClr val="accent2"/>
            </a:solidFill>
          </c:spPr>
          <c:invertIfNegative val="0"/>
          <c:dLbls>
            <c:spPr>
              <a:noFill/>
              <a:ln>
                <a:noFill/>
              </a:ln>
              <a:effectLst/>
            </c:spPr>
            <c:txPr>
              <a:bodyPr rot="0" spcFirstLastPara="0" vertOverflow="ellipsis" vert="horz" wrap="square" lIns="38100" tIns="19050" rIns="38100" bIns="19050" anchor="ctr" anchorCtr="1"/>
              <a:lstStyle/>
              <a:p>
                <a:pPr>
                  <a:defRPr lang="zh-CN" sz="1000" b="1" i="0" u="none" strike="noStrike" kern="1200" baseline="0">
                    <a:solidFill>
                      <a:schemeClr val="tx1">
                        <a:lumMod val="65000"/>
                        <a:lumOff val="35000"/>
                      </a:schemeClr>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PROJECT 1</c:v>
                </c:pt>
                <c:pt idx="1">
                  <c:v>PROJECT 2</c:v>
                </c:pt>
                <c:pt idx="2">
                  <c:v>PROJECT 3</c:v>
                </c:pt>
                <c:pt idx="3">
                  <c:v>PROJECT 4</c:v>
                </c:pt>
              </c:strCache>
            </c:strRef>
          </c:cat>
          <c:val>
            <c:numRef>
              <c:f>Sheet1!$C$2:$C$5</c:f>
              <c:numCache>
                <c:formatCode>General</c:formatCode>
                <c:ptCount val="4"/>
                <c:pt idx="0">
                  <c:v>90</c:v>
                </c:pt>
                <c:pt idx="1">
                  <c:v>75</c:v>
                </c:pt>
                <c:pt idx="2">
                  <c:v>100</c:v>
                </c:pt>
                <c:pt idx="3">
                  <c:v>100</c:v>
                </c:pt>
              </c:numCache>
            </c:numRef>
          </c:val>
        </c:ser>
        <c:ser>
          <c:idx val="2"/>
          <c:order val="2"/>
          <c:tx>
            <c:strRef>
              <c:f>Sheet1!$D$1</c:f>
              <c:strCache>
                <c:ptCount val="1"/>
                <c:pt idx="0">
                  <c:v>Series 3</c:v>
                </c:pt>
              </c:strCache>
            </c:strRef>
          </c:tx>
          <c:spPr>
            <a:solidFill>
              <a:schemeClr val="accent3"/>
            </a:solidFill>
            <a:effectLst/>
          </c:spPr>
          <c:invertIfNegative val="0"/>
          <c:dLbls>
            <c:spPr>
              <a:noFill/>
              <a:ln>
                <a:noFill/>
              </a:ln>
              <a:effectLst/>
            </c:spPr>
            <c:txPr>
              <a:bodyPr rot="0" spcFirstLastPara="0" vertOverflow="ellipsis" vert="horz" wrap="square" lIns="38100" tIns="19050" rIns="38100" bIns="19050" anchor="ctr" anchorCtr="1"/>
              <a:lstStyle/>
              <a:p>
                <a:pPr>
                  <a:defRPr lang="zh-CN" sz="1000" b="1" i="0" u="none" strike="noStrike" kern="1200" baseline="0">
                    <a:solidFill>
                      <a:schemeClr val="tx1">
                        <a:lumMod val="65000"/>
                        <a:lumOff val="35000"/>
                      </a:schemeClr>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PROJECT 1</c:v>
                </c:pt>
                <c:pt idx="1">
                  <c:v>PROJECT 2</c:v>
                </c:pt>
                <c:pt idx="2">
                  <c:v>PROJECT 3</c:v>
                </c:pt>
                <c:pt idx="3">
                  <c:v>PROJECT 4</c:v>
                </c:pt>
              </c:strCache>
            </c:strRef>
          </c:cat>
          <c:val>
            <c:numRef>
              <c:f>Sheet1!$D$2:$D$5</c:f>
              <c:numCache>
                <c:formatCode>General</c:formatCode>
                <c:ptCount val="4"/>
                <c:pt idx="0">
                  <c:v>70</c:v>
                </c:pt>
                <c:pt idx="1">
                  <c:v>55</c:v>
                </c:pt>
                <c:pt idx="2">
                  <c:v>85</c:v>
                </c:pt>
                <c:pt idx="3">
                  <c:v>85</c:v>
                </c:pt>
              </c:numCache>
            </c:numRef>
          </c:val>
        </c:ser>
        <c:ser>
          <c:idx val="3"/>
          <c:order val="3"/>
          <c:tx>
            <c:strRef>
              <c:f>Sheet1!$E$1</c:f>
              <c:strCache>
                <c:ptCount val="1"/>
                <c:pt idx="0">
                  <c:v>Series 32</c:v>
                </c:pt>
              </c:strCache>
            </c:strRef>
          </c:tx>
          <c:spPr>
            <a:solidFill>
              <a:schemeClr val="accent4"/>
            </a:solidFill>
          </c:spPr>
          <c:invertIfNegative val="0"/>
          <c:dLbls>
            <c:spPr>
              <a:noFill/>
              <a:ln>
                <a:noFill/>
              </a:ln>
              <a:effectLst/>
            </c:spPr>
            <c:txPr>
              <a:bodyPr rot="0" spcFirstLastPara="0" vertOverflow="ellipsis" vert="horz" wrap="square" lIns="38100" tIns="19050" rIns="38100" bIns="19050" anchor="ctr" anchorCtr="1"/>
              <a:lstStyle/>
              <a:p>
                <a:pPr>
                  <a:defRPr lang="zh-CN" sz="1000" b="1" i="0" u="none" strike="noStrike" kern="1200" baseline="0">
                    <a:solidFill>
                      <a:schemeClr val="tx1">
                        <a:lumMod val="65000"/>
                        <a:lumOff val="35000"/>
                      </a:schemeClr>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PROJECT 1</c:v>
                </c:pt>
                <c:pt idx="1">
                  <c:v>PROJECT 2</c:v>
                </c:pt>
                <c:pt idx="2">
                  <c:v>PROJECT 3</c:v>
                </c:pt>
                <c:pt idx="3">
                  <c:v>PROJECT 4</c:v>
                </c:pt>
              </c:strCache>
            </c:strRef>
          </c:cat>
          <c:val>
            <c:numRef>
              <c:f>Sheet1!$E$2:$E$5</c:f>
              <c:numCache>
                <c:formatCode>General</c:formatCode>
                <c:ptCount val="4"/>
                <c:pt idx="0">
                  <c:v>50</c:v>
                </c:pt>
                <c:pt idx="1">
                  <c:v>65</c:v>
                </c:pt>
                <c:pt idx="2">
                  <c:v>70</c:v>
                </c:pt>
                <c:pt idx="3">
                  <c:v>75</c:v>
                </c:pt>
              </c:numCache>
            </c:numRef>
          </c:val>
        </c:ser>
        <c:ser>
          <c:idx val="4"/>
          <c:order val="4"/>
          <c:tx>
            <c:strRef>
              <c:f>Sheet1!$F$1</c:f>
              <c:strCache>
                <c:ptCount val="1"/>
                <c:pt idx="0">
                  <c:v>Series 322</c:v>
                </c:pt>
              </c:strCache>
            </c:strRef>
          </c:tx>
          <c:spPr>
            <a:solidFill>
              <a:schemeClr val="accent5"/>
            </a:solidFill>
          </c:spPr>
          <c:invertIfNegative val="0"/>
          <c:dLbls>
            <c:spPr>
              <a:noFill/>
              <a:ln>
                <a:noFill/>
              </a:ln>
              <a:effectLst/>
            </c:spPr>
            <c:txPr>
              <a:bodyPr rot="0" spcFirstLastPara="0" vertOverflow="ellipsis" vert="horz" wrap="square" lIns="38100" tIns="19050" rIns="38100" bIns="19050" anchor="ctr" anchorCtr="1"/>
              <a:lstStyle/>
              <a:p>
                <a:pPr>
                  <a:defRPr lang="zh-CN" sz="1000" b="1" i="0" u="none" strike="noStrike" kern="1200" baseline="0">
                    <a:solidFill>
                      <a:schemeClr val="tx1">
                        <a:lumMod val="65000"/>
                        <a:lumOff val="35000"/>
                      </a:schemeClr>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PROJECT 1</c:v>
                </c:pt>
                <c:pt idx="1">
                  <c:v>PROJECT 2</c:v>
                </c:pt>
                <c:pt idx="2">
                  <c:v>PROJECT 3</c:v>
                </c:pt>
                <c:pt idx="3">
                  <c:v>PROJECT 4</c:v>
                </c:pt>
              </c:strCache>
            </c:strRef>
          </c:cat>
          <c:val>
            <c:numRef>
              <c:f>Sheet1!$F$2:$F$5</c:f>
              <c:numCache>
                <c:formatCode>General</c:formatCode>
                <c:ptCount val="4"/>
                <c:pt idx="0">
                  <c:v>20</c:v>
                </c:pt>
                <c:pt idx="1">
                  <c:v>45</c:v>
                </c:pt>
                <c:pt idx="2">
                  <c:v>35</c:v>
                </c:pt>
                <c:pt idx="3">
                  <c:v>65</c:v>
                </c:pt>
              </c:numCache>
            </c:numRef>
          </c:val>
        </c:ser>
        <c:dLbls>
          <c:showLegendKey val="0"/>
          <c:showVal val="0"/>
          <c:showCatName val="0"/>
          <c:showSerName val="0"/>
          <c:showPercent val="0"/>
          <c:showBubbleSize val="0"/>
        </c:dLbls>
        <c:gapWidth val="351"/>
        <c:overlap val="-14"/>
        <c:axId val="434968064"/>
        <c:axId val="434969600"/>
      </c:barChart>
      <c:catAx>
        <c:axId val="434968064"/>
        <c:scaling>
          <c:orientation val="minMax"/>
        </c:scaling>
        <c:delete val="0"/>
        <c:axPos val="b"/>
        <c:numFmt formatCode="General" sourceLinked="0"/>
        <c:majorTickMark val="out"/>
        <c:minorTickMark val="none"/>
        <c:tickLblPos val="nextTo"/>
        <c:spPr>
          <a:noFill/>
        </c:spPr>
        <c:txPr>
          <a:bodyPr rot="-60000000" spcFirstLastPara="0" vertOverflow="ellipsis" vert="horz" wrap="square" anchor="ctr" anchorCtr="1"/>
          <a:lstStyle/>
          <a:p>
            <a:pPr>
              <a:defRPr lang="zh-CN" sz="1000" b="1" i="0" u="none" strike="noStrike" kern="1200" baseline="0">
                <a:solidFill>
                  <a:schemeClr val="tx1">
                    <a:lumMod val="65000"/>
                    <a:lumOff val="35000"/>
                  </a:schemeClr>
                </a:solidFill>
                <a:latin typeface="+mn-lt"/>
                <a:ea typeface="+mn-ea"/>
                <a:cs typeface="+mn-ea"/>
                <a:sym typeface="+mn-lt"/>
              </a:defRPr>
            </a:pPr>
          </a:p>
        </c:txPr>
        <c:crossAx val="434969600"/>
        <c:crosses val="autoZero"/>
        <c:auto val="1"/>
        <c:lblAlgn val="ctr"/>
        <c:lblOffset val="100"/>
        <c:noMultiLvlLbl val="0"/>
      </c:catAx>
      <c:valAx>
        <c:axId val="434969600"/>
        <c:scaling>
          <c:orientation val="minMax"/>
        </c:scaling>
        <c:delete val="0"/>
        <c:axPos val="l"/>
        <c:majorGridlines>
          <c:spPr>
            <a:ln w="6350" cap="flat" cmpd="sng" algn="ctr">
              <a:solidFill>
                <a:prstClr val="white">
                  <a:lumMod val="85000"/>
                  <a:alpha val="48000"/>
                </a:prstClr>
              </a:solidFill>
              <a:prstDash val="solid"/>
              <a:round/>
            </a:ln>
          </c:spPr>
        </c:majorGridlines>
        <c:numFmt formatCode="General" sourceLinked="0"/>
        <c:majorTickMark val="none"/>
        <c:minorTickMark val="in"/>
        <c:tickLblPos val="low"/>
        <c:spPr>
          <a:noFill/>
          <a:ln w="6350" cap="flat" cmpd="sng" algn="ctr">
            <a:solidFill>
              <a:schemeClr val="bg1">
                <a:lumMod val="85000"/>
              </a:schemeClr>
            </a:solidFill>
            <a:prstDash val="solid"/>
            <a:round/>
          </a:ln>
        </c:spPr>
        <c:txPr>
          <a:bodyPr rot="-60000000" spcFirstLastPara="0" vertOverflow="ellipsis" vert="horz" wrap="square" anchor="ctr" anchorCtr="1"/>
          <a:lstStyle/>
          <a:p>
            <a:pPr>
              <a:defRPr lang="zh-CN" sz="1000" b="1" i="0" u="none" strike="noStrike" kern="1200" baseline="0">
                <a:solidFill>
                  <a:schemeClr val="tx1">
                    <a:lumMod val="65000"/>
                    <a:lumOff val="35000"/>
                  </a:schemeClr>
                </a:solidFill>
                <a:latin typeface="+mn-lt"/>
                <a:ea typeface="+mn-ea"/>
                <a:cs typeface="+mn-ea"/>
                <a:sym typeface="+mn-lt"/>
              </a:defRPr>
            </a:pPr>
          </a:p>
        </c:txPr>
        <c:crossAx val="434968064"/>
        <c:crosses val="autoZero"/>
        <c:crossBetween val="between"/>
      </c:valAx>
    </c:plotArea>
    <c:plotVisOnly val="1"/>
    <c:dispBlanksAs val="gap"/>
    <c:showDLblsOverMax val="0"/>
  </c:chart>
  <c:txPr>
    <a:bodyPr/>
    <a:lstStyle/>
    <a:p>
      <a:pPr>
        <a:defRPr lang="zh-CN" sz="1000" b="1">
          <a:solidFill>
            <a:schemeClr val="tx1">
              <a:lumMod val="65000"/>
              <a:lumOff val="35000"/>
            </a:schemeClr>
          </a:solidFill>
          <a:latin typeface="+mn-lt"/>
          <a:ea typeface="+mn-ea"/>
          <a:cs typeface="+mn-ea"/>
          <a:sym typeface="+mn-lt"/>
        </a:defRPr>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9F4A0A-044F-4976-8DBB-18DAD1CB0F7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6652D1-87C4-4644-A67A-ADF6A069199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5" Type="http://schemas.microsoft.com/office/2007/relationships/hdphoto" Target="../media/image5.wdp"/><Relationship Id="rId4" Type="http://schemas.openxmlformats.org/officeDocument/2006/relationships/image" Target="../media/image4.png"/><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5" Type="http://schemas.microsoft.com/office/2007/relationships/hdphoto" Target="../media/image5.wdp"/><Relationship Id="rId4" Type="http://schemas.openxmlformats.org/officeDocument/2006/relationships/image" Target="../media/image4.png"/><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94453" cy="6858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31427"/>
        </a:solidFill>
        <a:effectLst/>
      </p:bgPr>
    </p:bg>
    <p:spTree>
      <p:nvGrpSpPr>
        <p:cNvPr id="1" name=""/>
        <p:cNvGrpSpPr/>
        <p:nvPr/>
      </p:nvGrpSpPr>
      <p:grpSpPr>
        <a:xfrm>
          <a:off x="0" y="0"/>
          <a:ext cx="0" cy="0"/>
          <a:chOff x="0" y="0"/>
          <a:chExt cx="0" cy="0"/>
        </a:xfrm>
      </p:grpSpPr>
      <p:cxnSp>
        <p:nvCxnSpPr>
          <p:cNvPr id="409" name="直接连接符 408"/>
          <p:cNvCxnSpPr/>
          <p:nvPr userDrawn="1"/>
        </p:nvCxnSpPr>
        <p:spPr>
          <a:xfrm rot="5400000">
            <a:off x="2307953" y="3427905"/>
            <a:ext cx="3787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0" name="直接连接符 409"/>
          <p:cNvCxnSpPr/>
          <p:nvPr userDrawn="1"/>
        </p:nvCxnSpPr>
        <p:spPr>
          <a:xfrm rot="10800000">
            <a:off x="4200761" y="1535099"/>
            <a:ext cx="378572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1" name="直接连接符 410"/>
          <p:cNvCxnSpPr/>
          <p:nvPr userDrawn="1"/>
        </p:nvCxnSpPr>
        <p:spPr>
          <a:xfrm rot="10800000">
            <a:off x="4200761" y="5321314"/>
            <a:ext cx="378572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p:nvPr userDrawn="1"/>
        </p:nvCxnSpPr>
        <p:spPr>
          <a:xfrm rot="5400000">
            <a:off x="6092087" y="3428509"/>
            <a:ext cx="3787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13" name="椭圆 412"/>
          <p:cNvSpPr/>
          <p:nvPr userDrawn="1"/>
        </p:nvSpPr>
        <p:spPr>
          <a:xfrm>
            <a:off x="4166356" y="5286880"/>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4" name="椭圆 413"/>
          <p:cNvSpPr/>
          <p:nvPr userDrawn="1"/>
        </p:nvSpPr>
        <p:spPr>
          <a:xfrm>
            <a:off x="7948911" y="5286880"/>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5" name="椭圆 414"/>
          <p:cNvSpPr/>
          <p:nvPr userDrawn="1"/>
        </p:nvSpPr>
        <p:spPr>
          <a:xfrm>
            <a:off x="7948911" y="1499400"/>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6" name="椭圆 415"/>
          <p:cNvSpPr/>
          <p:nvPr userDrawn="1"/>
        </p:nvSpPr>
        <p:spPr>
          <a:xfrm>
            <a:off x="4166356" y="1504165"/>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7" name="矩形 416"/>
          <p:cNvSpPr/>
          <p:nvPr userDrawn="1"/>
        </p:nvSpPr>
        <p:spPr>
          <a:xfrm>
            <a:off x="4206255" y="1533526"/>
            <a:ext cx="3779948" cy="3790950"/>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18" name="直接连接符 417"/>
          <p:cNvCxnSpPr/>
          <p:nvPr userDrawn="1"/>
        </p:nvCxnSpPr>
        <p:spPr>
          <a:xfrm>
            <a:off x="3121924" y="2202181"/>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9" name="直接连接符 418"/>
          <p:cNvCxnSpPr/>
          <p:nvPr userDrawn="1"/>
        </p:nvCxnSpPr>
        <p:spPr>
          <a:xfrm rot="2700000">
            <a:off x="4000125" y="108346"/>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0" name="直接连接符 419"/>
          <p:cNvCxnSpPr/>
          <p:nvPr userDrawn="1"/>
        </p:nvCxnSpPr>
        <p:spPr>
          <a:xfrm rot="5400000">
            <a:off x="6093620" y="-759146"/>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1" name="直接连接符 420"/>
          <p:cNvCxnSpPr/>
          <p:nvPr userDrawn="1"/>
        </p:nvCxnSpPr>
        <p:spPr>
          <a:xfrm rot="18900000" flipV="1">
            <a:off x="3989077" y="4296493"/>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p:nvPr userDrawn="1"/>
        </p:nvCxnSpPr>
        <p:spPr>
          <a:xfrm rot="5400000">
            <a:off x="6087272" y="5164465"/>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3" name="直接连接符 422"/>
          <p:cNvCxnSpPr/>
          <p:nvPr userDrawn="1"/>
        </p:nvCxnSpPr>
        <p:spPr>
          <a:xfrm rot="2700000">
            <a:off x="8187115" y="4296972"/>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4" name="直接连接符 423"/>
          <p:cNvCxnSpPr/>
          <p:nvPr userDrawn="1"/>
        </p:nvCxnSpPr>
        <p:spPr>
          <a:xfrm>
            <a:off x="9054269" y="2202181"/>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5" name="直接连接符 424"/>
          <p:cNvCxnSpPr/>
          <p:nvPr userDrawn="1"/>
        </p:nvCxnSpPr>
        <p:spPr>
          <a:xfrm rot="18900000" flipV="1">
            <a:off x="8187115" y="107867"/>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26" name="椭圆 425"/>
          <p:cNvSpPr/>
          <p:nvPr userDrawn="1"/>
        </p:nvSpPr>
        <p:spPr>
          <a:xfrm>
            <a:off x="4830846" y="635798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7" name="椭圆 426"/>
          <p:cNvSpPr/>
          <p:nvPr userDrawn="1"/>
        </p:nvSpPr>
        <p:spPr>
          <a:xfrm>
            <a:off x="4830846" y="635798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8" name="椭圆 427"/>
          <p:cNvSpPr/>
          <p:nvPr userDrawn="1"/>
        </p:nvSpPr>
        <p:spPr>
          <a:xfrm>
            <a:off x="3088448" y="4617287"/>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9" name="椭圆 428"/>
          <p:cNvSpPr/>
          <p:nvPr userDrawn="1"/>
        </p:nvSpPr>
        <p:spPr>
          <a:xfrm>
            <a:off x="7281783" y="427874"/>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30" name="八边形 429"/>
          <p:cNvSpPr/>
          <p:nvPr userDrawn="1"/>
        </p:nvSpPr>
        <p:spPr>
          <a:xfrm>
            <a:off x="3132971" y="467195"/>
            <a:ext cx="5921298" cy="5923612"/>
          </a:xfrm>
          <a:prstGeom prst="oct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31" name="直接连接符 430"/>
          <p:cNvCxnSpPr/>
          <p:nvPr userDrawn="1"/>
        </p:nvCxnSpPr>
        <p:spPr>
          <a:xfrm rot="2700000">
            <a:off x="5482505" y="1956148"/>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32" name="直接连接符 431"/>
          <p:cNvCxnSpPr/>
          <p:nvPr userDrawn="1"/>
        </p:nvCxnSpPr>
        <p:spPr>
          <a:xfrm rot="8100000">
            <a:off x="2540350" y="1956147"/>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33" name="直接连接符 432"/>
          <p:cNvCxnSpPr/>
          <p:nvPr userDrawn="1"/>
        </p:nvCxnSpPr>
        <p:spPr>
          <a:xfrm rot="2700000">
            <a:off x="2539537" y="4900266"/>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34" name="直接连接符 433"/>
          <p:cNvCxnSpPr/>
          <p:nvPr userDrawn="1"/>
        </p:nvCxnSpPr>
        <p:spPr>
          <a:xfrm rot="8100000">
            <a:off x="5483316" y="4900265"/>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35" name="椭圆 434"/>
          <p:cNvSpPr/>
          <p:nvPr userDrawn="1"/>
        </p:nvSpPr>
        <p:spPr>
          <a:xfrm rot="2700000">
            <a:off x="6059078" y="445352"/>
            <a:ext cx="72000" cy="71972"/>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6" name="椭圆 435"/>
          <p:cNvSpPr/>
          <p:nvPr userDrawn="1"/>
        </p:nvSpPr>
        <p:spPr>
          <a:xfrm rot="2700000">
            <a:off x="6059078" y="445352"/>
            <a:ext cx="72000" cy="71972"/>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7" name="椭圆 436"/>
          <p:cNvSpPr/>
          <p:nvPr userDrawn="1"/>
        </p:nvSpPr>
        <p:spPr>
          <a:xfrm rot="2700000">
            <a:off x="6055903" y="6334974"/>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38" name="椭圆 437"/>
          <p:cNvSpPr/>
          <p:nvPr userDrawn="1"/>
        </p:nvSpPr>
        <p:spPr>
          <a:xfrm rot="2700000">
            <a:off x="6055903" y="6334974"/>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39" name="矩形 438"/>
          <p:cNvSpPr/>
          <p:nvPr userDrawn="1"/>
        </p:nvSpPr>
        <p:spPr>
          <a:xfrm rot="2700000">
            <a:off x="4010820" y="1347014"/>
            <a:ext cx="4165600" cy="4163973"/>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40" name="直接连接符 439"/>
          <p:cNvCxnSpPr>
            <a:stCxn id="451" idx="4"/>
            <a:endCxn id="451" idx="5"/>
          </p:cNvCxnSpPr>
          <p:nvPr userDrawn="1"/>
        </p:nvCxnSpPr>
        <p:spPr>
          <a:xfrm rot="5400000" flipH="1" flipV="1">
            <a:off x="6093620" y="-747347"/>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1" name="直接连接符 440"/>
          <p:cNvCxnSpPr>
            <a:stCxn id="451" idx="4"/>
            <a:endCxn id="451" idx="3"/>
          </p:cNvCxnSpPr>
          <p:nvPr userDrawn="1"/>
        </p:nvCxnSpPr>
        <p:spPr>
          <a:xfrm rot="16200000" flipH="1" flipV="1">
            <a:off x="2525521" y="1605202"/>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2" name="直接连接符 441"/>
          <p:cNvCxnSpPr>
            <a:stCxn id="451" idx="3"/>
            <a:endCxn id="451" idx="2"/>
          </p:cNvCxnSpPr>
          <p:nvPr userDrawn="1"/>
        </p:nvCxnSpPr>
        <p:spPr>
          <a:xfrm rot="10800000" flipH="1" flipV="1">
            <a:off x="3133771" y="3429002"/>
            <a:ext cx="1215550" cy="2432049"/>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3" name="直接连接符 442"/>
          <p:cNvCxnSpPr>
            <a:stCxn id="451" idx="2"/>
            <a:endCxn id="451" idx="1"/>
          </p:cNvCxnSpPr>
          <p:nvPr userDrawn="1"/>
        </p:nvCxnSpPr>
        <p:spPr>
          <a:xfrm rot="16200000" flipH="1">
            <a:off x="6093620" y="4116751"/>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4" name="直接连接符 443"/>
          <p:cNvCxnSpPr>
            <a:stCxn id="451" idx="1"/>
            <a:endCxn id="451" idx="0"/>
          </p:cNvCxnSpPr>
          <p:nvPr userDrawn="1"/>
        </p:nvCxnSpPr>
        <p:spPr>
          <a:xfrm rot="5400000" flipH="1" flipV="1">
            <a:off x="7229670" y="4037252"/>
            <a:ext cx="2432049"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5" name="直接连接符 444"/>
          <p:cNvCxnSpPr>
            <a:stCxn id="451" idx="5"/>
            <a:endCxn id="451" idx="0"/>
          </p:cNvCxnSpPr>
          <p:nvPr userDrawn="1"/>
        </p:nvCxnSpPr>
        <p:spPr>
          <a:xfrm rot="16200000" flipH="1">
            <a:off x="7229668" y="1605203"/>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46" name="椭圆 445"/>
          <p:cNvSpPr/>
          <p:nvPr userDrawn="1"/>
        </p:nvSpPr>
        <p:spPr>
          <a:xfrm>
            <a:off x="4315905" y="961274"/>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7" name="椭圆 446"/>
          <p:cNvSpPr/>
          <p:nvPr userDrawn="1"/>
        </p:nvSpPr>
        <p:spPr>
          <a:xfrm>
            <a:off x="4315905" y="961274"/>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8" name="椭圆 447"/>
          <p:cNvSpPr/>
          <p:nvPr userDrawn="1"/>
        </p:nvSpPr>
        <p:spPr>
          <a:xfrm>
            <a:off x="3104322" y="3394119"/>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9" name="椭圆 448"/>
          <p:cNvSpPr/>
          <p:nvPr userDrawn="1"/>
        </p:nvSpPr>
        <p:spPr>
          <a:xfrm>
            <a:off x="7803867" y="5822835"/>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50" name="椭圆 449"/>
          <p:cNvSpPr/>
          <p:nvPr userDrawn="1"/>
        </p:nvSpPr>
        <p:spPr>
          <a:xfrm>
            <a:off x="7803867" y="5822835"/>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51" name="六边形 450"/>
          <p:cNvSpPr/>
          <p:nvPr userDrawn="1"/>
        </p:nvSpPr>
        <p:spPr>
          <a:xfrm>
            <a:off x="3133771" y="996950"/>
            <a:ext cx="5919698" cy="4864101"/>
          </a:xfrm>
          <a:prstGeom prst="hex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452" name="椭圆 451"/>
          <p:cNvSpPr/>
          <p:nvPr userDrawn="1"/>
        </p:nvSpPr>
        <p:spPr>
          <a:xfrm>
            <a:off x="2930743" y="264887"/>
            <a:ext cx="6325756" cy="6328228"/>
          </a:xfrm>
          <a:prstGeom prst="ellips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453" name="椭圆 452"/>
          <p:cNvSpPr/>
          <p:nvPr userDrawn="1"/>
        </p:nvSpPr>
        <p:spPr>
          <a:xfrm>
            <a:off x="6057634" y="6556832"/>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454" name="直接连接符 453"/>
          <p:cNvCxnSpPr/>
          <p:nvPr userDrawn="1"/>
        </p:nvCxnSpPr>
        <p:spPr>
          <a:xfrm rot="2700000">
            <a:off x="3926633" y="-7576"/>
            <a:ext cx="0" cy="253405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5" name="直接连接符 454"/>
          <p:cNvCxnSpPr/>
          <p:nvPr userDrawn="1"/>
        </p:nvCxnSpPr>
        <p:spPr>
          <a:xfrm rot="5400000">
            <a:off x="6097656" y="-895778"/>
            <a:ext cx="0" cy="253405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6" name="直接连接符 455"/>
          <p:cNvCxnSpPr/>
          <p:nvPr userDrawn="1"/>
        </p:nvCxnSpPr>
        <p:spPr>
          <a:xfrm rot="8100000">
            <a:off x="8260607" y="1"/>
            <a:ext cx="0" cy="253504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7" name="直接连接符 456"/>
          <p:cNvCxnSpPr/>
          <p:nvPr userDrawn="1"/>
        </p:nvCxnSpPr>
        <p:spPr>
          <a:xfrm flipV="1">
            <a:off x="3030709" y="2155724"/>
            <a:ext cx="0" cy="253504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8" name="直接连接符 457"/>
          <p:cNvCxnSpPr/>
          <p:nvPr userDrawn="1"/>
        </p:nvCxnSpPr>
        <p:spPr>
          <a:xfrm rot="8100000">
            <a:off x="3930067" y="4322956"/>
            <a:ext cx="0" cy="253504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9" name="直接连接符 458"/>
          <p:cNvCxnSpPr/>
          <p:nvPr userDrawn="1"/>
        </p:nvCxnSpPr>
        <p:spPr>
          <a:xfrm rot="5400000">
            <a:off x="6097656" y="5224365"/>
            <a:ext cx="0" cy="253405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0" name="直接连接符 459"/>
          <p:cNvCxnSpPr/>
          <p:nvPr userDrawn="1"/>
        </p:nvCxnSpPr>
        <p:spPr>
          <a:xfrm rot="2700000">
            <a:off x="8260606" y="4328092"/>
            <a:ext cx="0" cy="253405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1" name="直接连接符 460"/>
          <p:cNvCxnSpPr/>
          <p:nvPr userDrawn="1"/>
        </p:nvCxnSpPr>
        <p:spPr>
          <a:xfrm flipV="1">
            <a:off x="9156532" y="2163797"/>
            <a:ext cx="0" cy="253504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62" name="椭圆 461"/>
          <p:cNvSpPr/>
          <p:nvPr userDrawn="1"/>
        </p:nvSpPr>
        <p:spPr>
          <a:xfrm rot="2700000">
            <a:off x="2998396" y="2118033"/>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3" name="椭圆 462"/>
          <p:cNvSpPr/>
          <p:nvPr userDrawn="1"/>
        </p:nvSpPr>
        <p:spPr>
          <a:xfrm rot="2700000">
            <a:off x="2996016" y="465528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4" name="椭圆 463"/>
          <p:cNvSpPr/>
          <p:nvPr userDrawn="1"/>
        </p:nvSpPr>
        <p:spPr>
          <a:xfrm rot="2700000">
            <a:off x="2996016" y="465528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5" name="椭圆 464"/>
          <p:cNvSpPr/>
          <p:nvPr userDrawn="1"/>
        </p:nvSpPr>
        <p:spPr>
          <a:xfrm rot="2700000">
            <a:off x="9118993" y="212322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6" name="八边形 465"/>
          <p:cNvSpPr/>
          <p:nvPr userDrawn="1"/>
        </p:nvSpPr>
        <p:spPr>
          <a:xfrm>
            <a:off x="3037290" y="371475"/>
            <a:ext cx="6112662" cy="6115050"/>
          </a:xfrm>
          <a:prstGeom prst="oct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67" name="直接连接符 466"/>
          <p:cNvCxnSpPr/>
          <p:nvPr userDrawn="1"/>
        </p:nvCxnSpPr>
        <p:spPr>
          <a:xfrm rot="5400000">
            <a:off x="1755165" y="3431921"/>
            <a:ext cx="32760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8" name="直接连接符 467"/>
          <p:cNvCxnSpPr/>
          <p:nvPr userDrawn="1"/>
        </p:nvCxnSpPr>
        <p:spPr>
          <a:xfrm>
            <a:off x="3392372" y="5069365"/>
            <a:ext cx="2700834"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9" name="直接连接符 468"/>
          <p:cNvCxnSpPr/>
          <p:nvPr userDrawn="1"/>
        </p:nvCxnSpPr>
        <p:spPr>
          <a:xfrm flipH="1">
            <a:off x="3392372" y="337563"/>
            <a:ext cx="2700834"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70" name="直接连接符 469"/>
          <p:cNvCxnSpPr/>
          <p:nvPr userDrawn="1"/>
        </p:nvCxnSpPr>
        <p:spPr>
          <a:xfrm rot="16200000" flipH="1">
            <a:off x="7156075" y="3431921"/>
            <a:ext cx="32760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71" name="直接连接符 470"/>
          <p:cNvCxnSpPr/>
          <p:nvPr userDrawn="1"/>
        </p:nvCxnSpPr>
        <p:spPr>
          <a:xfrm flipH="1">
            <a:off x="6094036" y="5069365"/>
            <a:ext cx="2700834"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72" name="直接连接符 471"/>
          <p:cNvCxnSpPr/>
          <p:nvPr userDrawn="1"/>
        </p:nvCxnSpPr>
        <p:spPr>
          <a:xfrm>
            <a:off x="6094036" y="337563"/>
            <a:ext cx="2700834"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73" name="椭圆 472"/>
          <p:cNvSpPr/>
          <p:nvPr userDrawn="1"/>
        </p:nvSpPr>
        <p:spPr>
          <a:xfrm rot="2700000">
            <a:off x="3365953" y="503619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74" name="椭圆 473"/>
          <p:cNvSpPr/>
          <p:nvPr userDrawn="1"/>
        </p:nvSpPr>
        <p:spPr>
          <a:xfrm rot="2700000">
            <a:off x="6061061" y="300102"/>
            <a:ext cx="72000" cy="71972"/>
          </a:xfrm>
          <a:prstGeom prst="ellipse">
            <a:avLst/>
          </a:prstGeom>
          <a:solidFill>
            <a:srgbClr val="006BB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椭圆 474"/>
          <p:cNvSpPr/>
          <p:nvPr userDrawn="1"/>
        </p:nvSpPr>
        <p:spPr>
          <a:xfrm rot="2700000">
            <a:off x="8754811" y="1747901"/>
            <a:ext cx="72000" cy="71972"/>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6" name="椭圆 475"/>
          <p:cNvSpPr/>
          <p:nvPr userDrawn="1"/>
        </p:nvSpPr>
        <p:spPr>
          <a:xfrm rot="2700000">
            <a:off x="8754811" y="1747901"/>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77" name="椭圆 476"/>
          <p:cNvSpPr/>
          <p:nvPr userDrawn="1"/>
        </p:nvSpPr>
        <p:spPr>
          <a:xfrm rot="2700000">
            <a:off x="3365953" y="503619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nvGrpSpPr>
          <p:cNvPr id="478" name="组合 477"/>
          <p:cNvGrpSpPr/>
          <p:nvPr userDrawn="1"/>
        </p:nvGrpSpPr>
        <p:grpSpPr>
          <a:xfrm>
            <a:off x="3392371" y="337563"/>
            <a:ext cx="5402497" cy="6182874"/>
            <a:chOff x="9489281" y="337563"/>
            <a:chExt cx="5404608" cy="6182874"/>
          </a:xfrm>
        </p:grpSpPr>
        <p:cxnSp>
          <p:nvCxnSpPr>
            <p:cNvPr id="479" name="直接连接符 478"/>
            <p:cNvCxnSpPr/>
            <p:nvPr/>
          </p:nvCxnSpPr>
          <p:spPr>
            <a:xfrm rot="5400000">
              <a:off x="7852075" y="3431920"/>
              <a:ext cx="3276000"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0" name="直接连接符 479"/>
            <p:cNvCxnSpPr/>
            <p:nvPr/>
          </p:nvCxnSpPr>
          <p:spPr>
            <a:xfrm>
              <a:off x="9489281" y="5069365"/>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1" name="直接连接符 480"/>
            <p:cNvCxnSpPr/>
            <p:nvPr/>
          </p:nvCxnSpPr>
          <p:spPr>
            <a:xfrm flipH="1">
              <a:off x="9489281" y="337563"/>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2" name="直接连接符 481"/>
            <p:cNvCxnSpPr/>
            <p:nvPr/>
          </p:nvCxnSpPr>
          <p:spPr>
            <a:xfrm rot="16200000" flipH="1">
              <a:off x="13255095" y="3431920"/>
              <a:ext cx="3276000"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3" name="直接连接符 482"/>
            <p:cNvCxnSpPr/>
            <p:nvPr/>
          </p:nvCxnSpPr>
          <p:spPr>
            <a:xfrm flipH="1">
              <a:off x="12192000" y="5069365"/>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4" name="直接连接符 483"/>
            <p:cNvCxnSpPr/>
            <p:nvPr/>
          </p:nvCxnSpPr>
          <p:spPr>
            <a:xfrm>
              <a:off x="12192000" y="337563"/>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grpSp>
      <p:cxnSp>
        <p:nvCxnSpPr>
          <p:cNvPr id="485" name="直接连接符 484"/>
          <p:cNvCxnSpPr/>
          <p:nvPr userDrawn="1"/>
        </p:nvCxnSpPr>
        <p:spPr>
          <a:xfrm rot="5400000">
            <a:off x="849893" y="3428907"/>
            <a:ext cx="39384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6" name="直接连接符 485"/>
          <p:cNvCxnSpPr/>
          <p:nvPr userDrawn="1"/>
        </p:nvCxnSpPr>
        <p:spPr>
          <a:xfrm>
            <a:off x="2818299" y="1460500"/>
            <a:ext cx="654944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7" name="直接连接符 486"/>
          <p:cNvCxnSpPr/>
          <p:nvPr userDrawn="1"/>
        </p:nvCxnSpPr>
        <p:spPr>
          <a:xfrm rot="5400000">
            <a:off x="7398946" y="3428907"/>
            <a:ext cx="39384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p:nvPr userDrawn="1"/>
        </p:nvCxnSpPr>
        <p:spPr>
          <a:xfrm>
            <a:off x="2818299" y="5395912"/>
            <a:ext cx="654944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89" name="椭圆 488"/>
          <p:cNvSpPr/>
          <p:nvPr userDrawn="1"/>
        </p:nvSpPr>
        <p:spPr>
          <a:xfrm>
            <a:off x="2782423" y="536040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90" name="椭圆 489"/>
          <p:cNvSpPr/>
          <p:nvPr userDrawn="1"/>
        </p:nvSpPr>
        <p:spPr>
          <a:xfrm>
            <a:off x="9329889" y="536040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91" name="椭圆 490"/>
          <p:cNvSpPr/>
          <p:nvPr userDrawn="1"/>
        </p:nvSpPr>
        <p:spPr>
          <a:xfrm>
            <a:off x="2782423" y="1424671"/>
            <a:ext cx="71972" cy="72000"/>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2" name="椭圆 491"/>
          <p:cNvSpPr/>
          <p:nvPr userDrawn="1"/>
        </p:nvSpPr>
        <p:spPr>
          <a:xfrm>
            <a:off x="9329889" y="1422290"/>
            <a:ext cx="71972" cy="72000"/>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3" name="矩形 492"/>
          <p:cNvSpPr/>
          <p:nvPr userDrawn="1"/>
        </p:nvSpPr>
        <p:spPr>
          <a:xfrm>
            <a:off x="2818301" y="1460501"/>
            <a:ext cx="6550641" cy="3937000"/>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94" name="直接连接符 493"/>
          <p:cNvCxnSpPr/>
          <p:nvPr userDrawn="1"/>
        </p:nvCxnSpPr>
        <p:spPr>
          <a:xfrm rot="2700000">
            <a:off x="5482505" y="1956148"/>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95" name="直接连接符 494"/>
          <p:cNvCxnSpPr/>
          <p:nvPr userDrawn="1"/>
        </p:nvCxnSpPr>
        <p:spPr>
          <a:xfrm rot="8100000">
            <a:off x="2540350" y="1956147"/>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96" name="直接连接符 495"/>
          <p:cNvCxnSpPr/>
          <p:nvPr userDrawn="1"/>
        </p:nvCxnSpPr>
        <p:spPr>
          <a:xfrm rot="2700000">
            <a:off x="2539537" y="4900266"/>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97" name="直接连接符 496"/>
          <p:cNvCxnSpPr/>
          <p:nvPr userDrawn="1"/>
        </p:nvCxnSpPr>
        <p:spPr>
          <a:xfrm rot="8100000">
            <a:off x="5483316" y="4900265"/>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98" name="椭圆 497"/>
          <p:cNvSpPr/>
          <p:nvPr userDrawn="1"/>
        </p:nvSpPr>
        <p:spPr>
          <a:xfrm rot="2700000">
            <a:off x="3114621" y="339000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99" name="椭圆 498"/>
          <p:cNvSpPr/>
          <p:nvPr userDrawn="1"/>
        </p:nvSpPr>
        <p:spPr>
          <a:xfrm rot="2700000">
            <a:off x="3114621" y="339000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00" name="椭圆 499"/>
          <p:cNvSpPr/>
          <p:nvPr userDrawn="1"/>
        </p:nvSpPr>
        <p:spPr>
          <a:xfrm rot="2700000">
            <a:off x="8998770" y="3394133"/>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01" name="椭圆 500"/>
          <p:cNvSpPr/>
          <p:nvPr userDrawn="1"/>
        </p:nvSpPr>
        <p:spPr>
          <a:xfrm rot="2700000">
            <a:off x="8998770" y="3394133"/>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02" name="矩形 501"/>
          <p:cNvSpPr/>
          <p:nvPr userDrawn="1"/>
        </p:nvSpPr>
        <p:spPr>
          <a:xfrm rot="2700000">
            <a:off x="4010820" y="1347014"/>
            <a:ext cx="4165600" cy="4163973"/>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03" name="直接连接符 502"/>
          <p:cNvCxnSpPr>
            <a:stCxn id="514" idx="4"/>
            <a:endCxn id="514" idx="5"/>
          </p:cNvCxnSpPr>
          <p:nvPr userDrawn="1"/>
        </p:nvCxnSpPr>
        <p:spPr>
          <a:xfrm rot="5400000" flipH="1" flipV="1">
            <a:off x="6093620" y="-747347"/>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4" name="直接连接符 503"/>
          <p:cNvCxnSpPr>
            <a:stCxn id="514" idx="4"/>
            <a:endCxn id="514" idx="3"/>
          </p:cNvCxnSpPr>
          <p:nvPr userDrawn="1"/>
        </p:nvCxnSpPr>
        <p:spPr>
          <a:xfrm rot="16200000" flipH="1" flipV="1">
            <a:off x="2525521" y="1605202"/>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5" name="直接连接符 504"/>
          <p:cNvCxnSpPr>
            <a:stCxn id="514" idx="3"/>
            <a:endCxn id="514" idx="2"/>
          </p:cNvCxnSpPr>
          <p:nvPr userDrawn="1"/>
        </p:nvCxnSpPr>
        <p:spPr>
          <a:xfrm rot="10800000" flipH="1" flipV="1">
            <a:off x="3133771" y="3429002"/>
            <a:ext cx="1215550" cy="2432049"/>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6" name="直接连接符 505"/>
          <p:cNvCxnSpPr>
            <a:stCxn id="514" idx="2"/>
            <a:endCxn id="514" idx="1"/>
          </p:cNvCxnSpPr>
          <p:nvPr userDrawn="1"/>
        </p:nvCxnSpPr>
        <p:spPr>
          <a:xfrm rot="16200000" flipH="1">
            <a:off x="6093620" y="4116751"/>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7" name="直接连接符 506"/>
          <p:cNvCxnSpPr>
            <a:stCxn id="514" idx="1"/>
            <a:endCxn id="514" idx="0"/>
          </p:cNvCxnSpPr>
          <p:nvPr userDrawn="1"/>
        </p:nvCxnSpPr>
        <p:spPr>
          <a:xfrm rot="5400000" flipH="1" flipV="1">
            <a:off x="7229670" y="4037252"/>
            <a:ext cx="2432049"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8" name="直接连接符 507"/>
          <p:cNvCxnSpPr>
            <a:stCxn id="514" idx="5"/>
            <a:endCxn id="514" idx="0"/>
          </p:cNvCxnSpPr>
          <p:nvPr userDrawn="1"/>
        </p:nvCxnSpPr>
        <p:spPr>
          <a:xfrm rot="16200000" flipH="1">
            <a:off x="7229668" y="1605203"/>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09" name="椭圆 508"/>
          <p:cNvSpPr/>
          <p:nvPr userDrawn="1"/>
        </p:nvSpPr>
        <p:spPr>
          <a:xfrm>
            <a:off x="4315905" y="961274"/>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0" name="椭圆 509"/>
          <p:cNvSpPr/>
          <p:nvPr userDrawn="1"/>
        </p:nvSpPr>
        <p:spPr>
          <a:xfrm>
            <a:off x="4315905" y="961274"/>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1" name="椭圆 510"/>
          <p:cNvSpPr/>
          <p:nvPr userDrawn="1"/>
        </p:nvSpPr>
        <p:spPr>
          <a:xfrm>
            <a:off x="9013864" y="3394119"/>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2" name="椭圆 511"/>
          <p:cNvSpPr/>
          <p:nvPr userDrawn="1"/>
        </p:nvSpPr>
        <p:spPr>
          <a:xfrm>
            <a:off x="7803867" y="5822835"/>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3" name="椭圆 512"/>
          <p:cNvSpPr/>
          <p:nvPr userDrawn="1"/>
        </p:nvSpPr>
        <p:spPr>
          <a:xfrm>
            <a:off x="7803867" y="5822835"/>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4" name="六边形 513"/>
          <p:cNvSpPr/>
          <p:nvPr userDrawn="1"/>
        </p:nvSpPr>
        <p:spPr>
          <a:xfrm>
            <a:off x="3133771" y="996950"/>
            <a:ext cx="5919698" cy="4864101"/>
          </a:xfrm>
          <a:prstGeom prst="hex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15" name="直接连接符 514"/>
          <p:cNvCxnSpPr/>
          <p:nvPr userDrawn="1"/>
        </p:nvCxnSpPr>
        <p:spPr>
          <a:xfrm>
            <a:off x="3120423" y="2209729"/>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6" name="直接连接符 515"/>
          <p:cNvCxnSpPr/>
          <p:nvPr userDrawn="1"/>
        </p:nvCxnSpPr>
        <p:spPr>
          <a:xfrm rot="2700000">
            <a:off x="3998624" y="115894"/>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7" name="直接连接符 516"/>
          <p:cNvCxnSpPr/>
          <p:nvPr userDrawn="1"/>
        </p:nvCxnSpPr>
        <p:spPr>
          <a:xfrm rot="5400000">
            <a:off x="6092119" y="-751599"/>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8" name="直接连接符 517"/>
          <p:cNvCxnSpPr/>
          <p:nvPr userDrawn="1"/>
        </p:nvCxnSpPr>
        <p:spPr>
          <a:xfrm rot="18900000" flipV="1">
            <a:off x="3987576" y="4304041"/>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9" name="直接连接符 518"/>
          <p:cNvCxnSpPr/>
          <p:nvPr userDrawn="1"/>
        </p:nvCxnSpPr>
        <p:spPr>
          <a:xfrm rot="5400000">
            <a:off x="6085772" y="5172013"/>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0" name="直接连接符 519"/>
          <p:cNvCxnSpPr/>
          <p:nvPr userDrawn="1"/>
        </p:nvCxnSpPr>
        <p:spPr>
          <a:xfrm rot="2700000">
            <a:off x="8185614" y="4304520"/>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1" name="直接连接符 520"/>
          <p:cNvCxnSpPr/>
          <p:nvPr userDrawn="1"/>
        </p:nvCxnSpPr>
        <p:spPr>
          <a:xfrm>
            <a:off x="9052768" y="2209729"/>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2" name="直接连接符 521"/>
          <p:cNvCxnSpPr/>
          <p:nvPr userDrawn="1"/>
        </p:nvCxnSpPr>
        <p:spPr>
          <a:xfrm rot="18900000" flipV="1">
            <a:off x="8185614" y="115415"/>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23" name="椭圆 522"/>
          <p:cNvSpPr/>
          <p:nvPr userDrawn="1"/>
        </p:nvSpPr>
        <p:spPr>
          <a:xfrm>
            <a:off x="3085817" y="2176796"/>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24" name="椭圆 523"/>
          <p:cNvSpPr/>
          <p:nvPr userDrawn="1"/>
        </p:nvSpPr>
        <p:spPr>
          <a:xfrm>
            <a:off x="3085817" y="2176796"/>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25" name="椭圆 524"/>
          <p:cNvSpPr/>
          <p:nvPr userDrawn="1"/>
        </p:nvSpPr>
        <p:spPr>
          <a:xfrm>
            <a:off x="9012020" y="4625516"/>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26" name="八边形 525"/>
          <p:cNvSpPr/>
          <p:nvPr userDrawn="1"/>
        </p:nvSpPr>
        <p:spPr>
          <a:xfrm>
            <a:off x="3131471" y="474743"/>
            <a:ext cx="5921298" cy="5923612"/>
          </a:xfrm>
          <a:prstGeom prst="oct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27" name="直接连接符 526"/>
          <p:cNvCxnSpPr/>
          <p:nvPr userDrawn="1"/>
        </p:nvCxnSpPr>
        <p:spPr>
          <a:xfrm rot="5400000">
            <a:off x="849893" y="3428907"/>
            <a:ext cx="39384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8" name="直接连接符 527"/>
          <p:cNvCxnSpPr/>
          <p:nvPr userDrawn="1"/>
        </p:nvCxnSpPr>
        <p:spPr>
          <a:xfrm>
            <a:off x="2818299" y="1460500"/>
            <a:ext cx="654944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9" name="直接连接符 528"/>
          <p:cNvCxnSpPr/>
          <p:nvPr userDrawn="1"/>
        </p:nvCxnSpPr>
        <p:spPr>
          <a:xfrm rot="5400000">
            <a:off x="7398946" y="3428907"/>
            <a:ext cx="39384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0" name="直接连接符 529"/>
          <p:cNvCxnSpPr/>
          <p:nvPr userDrawn="1"/>
        </p:nvCxnSpPr>
        <p:spPr>
          <a:xfrm>
            <a:off x="2818299" y="5395912"/>
            <a:ext cx="654944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31" name="椭圆 530"/>
          <p:cNvSpPr/>
          <p:nvPr userDrawn="1"/>
        </p:nvSpPr>
        <p:spPr>
          <a:xfrm>
            <a:off x="2782423" y="536040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32" name="椭圆 531"/>
          <p:cNvSpPr/>
          <p:nvPr userDrawn="1"/>
        </p:nvSpPr>
        <p:spPr>
          <a:xfrm>
            <a:off x="9329889" y="536040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33" name="椭圆 532"/>
          <p:cNvSpPr/>
          <p:nvPr userDrawn="1"/>
        </p:nvSpPr>
        <p:spPr>
          <a:xfrm>
            <a:off x="2782423" y="1424671"/>
            <a:ext cx="71972" cy="72000"/>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4" name="椭圆 533"/>
          <p:cNvSpPr/>
          <p:nvPr userDrawn="1"/>
        </p:nvSpPr>
        <p:spPr>
          <a:xfrm>
            <a:off x="9329889" y="1422290"/>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35" name="矩形 534"/>
          <p:cNvSpPr/>
          <p:nvPr userDrawn="1"/>
        </p:nvSpPr>
        <p:spPr>
          <a:xfrm>
            <a:off x="2818301" y="1460501"/>
            <a:ext cx="6550641" cy="3937000"/>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36" name="直接连接符 535"/>
          <p:cNvCxnSpPr/>
          <p:nvPr userDrawn="1"/>
        </p:nvCxnSpPr>
        <p:spPr>
          <a:xfrm rot="2700000">
            <a:off x="5482505" y="1956148"/>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7" name="直接连接符 536"/>
          <p:cNvCxnSpPr/>
          <p:nvPr userDrawn="1"/>
        </p:nvCxnSpPr>
        <p:spPr>
          <a:xfrm rot="8100000">
            <a:off x="2540350" y="1956147"/>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8" name="直接连接符 537"/>
          <p:cNvCxnSpPr/>
          <p:nvPr userDrawn="1"/>
        </p:nvCxnSpPr>
        <p:spPr>
          <a:xfrm rot="2700000">
            <a:off x="2539537" y="4900266"/>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9" name="直接连接符 538"/>
          <p:cNvCxnSpPr/>
          <p:nvPr userDrawn="1"/>
        </p:nvCxnSpPr>
        <p:spPr>
          <a:xfrm rot="8100000">
            <a:off x="5483316" y="4900265"/>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40" name="椭圆 539"/>
          <p:cNvSpPr/>
          <p:nvPr userDrawn="1"/>
        </p:nvSpPr>
        <p:spPr>
          <a:xfrm rot="2700000">
            <a:off x="6059078" y="445352"/>
            <a:ext cx="72000" cy="71972"/>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1" name="椭圆 540"/>
          <p:cNvSpPr/>
          <p:nvPr userDrawn="1"/>
        </p:nvSpPr>
        <p:spPr>
          <a:xfrm rot="2700000">
            <a:off x="6059078" y="445352"/>
            <a:ext cx="72000" cy="71972"/>
          </a:xfrm>
          <a:prstGeom prst="ellipse">
            <a:avLst/>
          </a:prstGeom>
          <a:solidFill>
            <a:srgbClr val="006BB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椭圆 541"/>
          <p:cNvSpPr/>
          <p:nvPr userDrawn="1"/>
        </p:nvSpPr>
        <p:spPr>
          <a:xfrm rot="2700000">
            <a:off x="6055903" y="6334974"/>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43" name="椭圆 542"/>
          <p:cNvSpPr/>
          <p:nvPr userDrawn="1"/>
        </p:nvSpPr>
        <p:spPr>
          <a:xfrm rot="2700000">
            <a:off x="6055903" y="6334974"/>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44" name="矩形 543"/>
          <p:cNvSpPr/>
          <p:nvPr userDrawn="1"/>
        </p:nvSpPr>
        <p:spPr>
          <a:xfrm rot="2700000">
            <a:off x="4010820" y="1347014"/>
            <a:ext cx="4165600" cy="4163973"/>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45" name="直接连接符 544"/>
          <p:cNvCxnSpPr>
            <a:stCxn id="556" idx="4"/>
            <a:endCxn id="556" idx="5"/>
          </p:cNvCxnSpPr>
          <p:nvPr userDrawn="1"/>
        </p:nvCxnSpPr>
        <p:spPr>
          <a:xfrm rot="5400000" flipH="1" flipV="1">
            <a:off x="6090611" y="-741306"/>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6" name="直接连接符 545"/>
          <p:cNvCxnSpPr>
            <a:stCxn id="556" idx="4"/>
            <a:endCxn id="556" idx="3"/>
          </p:cNvCxnSpPr>
          <p:nvPr userDrawn="1"/>
        </p:nvCxnSpPr>
        <p:spPr>
          <a:xfrm rot="16200000" flipH="1" flipV="1">
            <a:off x="2522513" y="1611244"/>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7" name="直接连接符 546"/>
          <p:cNvCxnSpPr>
            <a:stCxn id="556" idx="3"/>
            <a:endCxn id="556" idx="2"/>
          </p:cNvCxnSpPr>
          <p:nvPr userDrawn="1"/>
        </p:nvCxnSpPr>
        <p:spPr>
          <a:xfrm rot="10800000" flipH="1" flipV="1">
            <a:off x="3130763" y="3435044"/>
            <a:ext cx="1215550" cy="2432049"/>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8" name="直接连接符 547"/>
          <p:cNvCxnSpPr>
            <a:stCxn id="556" idx="2"/>
            <a:endCxn id="556" idx="1"/>
          </p:cNvCxnSpPr>
          <p:nvPr userDrawn="1"/>
        </p:nvCxnSpPr>
        <p:spPr>
          <a:xfrm rot="16200000" flipH="1">
            <a:off x="6090611" y="4122794"/>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9" name="直接连接符 548"/>
          <p:cNvCxnSpPr>
            <a:stCxn id="556" idx="1"/>
            <a:endCxn id="556" idx="0"/>
          </p:cNvCxnSpPr>
          <p:nvPr userDrawn="1"/>
        </p:nvCxnSpPr>
        <p:spPr>
          <a:xfrm rot="5400000" flipH="1" flipV="1">
            <a:off x="7226661" y="4043294"/>
            <a:ext cx="2432049"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50" name="直接连接符 549"/>
          <p:cNvCxnSpPr>
            <a:stCxn id="556" idx="5"/>
            <a:endCxn id="556" idx="0"/>
          </p:cNvCxnSpPr>
          <p:nvPr userDrawn="1"/>
        </p:nvCxnSpPr>
        <p:spPr>
          <a:xfrm rot="16200000" flipH="1">
            <a:off x="7226659" y="1611245"/>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51" name="椭圆 550"/>
          <p:cNvSpPr/>
          <p:nvPr userDrawn="1"/>
        </p:nvSpPr>
        <p:spPr>
          <a:xfrm>
            <a:off x="4312895" y="967316"/>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2" name="椭圆 551"/>
          <p:cNvSpPr/>
          <p:nvPr userDrawn="1"/>
        </p:nvSpPr>
        <p:spPr>
          <a:xfrm>
            <a:off x="4312895" y="967316"/>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3" name="椭圆 552"/>
          <p:cNvSpPr/>
          <p:nvPr userDrawn="1"/>
        </p:nvSpPr>
        <p:spPr>
          <a:xfrm>
            <a:off x="3101313" y="3400160"/>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4" name="椭圆 553"/>
          <p:cNvSpPr/>
          <p:nvPr userDrawn="1"/>
        </p:nvSpPr>
        <p:spPr>
          <a:xfrm>
            <a:off x="7800858" y="5828878"/>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5" name="椭圆 554"/>
          <p:cNvSpPr/>
          <p:nvPr userDrawn="1"/>
        </p:nvSpPr>
        <p:spPr>
          <a:xfrm>
            <a:off x="7800858" y="5828878"/>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6" name="六边形 555"/>
          <p:cNvSpPr/>
          <p:nvPr userDrawn="1"/>
        </p:nvSpPr>
        <p:spPr>
          <a:xfrm>
            <a:off x="3130762" y="1002993"/>
            <a:ext cx="5919698" cy="4864101"/>
          </a:xfrm>
          <a:prstGeom prst="hex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557" name="椭圆 556"/>
          <p:cNvSpPr/>
          <p:nvPr userDrawn="1"/>
        </p:nvSpPr>
        <p:spPr>
          <a:xfrm>
            <a:off x="2930743" y="264887"/>
            <a:ext cx="6325756" cy="6328228"/>
          </a:xfrm>
          <a:prstGeom prst="ellips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558" name="椭圆 557"/>
          <p:cNvSpPr/>
          <p:nvPr userDrawn="1"/>
        </p:nvSpPr>
        <p:spPr>
          <a:xfrm>
            <a:off x="6057634" y="234068"/>
            <a:ext cx="71972" cy="72000"/>
          </a:xfrm>
          <a:prstGeom prst="ellipse">
            <a:avLst/>
          </a:prstGeom>
          <a:solidFill>
            <a:srgbClr val="006BB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9" name="椭圆 558"/>
          <p:cNvSpPr/>
          <p:nvPr userDrawn="1"/>
        </p:nvSpPr>
        <p:spPr>
          <a:xfrm>
            <a:off x="2983017" y="3375661"/>
            <a:ext cx="169134" cy="1692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0" name="椭圆 559"/>
          <p:cNvSpPr/>
          <p:nvPr userDrawn="1"/>
        </p:nvSpPr>
        <p:spPr>
          <a:xfrm>
            <a:off x="4495331" y="715269"/>
            <a:ext cx="143943" cy="144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1" name="椭圆 560"/>
          <p:cNvSpPr/>
          <p:nvPr userDrawn="1"/>
        </p:nvSpPr>
        <p:spPr>
          <a:xfrm>
            <a:off x="7650048" y="715269"/>
            <a:ext cx="122352" cy="1224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2" name="椭圆 561"/>
          <p:cNvSpPr/>
          <p:nvPr userDrawn="1"/>
        </p:nvSpPr>
        <p:spPr>
          <a:xfrm>
            <a:off x="4495331" y="6064509"/>
            <a:ext cx="133148" cy="1332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3" name="椭圆 562"/>
          <p:cNvSpPr/>
          <p:nvPr userDrawn="1"/>
        </p:nvSpPr>
        <p:spPr>
          <a:xfrm>
            <a:off x="9175658" y="3375660"/>
            <a:ext cx="97162" cy="972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4" name="椭圆 563"/>
          <p:cNvSpPr/>
          <p:nvPr userDrawn="1"/>
        </p:nvSpPr>
        <p:spPr>
          <a:xfrm>
            <a:off x="6290173" y="1943641"/>
            <a:ext cx="108599" cy="10864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椭圆 564"/>
          <p:cNvSpPr/>
          <p:nvPr userDrawn="1"/>
        </p:nvSpPr>
        <p:spPr>
          <a:xfrm>
            <a:off x="7738162" y="2523063"/>
            <a:ext cx="108599" cy="10864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6" name="椭圆 565"/>
          <p:cNvSpPr/>
          <p:nvPr userDrawn="1"/>
        </p:nvSpPr>
        <p:spPr>
          <a:xfrm>
            <a:off x="7650049" y="6064509"/>
            <a:ext cx="172732" cy="1728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413"/>
                                        </p:tgtEl>
                                        <p:attrNameLst>
                                          <p:attrName>style.visibility</p:attrName>
                                        </p:attrNameLst>
                                      </p:cBhvr>
                                      <p:to>
                                        <p:strVal val="visible"/>
                                      </p:to>
                                    </p:set>
                                    <p:animEffect transition="in" filter="fade">
                                      <p:cBhvr>
                                        <p:cTn id="7" dur="384"/>
                                        <p:tgtEl>
                                          <p:spTgt spid="413"/>
                                        </p:tgtEl>
                                      </p:cBhvr>
                                    </p:animEffect>
                                  </p:childTnLst>
                                </p:cTn>
                              </p:par>
                              <p:par>
                                <p:cTn id="8" presetID="10" presetClass="entr" presetSubtype="0" fill="hold" grpId="0" nodeType="withEffect">
                                  <p:stCondLst>
                                    <p:cond delay="1024"/>
                                  </p:stCondLst>
                                  <p:childTnLst>
                                    <p:set>
                                      <p:cBhvr>
                                        <p:cTn id="9" dur="1" fill="hold">
                                          <p:stCondLst>
                                            <p:cond delay="0"/>
                                          </p:stCondLst>
                                        </p:cTn>
                                        <p:tgtEl>
                                          <p:spTgt spid="414"/>
                                        </p:tgtEl>
                                        <p:attrNameLst>
                                          <p:attrName>style.visibility</p:attrName>
                                        </p:attrNameLst>
                                      </p:cBhvr>
                                      <p:to>
                                        <p:strVal val="visible"/>
                                      </p:to>
                                    </p:set>
                                    <p:animEffect transition="in" filter="fade">
                                      <p:cBhvr>
                                        <p:cTn id="10" dur="384"/>
                                        <p:tgtEl>
                                          <p:spTgt spid="414"/>
                                        </p:tgtEl>
                                      </p:cBhvr>
                                    </p:animEffect>
                                  </p:childTnLst>
                                </p:cTn>
                              </p:par>
                              <p:par>
                                <p:cTn id="11" presetID="10" presetClass="entr" presetSubtype="0" fill="hold" grpId="0" nodeType="withEffect">
                                  <p:stCondLst>
                                    <p:cond delay="1280"/>
                                  </p:stCondLst>
                                  <p:childTnLst>
                                    <p:set>
                                      <p:cBhvr>
                                        <p:cTn id="12" dur="1" fill="hold">
                                          <p:stCondLst>
                                            <p:cond delay="0"/>
                                          </p:stCondLst>
                                        </p:cTn>
                                        <p:tgtEl>
                                          <p:spTgt spid="415"/>
                                        </p:tgtEl>
                                        <p:attrNameLst>
                                          <p:attrName>style.visibility</p:attrName>
                                        </p:attrNameLst>
                                      </p:cBhvr>
                                      <p:to>
                                        <p:strVal val="visible"/>
                                      </p:to>
                                    </p:set>
                                    <p:animEffect transition="in" filter="fade">
                                      <p:cBhvr>
                                        <p:cTn id="13" dur="384"/>
                                        <p:tgtEl>
                                          <p:spTgt spid="415"/>
                                        </p:tgtEl>
                                      </p:cBhvr>
                                    </p:animEffect>
                                  </p:childTnLst>
                                </p:cTn>
                              </p:par>
                              <p:par>
                                <p:cTn id="14" presetID="10" presetClass="entr" presetSubtype="0" fill="hold" grpId="0" nodeType="withEffect">
                                  <p:stCondLst>
                                    <p:cond delay="1536"/>
                                  </p:stCondLst>
                                  <p:childTnLst>
                                    <p:set>
                                      <p:cBhvr>
                                        <p:cTn id="15" dur="1" fill="hold">
                                          <p:stCondLst>
                                            <p:cond delay="0"/>
                                          </p:stCondLst>
                                        </p:cTn>
                                        <p:tgtEl>
                                          <p:spTgt spid="416"/>
                                        </p:tgtEl>
                                        <p:attrNameLst>
                                          <p:attrName>style.visibility</p:attrName>
                                        </p:attrNameLst>
                                      </p:cBhvr>
                                      <p:to>
                                        <p:strVal val="visible"/>
                                      </p:to>
                                    </p:set>
                                    <p:animEffect transition="in" filter="fade">
                                      <p:cBhvr>
                                        <p:cTn id="16" dur="384"/>
                                        <p:tgtEl>
                                          <p:spTgt spid="416"/>
                                        </p:tgtEl>
                                      </p:cBhvr>
                                    </p:animEffect>
                                  </p:childTnLst>
                                </p:cTn>
                              </p:par>
                              <p:par>
                                <p:cTn id="17" presetID="64" presetClass="path" presetSubtype="0" fill="hold" nodeType="withEffect">
                                  <p:stCondLst>
                                    <p:cond delay="1920"/>
                                  </p:stCondLst>
                                  <p:childTnLst>
                                    <p:animMotion origin="layout" path="M -1.66667E-6 2.59259E-6 L -1.66667E-6 -0.55185 " pathEditMode="relative" rAng="0" ptsTypes="AA">
                                      <p:cBhvr>
                                        <p:cTn id="18" dur="1280" fill="hold"/>
                                        <p:tgtEl>
                                          <p:spTgt spid="413"/>
                                        </p:tgtEl>
                                        <p:attrNameLst>
                                          <p:attrName>ppt_x</p:attrName>
                                          <p:attrName>ppt_y</p:attrName>
                                        </p:attrNameLst>
                                      </p:cBhvr>
                                      <p:rCtr x="0" y="-27593"/>
                                    </p:animMotion>
                                  </p:childTnLst>
                                </p:cTn>
                              </p:par>
                              <p:par>
                                <p:cTn id="19" presetID="17" presetClass="entr" presetSubtype="4" fill="hold" nodeType="withEffect">
                                  <p:stCondLst>
                                    <p:cond delay="1920"/>
                                  </p:stCondLst>
                                  <p:childTnLst>
                                    <p:set>
                                      <p:cBhvr>
                                        <p:cTn id="20" dur="1" fill="hold">
                                          <p:stCondLst>
                                            <p:cond delay="0"/>
                                          </p:stCondLst>
                                        </p:cTn>
                                        <p:tgtEl>
                                          <p:spTgt spid="409"/>
                                        </p:tgtEl>
                                        <p:attrNameLst>
                                          <p:attrName>style.visibility</p:attrName>
                                        </p:attrNameLst>
                                      </p:cBhvr>
                                      <p:to>
                                        <p:strVal val="visible"/>
                                      </p:to>
                                    </p:set>
                                    <p:anim calcmode="lin" valueType="num">
                                      <p:cBhvr>
                                        <p:cTn id="21" dur="1280" fill="hold"/>
                                        <p:tgtEl>
                                          <p:spTgt spid="409"/>
                                        </p:tgtEl>
                                        <p:attrNameLst>
                                          <p:attrName>ppt_x</p:attrName>
                                        </p:attrNameLst>
                                      </p:cBhvr>
                                      <p:tavLst>
                                        <p:tav tm="0">
                                          <p:val>
                                            <p:strVal val="#ppt_x"/>
                                          </p:val>
                                        </p:tav>
                                        <p:tav tm="100000">
                                          <p:val>
                                            <p:strVal val="#ppt_x"/>
                                          </p:val>
                                        </p:tav>
                                      </p:tavLst>
                                    </p:anim>
                                    <p:anim calcmode="lin" valueType="num">
                                      <p:cBhvr>
                                        <p:cTn id="22" dur="1280" fill="hold"/>
                                        <p:tgtEl>
                                          <p:spTgt spid="409"/>
                                        </p:tgtEl>
                                        <p:attrNameLst>
                                          <p:attrName>ppt_y</p:attrName>
                                        </p:attrNameLst>
                                      </p:cBhvr>
                                      <p:tavLst>
                                        <p:tav tm="0">
                                          <p:val>
                                            <p:strVal val="#ppt_y+#ppt_h/2"/>
                                          </p:val>
                                        </p:tav>
                                        <p:tav tm="100000">
                                          <p:val>
                                            <p:strVal val="#ppt_y"/>
                                          </p:val>
                                        </p:tav>
                                      </p:tavLst>
                                    </p:anim>
                                    <p:anim calcmode="lin" valueType="num">
                                      <p:cBhvr>
                                        <p:cTn id="23" dur="1280" fill="hold"/>
                                        <p:tgtEl>
                                          <p:spTgt spid="409"/>
                                        </p:tgtEl>
                                        <p:attrNameLst>
                                          <p:attrName>ppt_w</p:attrName>
                                        </p:attrNameLst>
                                      </p:cBhvr>
                                      <p:tavLst>
                                        <p:tav tm="0">
                                          <p:val>
                                            <p:strVal val="#ppt_w"/>
                                          </p:val>
                                        </p:tav>
                                        <p:tav tm="100000">
                                          <p:val>
                                            <p:strVal val="#ppt_w"/>
                                          </p:val>
                                        </p:tav>
                                      </p:tavLst>
                                    </p:anim>
                                    <p:anim calcmode="lin" valueType="num">
                                      <p:cBhvr>
                                        <p:cTn id="24" dur="1280" fill="hold"/>
                                        <p:tgtEl>
                                          <p:spTgt spid="409"/>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19"/>
                                            </p:cond>
                                          </p:stCondLst>
                                        </p:cTn>
                                        <p:tgtEl>
                                          <p:spTgt spid="409"/>
                                        </p:tgtEl>
                                        <p:attrNameLst>
                                          <p:attrName>style.visibility</p:attrName>
                                        </p:attrNameLst>
                                      </p:cBhvr>
                                      <p:to>
                                        <p:strVal val="hidden"/>
                                      </p:to>
                                    </p:set>
                                  </p:subTnLst>
                                </p:cTn>
                              </p:par>
                              <p:par>
                                <p:cTn id="25" presetID="23" presetClass="exit" presetSubtype="32" fill="hold" nodeType="withEffect">
                                  <p:stCondLst>
                                    <p:cond delay="2560"/>
                                  </p:stCondLst>
                                  <p:childTnLst>
                                    <p:anim calcmode="lin" valueType="num">
                                      <p:cBhvr>
                                        <p:cTn id="26" dur="640"/>
                                        <p:tgtEl>
                                          <p:spTgt spid="413"/>
                                        </p:tgtEl>
                                        <p:attrNameLst>
                                          <p:attrName>ppt_w</p:attrName>
                                        </p:attrNameLst>
                                      </p:cBhvr>
                                      <p:tavLst>
                                        <p:tav tm="0">
                                          <p:val>
                                            <p:strVal val="ppt_w"/>
                                          </p:val>
                                        </p:tav>
                                        <p:tav tm="100000">
                                          <p:val>
                                            <p:fltVal val="0"/>
                                          </p:val>
                                        </p:tav>
                                      </p:tavLst>
                                    </p:anim>
                                    <p:anim calcmode="lin" valueType="num">
                                      <p:cBhvr>
                                        <p:cTn id="27" dur="640"/>
                                        <p:tgtEl>
                                          <p:spTgt spid="413"/>
                                        </p:tgtEl>
                                        <p:attrNameLst>
                                          <p:attrName>ppt_h</p:attrName>
                                        </p:attrNameLst>
                                      </p:cBhvr>
                                      <p:tavLst>
                                        <p:tav tm="0">
                                          <p:val>
                                            <p:strVal val="ppt_h"/>
                                          </p:val>
                                        </p:tav>
                                        <p:tav tm="100000">
                                          <p:val>
                                            <p:fltVal val="0"/>
                                          </p:val>
                                        </p:tav>
                                      </p:tavLst>
                                    </p:anim>
                                    <p:set>
                                      <p:cBhvr>
                                        <p:cTn id="28" dur="1" fill="hold">
                                          <p:stCondLst>
                                            <p:cond delay="639"/>
                                          </p:stCondLst>
                                        </p:cTn>
                                        <p:tgtEl>
                                          <p:spTgt spid="413"/>
                                        </p:tgtEl>
                                        <p:attrNameLst>
                                          <p:attrName>style.visibility</p:attrName>
                                        </p:attrNameLst>
                                      </p:cBhvr>
                                      <p:to>
                                        <p:strVal val="hidden"/>
                                      </p:to>
                                    </p:set>
                                  </p:childTnLst>
                                </p:cTn>
                              </p:par>
                              <p:par>
                                <p:cTn id="29" presetID="35" presetClass="path" presetSubtype="0" fill="hold" nodeType="withEffect">
                                  <p:stCondLst>
                                    <p:cond delay="1920"/>
                                  </p:stCondLst>
                                  <p:childTnLst>
                                    <p:animMotion origin="layout" path="M 1.875E-6 2.59259E-6 L -0.31029 2.59259E-6 " pathEditMode="relative" rAng="0" ptsTypes="AA">
                                      <p:cBhvr>
                                        <p:cTn id="30" dur="1280" fill="hold"/>
                                        <p:tgtEl>
                                          <p:spTgt spid="414"/>
                                        </p:tgtEl>
                                        <p:attrNameLst>
                                          <p:attrName>ppt_x</p:attrName>
                                          <p:attrName>ppt_y</p:attrName>
                                        </p:attrNameLst>
                                      </p:cBhvr>
                                      <p:rCtr x="-15521" y="0"/>
                                    </p:animMotion>
                                  </p:childTnLst>
                                </p:cTn>
                              </p:par>
                              <p:par>
                                <p:cTn id="31" presetID="17" presetClass="entr" presetSubtype="2" fill="hold" nodeType="withEffect">
                                  <p:stCondLst>
                                    <p:cond delay="1920"/>
                                  </p:stCondLst>
                                  <p:childTnLst>
                                    <p:set>
                                      <p:cBhvr>
                                        <p:cTn id="32" dur="1" fill="hold">
                                          <p:stCondLst>
                                            <p:cond delay="0"/>
                                          </p:stCondLst>
                                        </p:cTn>
                                        <p:tgtEl>
                                          <p:spTgt spid="411"/>
                                        </p:tgtEl>
                                        <p:attrNameLst>
                                          <p:attrName>style.visibility</p:attrName>
                                        </p:attrNameLst>
                                      </p:cBhvr>
                                      <p:to>
                                        <p:strVal val="visible"/>
                                      </p:to>
                                    </p:set>
                                    <p:anim calcmode="lin" valueType="num">
                                      <p:cBhvr>
                                        <p:cTn id="33" dur="1280" fill="hold"/>
                                        <p:tgtEl>
                                          <p:spTgt spid="411"/>
                                        </p:tgtEl>
                                        <p:attrNameLst>
                                          <p:attrName>ppt_x</p:attrName>
                                        </p:attrNameLst>
                                      </p:cBhvr>
                                      <p:tavLst>
                                        <p:tav tm="0">
                                          <p:val>
                                            <p:strVal val="#ppt_x+#ppt_w/2"/>
                                          </p:val>
                                        </p:tav>
                                        <p:tav tm="100000">
                                          <p:val>
                                            <p:strVal val="#ppt_x"/>
                                          </p:val>
                                        </p:tav>
                                      </p:tavLst>
                                    </p:anim>
                                    <p:anim calcmode="lin" valueType="num">
                                      <p:cBhvr>
                                        <p:cTn id="34" dur="1280" fill="hold"/>
                                        <p:tgtEl>
                                          <p:spTgt spid="411"/>
                                        </p:tgtEl>
                                        <p:attrNameLst>
                                          <p:attrName>ppt_y</p:attrName>
                                        </p:attrNameLst>
                                      </p:cBhvr>
                                      <p:tavLst>
                                        <p:tav tm="0">
                                          <p:val>
                                            <p:strVal val="#ppt_y"/>
                                          </p:val>
                                        </p:tav>
                                        <p:tav tm="100000">
                                          <p:val>
                                            <p:strVal val="#ppt_y"/>
                                          </p:val>
                                        </p:tav>
                                      </p:tavLst>
                                    </p:anim>
                                    <p:anim calcmode="lin" valueType="num">
                                      <p:cBhvr>
                                        <p:cTn id="35" dur="1280" fill="hold"/>
                                        <p:tgtEl>
                                          <p:spTgt spid="411"/>
                                        </p:tgtEl>
                                        <p:attrNameLst>
                                          <p:attrName>ppt_w</p:attrName>
                                        </p:attrNameLst>
                                      </p:cBhvr>
                                      <p:tavLst>
                                        <p:tav tm="0">
                                          <p:val>
                                            <p:fltVal val="0"/>
                                          </p:val>
                                        </p:tav>
                                        <p:tav tm="100000">
                                          <p:val>
                                            <p:strVal val="#ppt_w"/>
                                          </p:val>
                                        </p:tav>
                                      </p:tavLst>
                                    </p:anim>
                                    <p:anim calcmode="lin" valueType="num">
                                      <p:cBhvr>
                                        <p:cTn id="36" dur="1280" fill="hold"/>
                                        <p:tgtEl>
                                          <p:spTgt spid="411"/>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31"/>
                                            </p:cond>
                                          </p:stCondLst>
                                        </p:cTn>
                                        <p:tgtEl>
                                          <p:spTgt spid="411"/>
                                        </p:tgtEl>
                                        <p:attrNameLst>
                                          <p:attrName>style.visibility</p:attrName>
                                        </p:attrNameLst>
                                      </p:cBhvr>
                                      <p:to>
                                        <p:strVal val="hidden"/>
                                      </p:to>
                                    </p:set>
                                  </p:subTnLst>
                                </p:cTn>
                              </p:par>
                              <p:par>
                                <p:cTn id="37" presetID="23" presetClass="exit" presetSubtype="32" fill="hold" nodeType="withEffect">
                                  <p:stCondLst>
                                    <p:cond delay="2560"/>
                                  </p:stCondLst>
                                  <p:childTnLst>
                                    <p:anim calcmode="lin" valueType="num">
                                      <p:cBhvr>
                                        <p:cTn id="38" dur="640"/>
                                        <p:tgtEl>
                                          <p:spTgt spid="414"/>
                                        </p:tgtEl>
                                        <p:attrNameLst>
                                          <p:attrName>ppt_w</p:attrName>
                                        </p:attrNameLst>
                                      </p:cBhvr>
                                      <p:tavLst>
                                        <p:tav tm="0">
                                          <p:val>
                                            <p:strVal val="ppt_w"/>
                                          </p:val>
                                        </p:tav>
                                        <p:tav tm="100000">
                                          <p:val>
                                            <p:fltVal val="0"/>
                                          </p:val>
                                        </p:tav>
                                      </p:tavLst>
                                    </p:anim>
                                    <p:anim calcmode="lin" valueType="num">
                                      <p:cBhvr>
                                        <p:cTn id="39" dur="640"/>
                                        <p:tgtEl>
                                          <p:spTgt spid="414"/>
                                        </p:tgtEl>
                                        <p:attrNameLst>
                                          <p:attrName>ppt_h</p:attrName>
                                        </p:attrNameLst>
                                      </p:cBhvr>
                                      <p:tavLst>
                                        <p:tav tm="0">
                                          <p:val>
                                            <p:strVal val="ppt_h"/>
                                          </p:val>
                                        </p:tav>
                                        <p:tav tm="100000">
                                          <p:val>
                                            <p:fltVal val="0"/>
                                          </p:val>
                                        </p:tav>
                                      </p:tavLst>
                                    </p:anim>
                                    <p:set>
                                      <p:cBhvr>
                                        <p:cTn id="40" dur="1" fill="hold">
                                          <p:stCondLst>
                                            <p:cond delay="639"/>
                                          </p:stCondLst>
                                        </p:cTn>
                                        <p:tgtEl>
                                          <p:spTgt spid="414"/>
                                        </p:tgtEl>
                                        <p:attrNameLst>
                                          <p:attrName>style.visibility</p:attrName>
                                        </p:attrNameLst>
                                      </p:cBhvr>
                                      <p:to>
                                        <p:strVal val="hidden"/>
                                      </p:to>
                                    </p:set>
                                  </p:childTnLst>
                                </p:cTn>
                              </p:par>
                              <p:par>
                                <p:cTn id="41" presetID="42" presetClass="path" presetSubtype="0" fill="hold" nodeType="withEffect">
                                  <p:stCondLst>
                                    <p:cond delay="1920"/>
                                  </p:stCondLst>
                                  <p:childTnLst>
                                    <p:animMotion origin="layout" path="M 1.875E-6 -2.59259E-6 L 1.875E-6 0.55232 " pathEditMode="relative" rAng="0" ptsTypes="AA">
                                      <p:cBhvr>
                                        <p:cTn id="42" dur="1280" fill="hold"/>
                                        <p:tgtEl>
                                          <p:spTgt spid="415"/>
                                        </p:tgtEl>
                                        <p:attrNameLst>
                                          <p:attrName>ppt_x</p:attrName>
                                          <p:attrName>ppt_y</p:attrName>
                                        </p:attrNameLst>
                                      </p:cBhvr>
                                      <p:rCtr x="0" y="27593"/>
                                    </p:animMotion>
                                  </p:childTnLst>
                                </p:cTn>
                              </p:par>
                              <p:par>
                                <p:cTn id="43" presetID="17" presetClass="entr" presetSubtype="1" fill="hold" nodeType="withEffect">
                                  <p:stCondLst>
                                    <p:cond delay="1920"/>
                                  </p:stCondLst>
                                  <p:childTnLst>
                                    <p:set>
                                      <p:cBhvr>
                                        <p:cTn id="44" dur="1" fill="hold">
                                          <p:stCondLst>
                                            <p:cond delay="0"/>
                                          </p:stCondLst>
                                        </p:cTn>
                                        <p:tgtEl>
                                          <p:spTgt spid="412"/>
                                        </p:tgtEl>
                                        <p:attrNameLst>
                                          <p:attrName>style.visibility</p:attrName>
                                        </p:attrNameLst>
                                      </p:cBhvr>
                                      <p:to>
                                        <p:strVal val="visible"/>
                                      </p:to>
                                    </p:set>
                                    <p:anim calcmode="lin" valueType="num">
                                      <p:cBhvr>
                                        <p:cTn id="45" dur="1280" fill="hold"/>
                                        <p:tgtEl>
                                          <p:spTgt spid="412"/>
                                        </p:tgtEl>
                                        <p:attrNameLst>
                                          <p:attrName>ppt_x</p:attrName>
                                        </p:attrNameLst>
                                      </p:cBhvr>
                                      <p:tavLst>
                                        <p:tav tm="0">
                                          <p:val>
                                            <p:strVal val="#ppt_x"/>
                                          </p:val>
                                        </p:tav>
                                        <p:tav tm="100000">
                                          <p:val>
                                            <p:strVal val="#ppt_x"/>
                                          </p:val>
                                        </p:tav>
                                      </p:tavLst>
                                    </p:anim>
                                    <p:anim calcmode="lin" valueType="num">
                                      <p:cBhvr>
                                        <p:cTn id="46" dur="1280" fill="hold"/>
                                        <p:tgtEl>
                                          <p:spTgt spid="412"/>
                                        </p:tgtEl>
                                        <p:attrNameLst>
                                          <p:attrName>ppt_y</p:attrName>
                                        </p:attrNameLst>
                                      </p:cBhvr>
                                      <p:tavLst>
                                        <p:tav tm="0">
                                          <p:val>
                                            <p:strVal val="#ppt_y-#ppt_h/2"/>
                                          </p:val>
                                        </p:tav>
                                        <p:tav tm="100000">
                                          <p:val>
                                            <p:strVal val="#ppt_y"/>
                                          </p:val>
                                        </p:tav>
                                      </p:tavLst>
                                    </p:anim>
                                    <p:anim calcmode="lin" valueType="num">
                                      <p:cBhvr>
                                        <p:cTn id="47" dur="1280" fill="hold"/>
                                        <p:tgtEl>
                                          <p:spTgt spid="412"/>
                                        </p:tgtEl>
                                        <p:attrNameLst>
                                          <p:attrName>ppt_w</p:attrName>
                                        </p:attrNameLst>
                                      </p:cBhvr>
                                      <p:tavLst>
                                        <p:tav tm="0">
                                          <p:val>
                                            <p:strVal val="#ppt_w"/>
                                          </p:val>
                                        </p:tav>
                                        <p:tav tm="100000">
                                          <p:val>
                                            <p:strVal val="#ppt_w"/>
                                          </p:val>
                                        </p:tav>
                                      </p:tavLst>
                                    </p:anim>
                                    <p:anim calcmode="lin" valueType="num">
                                      <p:cBhvr>
                                        <p:cTn id="48" dur="1280" fill="hold"/>
                                        <p:tgtEl>
                                          <p:spTgt spid="412"/>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43"/>
                                            </p:cond>
                                          </p:stCondLst>
                                        </p:cTn>
                                        <p:tgtEl>
                                          <p:spTgt spid="412"/>
                                        </p:tgtEl>
                                        <p:attrNameLst>
                                          <p:attrName>style.visibility</p:attrName>
                                        </p:attrNameLst>
                                      </p:cBhvr>
                                      <p:to>
                                        <p:strVal val="hidden"/>
                                      </p:to>
                                    </p:set>
                                  </p:subTnLst>
                                </p:cTn>
                              </p:par>
                              <p:par>
                                <p:cTn id="49" presetID="23" presetClass="exit" presetSubtype="32" fill="hold" nodeType="withEffect">
                                  <p:stCondLst>
                                    <p:cond delay="2560"/>
                                  </p:stCondLst>
                                  <p:childTnLst>
                                    <p:anim calcmode="lin" valueType="num">
                                      <p:cBhvr>
                                        <p:cTn id="50" dur="640"/>
                                        <p:tgtEl>
                                          <p:spTgt spid="415"/>
                                        </p:tgtEl>
                                        <p:attrNameLst>
                                          <p:attrName>ppt_w</p:attrName>
                                        </p:attrNameLst>
                                      </p:cBhvr>
                                      <p:tavLst>
                                        <p:tav tm="0">
                                          <p:val>
                                            <p:strVal val="ppt_w"/>
                                          </p:val>
                                        </p:tav>
                                        <p:tav tm="100000">
                                          <p:val>
                                            <p:fltVal val="0"/>
                                          </p:val>
                                        </p:tav>
                                      </p:tavLst>
                                    </p:anim>
                                    <p:anim calcmode="lin" valueType="num">
                                      <p:cBhvr>
                                        <p:cTn id="51" dur="640"/>
                                        <p:tgtEl>
                                          <p:spTgt spid="415"/>
                                        </p:tgtEl>
                                        <p:attrNameLst>
                                          <p:attrName>ppt_h</p:attrName>
                                        </p:attrNameLst>
                                      </p:cBhvr>
                                      <p:tavLst>
                                        <p:tav tm="0">
                                          <p:val>
                                            <p:strVal val="ppt_h"/>
                                          </p:val>
                                        </p:tav>
                                        <p:tav tm="100000">
                                          <p:val>
                                            <p:fltVal val="0"/>
                                          </p:val>
                                        </p:tav>
                                      </p:tavLst>
                                    </p:anim>
                                    <p:set>
                                      <p:cBhvr>
                                        <p:cTn id="52" dur="1" fill="hold">
                                          <p:stCondLst>
                                            <p:cond delay="639"/>
                                          </p:stCondLst>
                                        </p:cTn>
                                        <p:tgtEl>
                                          <p:spTgt spid="415"/>
                                        </p:tgtEl>
                                        <p:attrNameLst>
                                          <p:attrName>style.visibility</p:attrName>
                                        </p:attrNameLst>
                                      </p:cBhvr>
                                      <p:to>
                                        <p:strVal val="hidden"/>
                                      </p:to>
                                    </p:set>
                                  </p:childTnLst>
                                </p:cTn>
                              </p:par>
                              <p:par>
                                <p:cTn id="53" presetID="63" presetClass="path" presetSubtype="0" fill="hold" nodeType="withEffect">
                                  <p:stCondLst>
                                    <p:cond delay="1920"/>
                                  </p:stCondLst>
                                  <p:childTnLst>
                                    <p:animMotion origin="layout" path="M -1.66667E-6 -0.00023 L 0.31029 -0.00093 " pathEditMode="relative" rAng="0" ptsTypes="AA">
                                      <p:cBhvr>
                                        <p:cTn id="54" dur="1280" fill="hold"/>
                                        <p:tgtEl>
                                          <p:spTgt spid="416"/>
                                        </p:tgtEl>
                                        <p:attrNameLst>
                                          <p:attrName>ppt_x</p:attrName>
                                          <p:attrName>ppt_y</p:attrName>
                                        </p:attrNameLst>
                                      </p:cBhvr>
                                      <p:rCtr x="155" y="0"/>
                                    </p:animMotion>
                                  </p:childTnLst>
                                </p:cTn>
                              </p:par>
                              <p:par>
                                <p:cTn id="55" presetID="17" presetClass="entr" presetSubtype="8" fill="hold" nodeType="withEffect">
                                  <p:stCondLst>
                                    <p:cond delay="1920"/>
                                  </p:stCondLst>
                                  <p:childTnLst>
                                    <p:set>
                                      <p:cBhvr>
                                        <p:cTn id="56" dur="1" fill="hold">
                                          <p:stCondLst>
                                            <p:cond delay="0"/>
                                          </p:stCondLst>
                                        </p:cTn>
                                        <p:tgtEl>
                                          <p:spTgt spid="410"/>
                                        </p:tgtEl>
                                        <p:attrNameLst>
                                          <p:attrName>style.visibility</p:attrName>
                                        </p:attrNameLst>
                                      </p:cBhvr>
                                      <p:to>
                                        <p:strVal val="visible"/>
                                      </p:to>
                                    </p:set>
                                    <p:anim calcmode="lin" valueType="num">
                                      <p:cBhvr>
                                        <p:cTn id="57" dur="1280" fill="hold"/>
                                        <p:tgtEl>
                                          <p:spTgt spid="410"/>
                                        </p:tgtEl>
                                        <p:attrNameLst>
                                          <p:attrName>ppt_x</p:attrName>
                                        </p:attrNameLst>
                                      </p:cBhvr>
                                      <p:tavLst>
                                        <p:tav tm="0">
                                          <p:val>
                                            <p:strVal val="#ppt_x-#ppt_w/2"/>
                                          </p:val>
                                        </p:tav>
                                        <p:tav tm="100000">
                                          <p:val>
                                            <p:strVal val="#ppt_x"/>
                                          </p:val>
                                        </p:tav>
                                      </p:tavLst>
                                    </p:anim>
                                    <p:anim calcmode="lin" valueType="num">
                                      <p:cBhvr>
                                        <p:cTn id="58" dur="1280" fill="hold"/>
                                        <p:tgtEl>
                                          <p:spTgt spid="410"/>
                                        </p:tgtEl>
                                        <p:attrNameLst>
                                          <p:attrName>ppt_y</p:attrName>
                                        </p:attrNameLst>
                                      </p:cBhvr>
                                      <p:tavLst>
                                        <p:tav tm="0">
                                          <p:val>
                                            <p:strVal val="#ppt_y"/>
                                          </p:val>
                                        </p:tav>
                                        <p:tav tm="100000">
                                          <p:val>
                                            <p:strVal val="#ppt_y"/>
                                          </p:val>
                                        </p:tav>
                                      </p:tavLst>
                                    </p:anim>
                                    <p:anim calcmode="lin" valueType="num">
                                      <p:cBhvr>
                                        <p:cTn id="59" dur="1280" fill="hold"/>
                                        <p:tgtEl>
                                          <p:spTgt spid="410"/>
                                        </p:tgtEl>
                                        <p:attrNameLst>
                                          <p:attrName>ppt_w</p:attrName>
                                        </p:attrNameLst>
                                      </p:cBhvr>
                                      <p:tavLst>
                                        <p:tav tm="0">
                                          <p:val>
                                            <p:fltVal val="0"/>
                                          </p:val>
                                        </p:tav>
                                        <p:tav tm="100000">
                                          <p:val>
                                            <p:strVal val="#ppt_w"/>
                                          </p:val>
                                        </p:tav>
                                      </p:tavLst>
                                    </p:anim>
                                    <p:anim calcmode="lin" valueType="num">
                                      <p:cBhvr>
                                        <p:cTn id="60" dur="1280" fill="hold"/>
                                        <p:tgtEl>
                                          <p:spTgt spid="410"/>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55"/>
                                            </p:cond>
                                          </p:stCondLst>
                                        </p:cTn>
                                        <p:tgtEl>
                                          <p:spTgt spid="410"/>
                                        </p:tgtEl>
                                        <p:attrNameLst>
                                          <p:attrName>style.visibility</p:attrName>
                                        </p:attrNameLst>
                                      </p:cBhvr>
                                      <p:to>
                                        <p:strVal val="hidden"/>
                                      </p:to>
                                    </p:set>
                                  </p:subTnLst>
                                </p:cTn>
                              </p:par>
                              <p:par>
                                <p:cTn id="61" presetID="23" presetClass="exit" presetSubtype="32" fill="hold" nodeType="withEffect">
                                  <p:stCondLst>
                                    <p:cond delay="2560"/>
                                  </p:stCondLst>
                                  <p:childTnLst>
                                    <p:anim calcmode="lin" valueType="num">
                                      <p:cBhvr>
                                        <p:cTn id="62" dur="640"/>
                                        <p:tgtEl>
                                          <p:spTgt spid="416"/>
                                        </p:tgtEl>
                                        <p:attrNameLst>
                                          <p:attrName>ppt_w</p:attrName>
                                        </p:attrNameLst>
                                      </p:cBhvr>
                                      <p:tavLst>
                                        <p:tav tm="0">
                                          <p:val>
                                            <p:strVal val="ppt_w"/>
                                          </p:val>
                                        </p:tav>
                                        <p:tav tm="100000">
                                          <p:val>
                                            <p:fltVal val="0"/>
                                          </p:val>
                                        </p:tav>
                                      </p:tavLst>
                                    </p:anim>
                                    <p:anim calcmode="lin" valueType="num">
                                      <p:cBhvr>
                                        <p:cTn id="63" dur="640"/>
                                        <p:tgtEl>
                                          <p:spTgt spid="416"/>
                                        </p:tgtEl>
                                        <p:attrNameLst>
                                          <p:attrName>ppt_h</p:attrName>
                                        </p:attrNameLst>
                                      </p:cBhvr>
                                      <p:tavLst>
                                        <p:tav tm="0">
                                          <p:val>
                                            <p:strVal val="ppt_h"/>
                                          </p:val>
                                        </p:tav>
                                        <p:tav tm="100000">
                                          <p:val>
                                            <p:fltVal val="0"/>
                                          </p:val>
                                        </p:tav>
                                      </p:tavLst>
                                    </p:anim>
                                    <p:set>
                                      <p:cBhvr>
                                        <p:cTn id="64" dur="1" fill="hold">
                                          <p:stCondLst>
                                            <p:cond delay="639"/>
                                          </p:stCondLst>
                                        </p:cTn>
                                        <p:tgtEl>
                                          <p:spTgt spid="416"/>
                                        </p:tgtEl>
                                        <p:attrNameLst>
                                          <p:attrName>style.visibility</p:attrName>
                                        </p:attrNameLst>
                                      </p:cBhvr>
                                      <p:to>
                                        <p:strVal val="hidden"/>
                                      </p:to>
                                    </p:set>
                                  </p:childTnLst>
                                </p:cTn>
                              </p:par>
                              <p:par>
                                <p:cTn id="65" presetID="1" presetClass="entr" presetSubtype="0" fill="hold" nodeType="withEffect">
                                  <p:stCondLst>
                                    <p:cond delay="3200"/>
                                  </p:stCondLst>
                                  <p:childTnLst>
                                    <p:set>
                                      <p:cBhvr>
                                        <p:cTn id="66" dur="1" fill="hold">
                                          <p:stCondLst>
                                            <p:cond delay="0"/>
                                          </p:stCondLst>
                                        </p:cTn>
                                        <p:tgtEl>
                                          <p:spTgt spid="417"/>
                                        </p:tgtEl>
                                        <p:attrNameLst>
                                          <p:attrName>style.visibility</p:attrName>
                                        </p:attrNameLst>
                                      </p:cBhvr>
                                      <p:to>
                                        <p:strVal val="visible"/>
                                      </p:to>
                                    </p:set>
                                  </p:childTnLst>
                                </p:cTn>
                              </p:par>
                              <p:par>
                                <p:cTn id="67" presetID="6" presetClass="emph" presetSubtype="0" accel="50000" fill="hold" nodeType="withEffect">
                                  <p:stCondLst>
                                    <p:cond delay="3200"/>
                                  </p:stCondLst>
                                  <p:childTnLst>
                                    <p:animScale>
                                      <p:cBhvr>
                                        <p:cTn id="68" dur="3840" fill="hold"/>
                                        <p:tgtEl>
                                          <p:spTgt spid="417"/>
                                        </p:tgtEl>
                                      </p:cBhvr>
                                      <p:by x="250000" y="250000"/>
                                    </p:animScale>
                                  </p:childTnLst>
                                </p:cTn>
                              </p:par>
                              <p:par>
                                <p:cTn id="69" presetID="10" presetClass="exit" presetSubtype="0" fill="hold" nodeType="withEffect">
                                  <p:stCondLst>
                                    <p:cond delay="3200"/>
                                  </p:stCondLst>
                                  <p:childTnLst>
                                    <p:animEffect transition="out" filter="fade">
                                      <p:cBhvr>
                                        <p:cTn id="70" dur="3840"/>
                                        <p:tgtEl>
                                          <p:spTgt spid="417"/>
                                        </p:tgtEl>
                                      </p:cBhvr>
                                    </p:animEffect>
                                    <p:set>
                                      <p:cBhvr>
                                        <p:cTn id="71" dur="1" fill="hold">
                                          <p:stCondLst>
                                            <p:cond delay="3839"/>
                                          </p:stCondLst>
                                        </p:cTn>
                                        <p:tgtEl>
                                          <p:spTgt spid="417"/>
                                        </p:tgtEl>
                                        <p:attrNameLst>
                                          <p:attrName>style.visibility</p:attrName>
                                        </p:attrNameLst>
                                      </p:cBhvr>
                                      <p:to>
                                        <p:strVal val="hidden"/>
                                      </p:to>
                                    </p:set>
                                  </p:childTnLst>
                                </p:cTn>
                              </p:par>
                              <p:par>
                                <p:cTn id="72" presetID="10" presetClass="entr" presetSubtype="0" fill="hold" nodeType="withEffect">
                                  <p:stCondLst>
                                    <p:cond delay="2560"/>
                                  </p:stCondLst>
                                  <p:childTnLst>
                                    <p:set>
                                      <p:cBhvr>
                                        <p:cTn id="73" dur="1" fill="hold">
                                          <p:stCondLst>
                                            <p:cond delay="0"/>
                                          </p:stCondLst>
                                        </p:cTn>
                                        <p:tgtEl>
                                          <p:spTgt spid="426"/>
                                        </p:tgtEl>
                                        <p:attrNameLst>
                                          <p:attrName>style.visibility</p:attrName>
                                        </p:attrNameLst>
                                      </p:cBhvr>
                                      <p:to>
                                        <p:strVal val="visible"/>
                                      </p:to>
                                    </p:set>
                                    <p:animEffect transition="in" filter="fade">
                                      <p:cBhvr>
                                        <p:cTn id="74" dur="256"/>
                                        <p:tgtEl>
                                          <p:spTgt spid="426"/>
                                        </p:tgtEl>
                                      </p:cBhvr>
                                    </p:animEffect>
                                  </p:childTnLst>
                                </p:cTn>
                              </p:par>
                              <p:par>
                                <p:cTn id="75" presetID="10" presetClass="entr" presetSubtype="0" fill="hold" nodeType="withEffect">
                                  <p:stCondLst>
                                    <p:cond delay="2560"/>
                                  </p:stCondLst>
                                  <p:childTnLst>
                                    <p:set>
                                      <p:cBhvr>
                                        <p:cTn id="76" dur="1" fill="hold">
                                          <p:stCondLst>
                                            <p:cond delay="0"/>
                                          </p:stCondLst>
                                        </p:cTn>
                                        <p:tgtEl>
                                          <p:spTgt spid="427"/>
                                        </p:tgtEl>
                                        <p:attrNameLst>
                                          <p:attrName>style.visibility</p:attrName>
                                        </p:attrNameLst>
                                      </p:cBhvr>
                                      <p:to>
                                        <p:strVal val="visible"/>
                                      </p:to>
                                    </p:set>
                                    <p:animEffect transition="in" filter="fade">
                                      <p:cBhvr>
                                        <p:cTn id="77" dur="256"/>
                                        <p:tgtEl>
                                          <p:spTgt spid="427"/>
                                        </p:tgtEl>
                                      </p:cBhvr>
                                    </p:animEffect>
                                  </p:childTnLst>
                                </p:cTn>
                              </p:par>
                              <p:par>
                                <p:cTn id="78" presetID="10" presetClass="entr" presetSubtype="0" fill="hold" nodeType="withEffect">
                                  <p:stCondLst>
                                    <p:cond delay="2560"/>
                                  </p:stCondLst>
                                  <p:childTnLst>
                                    <p:set>
                                      <p:cBhvr>
                                        <p:cTn id="79" dur="1" fill="hold">
                                          <p:stCondLst>
                                            <p:cond delay="0"/>
                                          </p:stCondLst>
                                        </p:cTn>
                                        <p:tgtEl>
                                          <p:spTgt spid="428"/>
                                        </p:tgtEl>
                                        <p:attrNameLst>
                                          <p:attrName>style.visibility</p:attrName>
                                        </p:attrNameLst>
                                      </p:cBhvr>
                                      <p:to>
                                        <p:strVal val="visible"/>
                                      </p:to>
                                    </p:set>
                                    <p:animEffect transition="in" filter="fade">
                                      <p:cBhvr>
                                        <p:cTn id="80" dur="256"/>
                                        <p:tgtEl>
                                          <p:spTgt spid="428"/>
                                        </p:tgtEl>
                                      </p:cBhvr>
                                    </p:animEffect>
                                  </p:childTnLst>
                                </p:cTn>
                              </p:par>
                              <p:par>
                                <p:cTn id="81" presetID="10" presetClass="entr" presetSubtype="0" fill="hold" nodeType="withEffect">
                                  <p:stCondLst>
                                    <p:cond delay="2560"/>
                                  </p:stCondLst>
                                  <p:childTnLst>
                                    <p:set>
                                      <p:cBhvr>
                                        <p:cTn id="82" dur="1" fill="hold">
                                          <p:stCondLst>
                                            <p:cond delay="0"/>
                                          </p:stCondLst>
                                        </p:cTn>
                                        <p:tgtEl>
                                          <p:spTgt spid="429"/>
                                        </p:tgtEl>
                                        <p:attrNameLst>
                                          <p:attrName>style.visibility</p:attrName>
                                        </p:attrNameLst>
                                      </p:cBhvr>
                                      <p:to>
                                        <p:strVal val="visible"/>
                                      </p:to>
                                    </p:set>
                                    <p:animEffect transition="in" filter="fade">
                                      <p:cBhvr>
                                        <p:cTn id="83" dur="256"/>
                                        <p:tgtEl>
                                          <p:spTgt spid="429"/>
                                        </p:tgtEl>
                                      </p:cBhvr>
                                    </p:animEffect>
                                  </p:childTnLst>
                                </p:cTn>
                              </p:par>
                              <p:par>
                                <p:cTn id="84" presetID="22" presetClass="entr" presetSubtype="4" fill="hold" nodeType="withEffect">
                                  <p:stCondLst>
                                    <p:cond delay="3200"/>
                                  </p:stCondLst>
                                  <p:childTnLst>
                                    <p:set>
                                      <p:cBhvr>
                                        <p:cTn id="85" dur="1" fill="hold">
                                          <p:stCondLst>
                                            <p:cond delay="0"/>
                                          </p:stCondLst>
                                        </p:cTn>
                                        <p:tgtEl>
                                          <p:spTgt spid="421"/>
                                        </p:tgtEl>
                                        <p:attrNameLst>
                                          <p:attrName>style.visibility</p:attrName>
                                        </p:attrNameLst>
                                      </p:cBhvr>
                                      <p:to>
                                        <p:strVal val="visible"/>
                                      </p:to>
                                    </p:set>
                                    <p:animEffect transition="in" filter="wipe(down)">
                                      <p:cBhvr>
                                        <p:cTn id="86" dur="1280"/>
                                        <p:tgtEl>
                                          <p:spTgt spid="421"/>
                                        </p:tgtEl>
                                      </p:cBhvr>
                                    </p:animEffect>
                                  </p:childTnLst>
                                </p:cTn>
                              </p:par>
                              <p:par>
                                <p:cTn id="87" presetID="64" presetClass="path" presetSubtype="0" fill="hold" nodeType="withEffect">
                                  <p:stCondLst>
                                    <p:cond delay="3200"/>
                                  </p:stCondLst>
                                  <p:childTnLst>
                                    <p:animMotion origin="layout" path="M 1.04167E-6 -2.96296E-6 L -0.14323 -0.25277 " pathEditMode="relative" rAng="0" ptsTypes="AA">
                                      <p:cBhvr>
                                        <p:cTn id="88" dur="1280" fill="hold"/>
                                        <p:tgtEl>
                                          <p:spTgt spid="426"/>
                                        </p:tgtEl>
                                        <p:attrNameLst>
                                          <p:attrName>ppt_x</p:attrName>
                                          <p:attrName>ppt_y</p:attrName>
                                        </p:attrNameLst>
                                      </p:cBhvr>
                                      <p:rCtr x="-7161" y="-12639"/>
                                    </p:animMotion>
                                  </p:childTnLst>
                                </p:cTn>
                              </p:par>
                              <p:par>
                                <p:cTn id="89" presetID="23" presetClass="exit" presetSubtype="32" fill="hold" nodeType="withEffect">
                                  <p:stCondLst>
                                    <p:cond delay="3840"/>
                                  </p:stCondLst>
                                  <p:childTnLst>
                                    <p:anim calcmode="lin" valueType="num">
                                      <p:cBhvr>
                                        <p:cTn id="90" dur="640"/>
                                        <p:tgtEl>
                                          <p:spTgt spid="426"/>
                                        </p:tgtEl>
                                        <p:attrNameLst>
                                          <p:attrName>ppt_w</p:attrName>
                                        </p:attrNameLst>
                                      </p:cBhvr>
                                      <p:tavLst>
                                        <p:tav tm="0">
                                          <p:val>
                                            <p:strVal val="ppt_w"/>
                                          </p:val>
                                        </p:tav>
                                        <p:tav tm="100000">
                                          <p:val>
                                            <p:fltVal val="0"/>
                                          </p:val>
                                        </p:tav>
                                      </p:tavLst>
                                    </p:anim>
                                    <p:anim calcmode="lin" valueType="num">
                                      <p:cBhvr>
                                        <p:cTn id="91" dur="640"/>
                                        <p:tgtEl>
                                          <p:spTgt spid="426"/>
                                        </p:tgtEl>
                                        <p:attrNameLst>
                                          <p:attrName>ppt_h</p:attrName>
                                        </p:attrNameLst>
                                      </p:cBhvr>
                                      <p:tavLst>
                                        <p:tav tm="0">
                                          <p:val>
                                            <p:strVal val="ppt_h"/>
                                          </p:val>
                                        </p:tav>
                                        <p:tav tm="100000">
                                          <p:val>
                                            <p:fltVal val="0"/>
                                          </p:val>
                                        </p:tav>
                                      </p:tavLst>
                                    </p:anim>
                                    <p:set>
                                      <p:cBhvr>
                                        <p:cTn id="92" dur="1" fill="hold">
                                          <p:stCondLst>
                                            <p:cond delay="639"/>
                                          </p:stCondLst>
                                        </p:cTn>
                                        <p:tgtEl>
                                          <p:spTgt spid="426"/>
                                        </p:tgtEl>
                                        <p:attrNameLst>
                                          <p:attrName>style.visibility</p:attrName>
                                        </p:attrNameLst>
                                      </p:cBhvr>
                                      <p:to>
                                        <p:strVal val="hidden"/>
                                      </p:to>
                                    </p:set>
                                  </p:childTnLst>
                                </p:cTn>
                              </p:par>
                              <p:par>
                                <p:cTn id="93" presetID="0" presetClass="path" presetSubtype="0" fill="hold" nodeType="withEffect">
                                  <p:stCondLst>
                                    <p:cond delay="3200"/>
                                  </p:stCondLst>
                                  <p:childTnLst>
                                    <p:animMotion origin="layout" path="M 0 0 L 0.2026 0 L 0.34479 -0.25278 " pathEditMode="relative" ptsTypes="AAA">
                                      <p:cBhvr>
                                        <p:cTn id="94" dur="1408" fill="hold"/>
                                        <p:tgtEl>
                                          <p:spTgt spid="427"/>
                                        </p:tgtEl>
                                        <p:attrNameLst>
                                          <p:attrName>ppt_x</p:attrName>
                                          <p:attrName>ppt_y</p:attrName>
                                        </p:attrNameLst>
                                      </p:cBhvr>
                                    </p:animMotion>
                                  </p:childTnLst>
                                </p:cTn>
                              </p:par>
                              <p:par>
                                <p:cTn id="95" presetID="22" presetClass="entr" presetSubtype="8" fill="hold" nodeType="withEffect">
                                  <p:stCondLst>
                                    <p:cond delay="3200"/>
                                  </p:stCondLst>
                                  <p:childTnLst>
                                    <p:set>
                                      <p:cBhvr>
                                        <p:cTn id="96" dur="1" fill="hold">
                                          <p:stCondLst>
                                            <p:cond delay="0"/>
                                          </p:stCondLst>
                                        </p:cTn>
                                        <p:tgtEl>
                                          <p:spTgt spid="422"/>
                                        </p:tgtEl>
                                        <p:attrNameLst>
                                          <p:attrName>style.visibility</p:attrName>
                                        </p:attrNameLst>
                                      </p:cBhvr>
                                      <p:to>
                                        <p:strVal val="visible"/>
                                      </p:to>
                                    </p:set>
                                    <p:animEffect transition="in" filter="wipe(left)">
                                      <p:cBhvr>
                                        <p:cTn id="97" dur="640"/>
                                        <p:tgtEl>
                                          <p:spTgt spid="422"/>
                                        </p:tgtEl>
                                      </p:cBhvr>
                                    </p:animEffect>
                                  </p:childTnLst>
                                </p:cTn>
                              </p:par>
                              <p:par>
                                <p:cTn id="98" presetID="22" presetClass="entr" presetSubtype="4" fill="hold" nodeType="withEffect">
                                  <p:stCondLst>
                                    <p:cond delay="3840"/>
                                  </p:stCondLst>
                                  <p:childTnLst>
                                    <p:set>
                                      <p:cBhvr>
                                        <p:cTn id="99" dur="1" fill="hold">
                                          <p:stCondLst>
                                            <p:cond delay="0"/>
                                          </p:stCondLst>
                                        </p:cTn>
                                        <p:tgtEl>
                                          <p:spTgt spid="423"/>
                                        </p:tgtEl>
                                        <p:attrNameLst>
                                          <p:attrName>style.visibility</p:attrName>
                                        </p:attrNameLst>
                                      </p:cBhvr>
                                      <p:to>
                                        <p:strVal val="visible"/>
                                      </p:to>
                                    </p:set>
                                    <p:animEffect transition="in" filter="wipe(down)">
                                      <p:cBhvr>
                                        <p:cTn id="100" dur="640"/>
                                        <p:tgtEl>
                                          <p:spTgt spid="423"/>
                                        </p:tgtEl>
                                      </p:cBhvr>
                                    </p:animEffect>
                                  </p:childTnLst>
                                </p:cTn>
                              </p:par>
                              <p:par>
                                <p:cTn id="101" presetID="23" presetClass="exit" presetSubtype="32" fill="hold" nodeType="withEffect">
                                  <p:stCondLst>
                                    <p:cond delay="3840"/>
                                  </p:stCondLst>
                                  <p:childTnLst>
                                    <p:anim calcmode="lin" valueType="num">
                                      <p:cBhvr>
                                        <p:cTn id="102" dur="640"/>
                                        <p:tgtEl>
                                          <p:spTgt spid="427"/>
                                        </p:tgtEl>
                                        <p:attrNameLst>
                                          <p:attrName>ppt_w</p:attrName>
                                        </p:attrNameLst>
                                      </p:cBhvr>
                                      <p:tavLst>
                                        <p:tav tm="0">
                                          <p:val>
                                            <p:strVal val="ppt_w"/>
                                          </p:val>
                                        </p:tav>
                                        <p:tav tm="100000">
                                          <p:val>
                                            <p:fltVal val="0"/>
                                          </p:val>
                                        </p:tav>
                                      </p:tavLst>
                                    </p:anim>
                                    <p:anim calcmode="lin" valueType="num">
                                      <p:cBhvr>
                                        <p:cTn id="103" dur="640"/>
                                        <p:tgtEl>
                                          <p:spTgt spid="427"/>
                                        </p:tgtEl>
                                        <p:attrNameLst>
                                          <p:attrName>ppt_h</p:attrName>
                                        </p:attrNameLst>
                                      </p:cBhvr>
                                      <p:tavLst>
                                        <p:tav tm="0">
                                          <p:val>
                                            <p:strVal val="ppt_h"/>
                                          </p:val>
                                        </p:tav>
                                        <p:tav tm="100000">
                                          <p:val>
                                            <p:fltVal val="0"/>
                                          </p:val>
                                        </p:tav>
                                      </p:tavLst>
                                    </p:anim>
                                    <p:set>
                                      <p:cBhvr>
                                        <p:cTn id="104" dur="1" fill="hold">
                                          <p:stCondLst>
                                            <p:cond delay="639"/>
                                          </p:stCondLst>
                                        </p:cTn>
                                        <p:tgtEl>
                                          <p:spTgt spid="427"/>
                                        </p:tgtEl>
                                        <p:attrNameLst>
                                          <p:attrName>style.visibility</p:attrName>
                                        </p:attrNameLst>
                                      </p:cBhvr>
                                      <p:to>
                                        <p:strVal val="hidden"/>
                                      </p:to>
                                    </p:set>
                                  </p:childTnLst>
                                </p:cTn>
                              </p:par>
                              <p:par>
                                <p:cTn id="105" presetID="0" presetClass="path" presetSubtype="0" fill="hold" nodeType="withEffect">
                                  <p:stCondLst>
                                    <p:cond delay="3200"/>
                                  </p:stCondLst>
                                  <p:childTnLst>
                                    <p:animMotion origin="layout" path="M -2.08333E-7 -2.22222E-6 L -0.00013 -0.35764 L 0.1405 -0.60995 L 0.3457 -0.60995 " pathEditMode="relative" rAng="0" ptsTypes="AAAA">
                                      <p:cBhvr>
                                        <p:cTn id="106" dur="1152" fill="hold"/>
                                        <p:tgtEl>
                                          <p:spTgt spid="428"/>
                                        </p:tgtEl>
                                        <p:attrNameLst>
                                          <p:attrName>ppt_x</p:attrName>
                                          <p:attrName>ppt_y</p:attrName>
                                        </p:attrNameLst>
                                      </p:cBhvr>
                                      <p:rCtr x="173" y="-305"/>
                                    </p:animMotion>
                                  </p:childTnLst>
                                </p:cTn>
                              </p:par>
                              <p:par>
                                <p:cTn id="107" presetID="22" presetClass="entr" presetSubtype="4" fill="hold" nodeType="withEffect">
                                  <p:stCondLst>
                                    <p:cond delay="3200"/>
                                  </p:stCondLst>
                                  <p:childTnLst>
                                    <p:set>
                                      <p:cBhvr>
                                        <p:cTn id="108" dur="1" fill="hold">
                                          <p:stCondLst>
                                            <p:cond delay="0"/>
                                          </p:stCondLst>
                                        </p:cTn>
                                        <p:tgtEl>
                                          <p:spTgt spid="418"/>
                                        </p:tgtEl>
                                        <p:attrNameLst>
                                          <p:attrName>style.visibility</p:attrName>
                                        </p:attrNameLst>
                                      </p:cBhvr>
                                      <p:to>
                                        <p:strVal val="visible"/>
                                      </p:to>
                                    </p:set>
                                    <p:animEffect transition="in" filter="wipe(down)">
                                      <p:cBhvr>
                                        <p:cTn id="109" dur="512"/>
                                        <p:tgtEl>
                                          <p:spTgt spid="418"/>
                                        </p:tgtEl>
                                      </p:cBhvr>
                                    </p:animEffect>
                                  </p:childTnLst>
                                </p:cTn>
                              </p:par>
                              <p:par>
                                <p:cTn id="110" presetID="22" presetClass="entr" presetSubtype="8" fill="hold" nodeType="withEffect">
                                  <p:stCondLst>
                                    <p:cond delay="3712"/>
                                  </p:stCondLst>
                                  <p:childTnLst>
                                    <p:set>
                                      <p:cBhvr>
                                        <p:cTn id="111" dur="1" fill="hold">
                                          <p:stCondLst>
                                            <p:cond delay="0"/>
                                          </p:stCondLst>
                                        </p:cTn>
                                        <p:tgtEl>
                                          <p:spTgt spid="419"/>
                                        </p:tgtEl>
                                        <p:attrNameLst>
                                          <p:attrName>style.visibility</p:attrName>
                                        </p:attrNameLst>
                                      </p:cBhvr>
                                      <p:to>
                                        <p:strVal val="visible"/>
                                      </p:to>
                                    </p:set>
                                    <p:animEffect transition="in" filter="wipe(left)">
                                      <p:cBhvr>
                                        <p:cTn id="112" dur="384"/>
                                        <p:tgtEl>
                                          <p:spTgt spid="419"/>
                                        </p:tgtEl>
                                      </p:cBhvr>
                                    </p:animEffect>
                                  </p:childTnLst>
                                </p:cTn>
                              </p:par>
                              <p:par>
                                <p:cTn id="113" presetID="22" presetClass="entr" presetSubtype="8" fill="hold" nodeType="withEffect">
                                  <p:stCondLst>
                                    <p:cond delay="4096"/>
                                  </p:stCondLst>
                                  <p:childTnLst>
                                    <p:set>
                                      <p:cBhvr>
                                        <p:cTn id="114" dur="1" fill="hold">
                                          <p:stCondLst>
                                            <p:cond delay="0"/>
                                          </p:stCondLst>
                                        </p:cTn>
                                        <p:tgtEl>
                                          <p:spTgt spid="420"/>
                                        </p:tgtEl>
                                        <p:attrNameLst>
                                          <p:attrName>style.visibility</p:attrName>
                                        </p:attrNameLst>
                                      </p:cBhvr>
                                      <p:to>
                                        <p:strVal val="visible"/>
                                      </p:to>
                                    </p:set>
                                    <p:animEffect transition="in" filter="wipe(left)">
                                      <p:cBhvr>
                                        <p:cTn id="115" dur="320"/>
                                        <p:tgtEl>
                                          <p:spTgt spid="420"/>
                                        </p:tgtEl>
                                      </p:cBhvr>
                                    </p:animEffect>
                                  </p:childTnLst>
                                </p:cTn>
                              </p:par>
                              <p:par>
                                <p:cTn id="116" presetID="23" presetClass="exit" presetSubtype="32" fill="hold" nodeType="withEffect">
                                  <p:stCondLst>
                                    <p:cond delay="4096"/>
                                  </p:stCondLst>
                                  <p:childTnLst>
                                    <p:anim calcmode="lin" valueType="num">
                                      <p:cBhvr>
                                        <p:cTn id="117" dur="384"/>
                                        <p:tgtEl>
                                          <p:spTgt spid="428"/>
                                        </p:tgtEl>
                                        <p:attrNameLst>
                                          <p:attrName>ppt_w</p:attrName>
                                        </p:attrNameLst>
                                      </p:cBhvr>
                                      <p:tavLst>
                                        <p:tav tm="0">
                                          <p:val>
                                            <p:strVal val="ppt_w"/>
                                          </p:val>
                                        </p:tav>
                                        <p:tav tm="100000">
                                          <p:val>
                                            <p:fltVal val="0"/>
                                          </p:val>
                                        </p:tav>
                                      </p:tavLst>
                                    </p:anim>
                                    <p:anim calcmode="lin" valueType="num">
                                      <p:cBhvr>
                                        <p:cTn id="118" dur="384"/>
                                        <p:tgtEl>
                                          <p:spTgt spid="428"/>
                                        </p:tgtEl>
                                        <p:attrNameLst>
                                          <p:attrName>ppt_h</p:attrName>
                                        </p:attrNameLst>
                                      </p:cBhvr>
                                      <p:tavLst>
                                        <p:tav tm="0">
                                          <p:val>
                                            <p:strVal val="ppt_h"/>
                                          </p:val>
                                        </p:tav>
                                        <p:tav tm="100000">
                                          <p:val>
                                            <p:fltVal val="0"/>
                                          </p:val>
                                        </p:tav>
                                      </p:tavLst>
                                    </p:anim>
                                    <p:set>
                                      <p:cBhvr>
                                        <p:cTn id="119" dur="1" fill="hold">
                                          <p:stCondLst>
                                            <p:cond delay="383"/>
                                          </p:stCondLst>
                                        </p:cTn>
                                        <p:tgtEl>
                                          <p:spTgt spid="428"/>
                                        </p:tgtEl>
                                        <p:attrNameLst>
                                          <p:attrName>style.visibility</p:attrName>
                                        </p:attrNameLst>
                                      </p:cBhvr>
                                      <p:to>
                                        <p:strVal val="hidden"/>
                                      </p:to>
                                    </p:set>
                                  </p:childTnLst>
                                </p:cTn>
                              </p:par>
                              <p:par>
                                <p:cTn id="120" presetID="0" presetClass="path" presetSubtype="0" fill="hold" nodeType="withEffect">
                                  <p:stCondLst>
                                    <p:cond delay="3200"/>
                                  </p:stCondLst>
                                  <p:childTnLst>
                                    <p:animMotion origin="layout" path="M 0.00169 0.00093 L 0.14271 0.25341 L 0.14245 0.6111 " pathEditMode="relative" rAng="0" ptsTypes="AAA">
                                      <p:cBhvr>
                                        <p:cTn id="121" dur="1280" fill="hold"/>
                                        <p:tgtEl>
                                          <p:spTgt spid="429"/>
                                        </p:tgtEl>
                                        <p:attrNameLst>
                                          <p:attrName>ppt_x</p:attrName>
                                          <p:attrName>ppt_y</p:attrName>
                                        </p:attrNameLst>
                                      </p:cBhvr>
                                      <p:rCtr x="70" y="305"/>
                                    </p:animMotion>
                                  </p:childTnLst>
                                </p:cTn>
                              </p:par>
                              <p:par>
                                <p:cTn id="122" presetID="22" presetClass="entr" presetSubtype="1" fill="hold" nodeType="withEffect">
                                  <p:stCondLst>
                                    <p:cond delay="3200"/>
                                  </p:stCondLst>
                                  <p:childTnLst>
                                    <p:set>
                                      <p:cBhvr>
                                        <p:cTn id="123" dur="1" fill="hold">
                                          <p:stCondLst>
                                            <p:cond delay="0"/>
                                          </p:stCondLst>
                                        </p:cTn>
                                        <p:tgtEl>
                                          <p:spTgt spid="425"/>
                                        </p:tgtEl>
                                        <p:attrNameLst>
                                          <p:attrName>style.visibility</p:attrName>
                                        </p:attrNameLst>
                                      </p:cBhvr>
                                      <p:to>
                                        <p:strVal val="visible"/>
                                      </p:to>
                                    </p:set>
                                    <p:animEffect transition="in" filter="wipe(up)">
                                      <p:cBhvr>
                                        <p:cTn id="124" dur="640"/>
                                        <p:tgtEl>
                                          <p:spTgt spid="425"/>
                                        </p:tgtEl>
                                      </p:cBhvr>
                                    </p:animEffect>
                                  </p:childTnLst>
                                </p:cTn>
                              </p:par>
                              <p:par>
                                <p:cTn id="125" presetID="22" presetClass="entr" presetSubtype="1" fill="hold" nodeType="withEffect">
                                  <p:stCondLst>
                                    <p:cond delay="3840"/>
                                  </p:stCondLst>
                                  <p:childTnLst>
                                    <p:set>
                                      <p:cBhvr>
                                        <p:cTn id="126" dur="1" fill="hold">
                                          <p:stCondLst>
                                            <p:cond delay="0"/>
                                          </p:stCondLst>
                                        </p:cTn>
                                        <p:tgtEl>
                                          <p:spTgt spid="424"/>
                                        </p:tgtEl>
                                        <p:attrNameLst>
                                          <p:attrName>style.visibility</p:attrName>
                                        </p:attrNameLst>
                                      </p:cBhvr>
                                      <p:to>
                                        <p:strVal val="visible"/>
                                      </p:to>
                                    </p:set>
                                    <p:animEffect transition="in" filter="wipe(up)">
                                      <p:cBhvr>
                                        <p:cTn id="127" dur="640"/>
                                        <p:tgtEl>
                                          <p:spTgt spid="424"/>
                                        </p:tgtEl>
                                      </p:cBhvr>
                                    </p:animEffect>
                                  </p:childTnLst>
                                </p:cTn>
                              </p:par>
                              <p:par>
                                <p:cTn id="128" presetID="23" presetClass="exit" presetSubtype="32" fill="hold" nodeType="withEffect">
                                  <p:stCondLst>
                                    <p:cond delay="4096"/>
                                  </p:stCondLst>
                                  <p:childTnLst>
                                    <p:anim calcmode="lin" valueType="num">
                                      <p:cBhvr>
                                        <p:cTn id="129" dur="384"/>
                                        <p:tgtEl>
                                          <p:spTgt spid="429"/>
                                        </p:tgtEl>
                                        <p:attrNameLst>
                                          <p:attrName>ppt_w</p:attrName>
                                        </p:attrNameLst>
                                      </p:cBhvr>
                                      <p:tavLst>
                                        <p:tav tm="0">
                                          <p:val>
                                            <p:strVal val="ppt_w"/>
                                          </p:val>
                                        </p:tav>
                                        <p:tav tm="100000">
                                          <p:val>
                                            <p:fltVal val="0"/>
                                          </p:val>
                                        </p:tav>
                                      </p:tavLst>
                                    </p:anim>
                                    <p:anim calcmode="lin" valueType="num">
                                      <p:cBhvr>
                                        <p:cTn id="130" dur="384"/>
                                        <p:tgtEl>
                                          <p:spTgt spid="429"/>
                                        </p:tgtEl>
                                        <p:attrNameLst>
                                          <p:attrName>ppt_h</p:attrName>
                                        </p:attrNameLst>
                                      </p:cBhvr>
                                      <p:tavLst>
                                        <p:tav tm="0">
                                          <p:val>
                                            <p:strVal val="ppt_h"/>
                                          </p:val>
                                        </p:tav>
                                        <p:tav tm="100000">
                                          <p:val>
                                            <p:fltVal val="0"/>
                                          </p:val>
                                        </p:tav>
                                      </p:tavLst>
                                    </p:anim>
                                    <p:set>
                                      <p:cBhvr>
                                        <p:cTn id="131" dur="1" fill="hold">
                                          <p:stCondLst>
                                            <p:cond delay="383"/>
                                          </p:stCondLst>
                                        </p:cTn>
                                        <p:tgtEl>
                                          <p:spTgt spid="429"/>
                                        </p:tgtEl>
                                        <p:attrNameLst>
                                          <p:attrName>style.visibility</p:attrName>
                                        </p:attrNameLst>
                                      </p:cBhvr>
                                      <p:to>
                                        <p:strVal val="hidden"/>
                                      </p:to>
                                    </p:set>
                                  </p:childTnLst>
                                </p:cTn>
                              </p:par>
                              <p:par>
                                <p:cTn id="132" presetID="1" presetClass="exit" presetSubtype="0" fill="hold" nodeType="withEffect">
                                  <p:stCondLst>
                                    <p:cond delay="4864"/>
                                  </p:stCondLst>
                                  <p:childTnLst>
                                    <p:set>
                                      <p:cBhvr>
                                        <p:cTn id="133" dur="1" fill="hold">
                                          <p:stCondLst>
                                            <p:cond delay="0"/>
                                          </p:stCondLst>
                                        </p:cTn>
                                        <p:tgtEl>
                                          <p:spTgt spid="418"/>
                                        </p:tgtEl>
                                        <p:attrNameLst>
                                          <p:attrName>style.visibility</p:attrName>
                                        </p:attrNameLst>
                                      </p:cBhvr>
                                      <p:to>
                                        <p:strVal val="hidden"/>
                                      </p:to>
                                    </p:set>
                                  </p:childTnLst>
                                </p:cTn>
                              </p:par>
                              <p:par>
                                <p:cTn id="134" presetID="1" presetClass="exit" presetSubtype="0" fill="hold" nodeType="withEffect">
                                  <p:stCondLst>
                                    <p:cond delay="4864"/>
                                  </p:stCondLst>
                                  <p:childTnLst>
                                    <p:set>
                                      <p:cBhvr>
                                        <p:cTn id="135" dur="1" fill="hold">
                                          <p:stCondLst>
                                            <p:cond delay="0"/>
                                          </p:stCondLst>
                                        </p:cTn>
                                        <p:tgtEl>
                                          <p:spTgt spid="419"/>
                                        </p:tgtEl>
                                        <p:attrNameLst>
                                          <p:attrName>style.visibility</p:attrName>
                                        </p:attrNameLst>
                                      </p:cBhvr>
                                      <p:to>
                                        <p:strVal val="hidden"/>
                                      </p:to>
                                    </p:set>
                                  </p:childTnLst>
                                </p:cTn>
                              </p:par>
                              <p:par>
                                <p:cTn id="136" presetID="1" presetClass="exit" presetSubtype="0" fill="hold" nodeType="withEffect">
                                  <p:stCondLst>
                                    <p:cond delay="4864"/>
                                  </p:stCondLst>
                                  <p:childTnLst>
                                    <p:set>
                                      <p:cBhvr>
                                        <p:cTn id="137" dur="1" fill="hold">
                                          <p:stCondLst>
                                            <p:cond delay="0"/>
                                          </p:stCondLst>
                                        </p:cTn>
                                        <p:tgtEl>
                                          <p:spTgt spid="420"/>
                                        </p:tgtEl>
                                        <p:attrNameLst>
                                          <p:attrName>style.visibility</p:attrName>
                                        </p:attrNameLst>
                                      </p:cBhvr>
                                      <p:to>
                                        <p:strVal val="hidden"/>
                                      </p:to>
                                    </p:set>
                                  </p:childTnLst>
                                </p:cTn>
                              </p:par>
                              <p:par>
                                <p:cTn id="138" presetID="1" presetClass="exit" presetSubtype="0" fill="hold" nodeType="withEffect">
                                  <p:stCondLst>
                                    <p:cond delay="4864"/>
                                  </p:stCondLst>
                                  <p:childTnLst>
                                    <p:set>
                                      <p:cBhvr>
                                        <p:cTn id="139" dur="1" fill="hold">
                                          <p:stCondLst>
                                            <p:cond delay="0"/>
                                          </p:stCondLst>
                                        </p:cTn>
                                        <p:tgtEl>
                                          <p:spTgt spid="421"/>
                                        </p:tgtEl>
                                        <p:attrNameLst>
                                          <p:attrName>style.visibility</p:attrName>
                                        </p:attrNameLst>
                                      </p:cBhvr>
                                      <p:to>
                                        <p:strVal val="hidden"/>
                                      </p:to>
                                    </p:set>
                                  </p:childTnLst>
                                </p:cTn>
                              </p:par>
                              <p:par>
                                <p:cTn id="140" presetID="1" presetClass="exit" presetSubtype="0" fill="hold" nodeType="withEffect">
                                  <p:stCondLst>
                                    <p:cond delay="4864"/>
                                  </p:stCondLst>
                                  <p:childTnLst>
                                    <p:set>
                                      <p:cBhvr>
                                        <p:cTn id="141" dur="1" fill="hold">
                                          <p:stCondLst>
                                            <p:cond delay="0"/>
                                          </p:stCondLst>
                                        </p:cTn>
                                        <p:tgtEl>
                                          <p:spTgt spid="422"/>
                                        </p:tgtEl>
                                        <p:attrNameLst>
                                          <p:attrName>style.visibility</p:attrName>
                                        </p:attrNameLst>
                                      </p:cBhvr>
                                      <p:to>
                                        <p:strVal val="hidden"/>
                                      </p:to>
                                    </p:set>
                                  </p:childTnLst>
                                </p:cTn>
                              </p:par>
                              <p:par>
                                <p:cTn id="142" presetID="1" presetClass="exit" presetSubtype="0" fill="hold" nodeType="withEffect">
                                  <p:stCondLst>
                                    <p:cond delay="4864"/>
                                  </p:stCondLst>
                                  <p:childTnLst>
                                    <p:set>
                                      <p:cBhvr>
                                        <p:cTn id="143" dur="1" fill="hold">
                                          <p:stCondLst>
                                            <p:cond delay="0"/>
                                          </p:stCondLst>
                                        </p:cTn>
                                        <p:tgtEl>
                                          <p:spTgt spid="423"/>
                                        </p:tgtEl>
                                        <p:attrNameLst>
                                          <p:attrName>style.visibility</p:attrName>
                                        </p:attrNameLst>
                                      </p:cBhvr>
                                      <p:to>
                                        <p:strVal val="hidden"/>
                                      </p:to>
                                    </p:set>
                                  </p:childTnLst>
                                </p:cTn>
                              </p:par>
                              <p:par>
                                <p:cTn id="144" presetID="1" presetClass="exit" presetSubtype="0" fill="hold" nodeType="withEffect">
                                  <p:stCondLst>
                                    <p:cond delay="4864"/>
                                  </p:stCondLst>
                                  <p:childTnLst>
                                    <p:set>
                                      <p:cBhvr>
                                        <p:cTn id="145" dur="1" fill="hold">
                                          <p:stCondLst>
                                            <p:cond delay="0"/>
                                          </p:stCondLst>
                                        </p:cTn>
                                        <p:tgtEl>
                                          <p:spTgt spid="424"/>
                                        </p:tgtEl>
                                        <p:attrNameLst>
                                          <p:attrName>style.visibility</p:attrName>
                                        </p:attrNameLst>
                                      </p:cBhvr>
                                      <p:to>
                                        <p:strVal val="hidden"/>
                                      </p:to>
                                    </p:set>
                                  </p:childTnLst>
                                </p:cTn>
                              </p:par>
                              <p:par>
                                <p:cTn id="146" presetID="1" presetClass="exit" presetSubtype="0" fill="hold" nodeType="withEffect">
                                  <p:stCondLst>
                                    <p:cond delay="4864"/>
                                  </p:stCondLst>
                                  <p:childTnLst>
                                    <p:set>
                                      <p:cBhvr>
                                        <p:cTn id="147" dur="1" fill="hold">
                                          <p:stCondLst>
                                            <p:cond delay="0"/>
                                          </p:stCondLst>
                                        </p:cTn>
                                        <p:tgtEl>
                                          <p:spTgt spid="425"/>
                                        </p:tgtEl>
                                        <p:attrNameLst>
                                          <p:attrName>style.visibility</p:attrName>
                                        </p:attrNameLst>
                                      </p:cBhvr>
                                      <p:to>
                                        <p:strVal val="hidden"/>
                                      </p:to>
                                    </p:set>
                                  </p:childTnLst>
                                </p:cTn>
                              </p:par>
                              <p:par>
                                <p:cTn id="148" presetID="1" presetClass="entr" presetSubtype="0" fill="hold" nodeType="withEffect">
                                  <p:stCondLst>
                                    <p:cond delay="4864"/>
                                  </p:stCondLst>
                                  <p:childTnLst>
                                    <p:set>
                                      <p:cBhvr>
                                        <p:cTn id="149" dur="1" fill="hold">
                                          <p:stCondLst>
                                            <p:cond delay="0"/>
                                          </p:stCondLst>
                                        </p:cTn>
                                        <p:tgtEl>
                                          <p:spTgt spid="430"/>
                                        </p:tgtEl>
                                        <p:attrNameLst>
                                          <p:attrName>style.visibility</p:attrName>
                                        </p:attrNameLst>
                                      </p:cBhvr>
                                      <p:to>
                                        <p:strVal val="visible"/>
                                      </p:to>
                                    </p:set>
                                  </p:childTnLst>
                                </p:cTn>
                              </p:par>
                              <p:par>
                                <p:cTn id="150" presetID="6" presetClass="emph" presetSubtype="0" accel="50000" fill="hold" nodeType="withEffect">
                                  <p:stCondLst>
                                    <p:cond delay="4864"/>
                                  </p:stCondLst>
                                  <p:childTnLst>
                                    <p:animScale>
                                      <p:cBhvr>
                                        <p:cTn id="151" dur="3840" fill="hold"/>
                                        <p:tgtEl>
                                          <p:spTgt spid="430"/>
                                        </p:tgtEl>
                                      </p:cBhvr>
                                      <p:by x="250000" y="250000"/>
                                    </p:animScale>
                                  </p:childTnLst>
                                </p:cTn>
                              </p:par>
                              <p:par>
                                <p:cTn id="152" presetID="10" presetClass="exit" presetSubtype="0" fill="hold" nodeType="withEffect">
                                  <p:stCondLst>
                                    <p:cond delay="4864"/>
                                  </p:stCondLst>
                                  <p:childTnLst>
                                    <p:animEffect transition="out" filter="fade">
                                      <p:cBhvr>
                                        <p:cTn id="153" dur="3840"/>
                                        <p:tgtEl>
                                          <p:spTgt spid="430"/>
                                        </p:tgtEl>
                                      </p:cBhvr>
                                    </p:animEffect>
                                    <p:set>
                                      <p:cBhvr>
                                        <p:cTn id="154" dur="1" fill="hold">
                                          <p:stCondLst>
                                            <p:cond delay="3839"/>
                                          </p:stCondLst>
                                        </p:cTn>
                                        <p:tgtEl>
                                          <p:spTgt spid="430"/>
                                        </p:tgtEl>
                                        <p:attrNameLst>
                                          <p:attrName>style.visibility</p:attrName>
                                        </p:attrNameLst>
                                      </p:cBhvr>
                                      <p:to>
                                        <p:strVal val="hidden"/>
                                      </p:to>
                                    </p:set>
                                  </p:childTnLst>
                                </p:cTn>
                              </p:par>
                              <p:par>
                                <p:cTn id="155" presetID="23" presetClass="entr" presetSubtype="16" fill="hold" nodeType="withEffect">
                                  <p:stCondLst>
                                    <p:cond delay="3584"/>
                                  </p:stCondLst>
                                  <p:childTnLst>
                                    <p:set>
                                      <p:cBhvr>
                                        <p:cTn id="156" dur="1" fill="hold">
                                          <p:stCondLst>
                                            <p:cond delay="0"/>
                                          </p:stCondLst>
                                        </p:cTn>
                                        <p:tgtEl>
                                          <p:spTgt spid="435"/>
                                        </p:tgtEl>
                                        <p:attrNameLst>
                                          <p:attrName>style.visibility</p:attrName>
                                        </p:attrNameLst>
                                      </p:cBhvr>
                                      <p:to>
                                        <p:strVal val="visible"/>
                                      </p:to>
                                    </p:set>
                                    <p:anim calcmode="lin" valueType="num">
                                      <p:cBhvr>
                                        <p:cTn id="157" dur="256" fill="hold"/>
                                        <p:tgtEl>
                                          <p:spTgt spid="435"/>
                                        </p:tgtEl>
                                        <p:attrNameLst>
                                          <p:attrName>ppt_w</p:attrName>
                                        </p:attrNameLst>
                                      </p:cBhvr>
                                      <p:tavLst>
                                        <p:tav tm="0">
                                          <p:val>
                                            <p:fltVal val="0"/>
                                          </p:val>
                                        </p:tav>
                                        <p:tav tm="100000">
                                          <p:val>
                                            <p:strVal val="#ppt_w"/>
                                          </p:val>
                                        </p:tav>
                                      </p:tavLst>
                                    </p:anim>
                                    <p:anim calcmode="lin" valueType="num">
                                      <p:cBhvr>
                                        <p:cTn id="158" dur="256" fill="hold"/>
                                        <p:tgtEl>
                                          <p:spTgt spid="435"/>
                                        </p:tgtEl>
                                        <p:attrNameLst>
                                          <p:attrName>ppt_h</p:attrName>
                                        </p:attrNameLst>
                                      </p:cBhvr>
                                      <p:tavLst>
                                        <p:tav tm="0">
                                          <p:val>
                                            <p:fltVal val="0"/>
                                          </p:val>
                                        </p:tav>
                                        <p:tav tm="100000">
                                          <p:val>
                                            <p:strVal val="#ppt_h"/>
                                          </p:val>
                                        </p:tav>
                                      </p:tavLst>
                                    </p:anim>
                                  </p:childTnLst>
                                </p:cTn>
                              </p:par>
                              <p:par>
                                <p:cTn id="159" presetID="23" presetClass="entr" presetSubtype="16" fill="hold" nodeType="withEffect">
                                  <p:stCondLst>
                                    <p:cond delay="3584"/>
                                  </p:stCondLst>
                                  <p:childTnLst>
                                    <p:set>
                                      <p:cBhvr>
                                        <p:cTn id="160" dur="1" fill="hold">
                                          <p:stCondLst>
                                            <p:cond delay="0"/>
                                          </p:stCondLst>
                                        </p:cTn>
                                        <p:tgtEl>
                                          <p:spTgt spid="436"/>
                                        </p:tgtEl>
                                        <p:attrNameLst>
                                          <p:attrName>style.visibility</p:attrName>
                                        </p:attrNameLst>
                                      </p:cBhvr>
                                      <p:to>
                                        <p:strVal val="visible"/>
                                      </p:to>
                                    </p:set>
                                    <p:anim calcmode="lin" valueType="num">
                                      <p:cBhvr>
                                        <p:cTn id="161" dur="256" fill="hold"/>
                                        <p:tgtEl>
                                          <p:spTgt spid="436"/>
                                        </p:tgtEl>
                                        <p:attrNameLst>
                                          <p:attrName>ppt_w</p:attrName>
                                        </p:attrNameLst>
                                      </p:cBhvr>
                                      <p:tavLst>
                                        <p:tav tm="0">
                                          <p:val>
                                            <p:fltVal val="0"/>
                                          </p:val>
                                        </p:tav>
                                        <p:tav tm="100000">
                                          <p:val>
                                            <p:strVal val="#ppt_w"/>
                                          </p:val>
                                        </p:tav>
                                      </p:tavLst>
                                    </p:anim>
                                    <p:anim calcmode="lin" valueType="num">
                                      <p:cBhvr>
                                        <p:cTn id="162" dur="256" fill="hold"/>
                                        <p:tgtEl>
                                          <p:spTgt spid="436"/>
                                        </p:tgtEl>
                                        <p:attrNameLst>
                                          <p:attrName>ppt_h</p:attrName>
                                        </p:attrNameLst>
                                      </p:cBhvr>
                                      <p:tavLst>
                                        <p:tav tm="0">
                                          <p:val>
                                            <p:fltVal val="0"/>
                                          </p:val>
                                        </p:tav>
                                        <p:tav tm="100000">
                                          <p:val>
                                            <p:strVal val="#ppt_h"/>
                                          </p:val>
                                        </p:tav>
                                      </p:tavLst>
                                    </p:anim>
                                  </p:childTnLst>
                                </p:cTn>
                              </p:par>
                              <p:par>
                                <p:cTn id="163" presetID="23" presetClass="entr" presetSubtype="16" fill="hold" nodeType="withEffect">
                                  <p:stCondLst>
                                    <p:cond delay="3584"/>
                                  </p:stCondLst>
                                  <p:childTnLst>
                                    <p:set>
                                      <p:cBhvr>
                                        <p:cTn id="164" dur="1" fill="hold">
                                          <p:stCondLst>
                                            <p:cond delay="0"/>
                                          </p:stCondLst>
                                        </p:cTn>
                                        <p:tgtEl>
                                          <p:spTgt spid="437"/>
                                        </p:tgtEl>
                                        <p:attrNameLst>
                                          <p:attrName>style.visibility</p:attrName>
                                        </p:attrNameLst>
                                      </p:cBhvr>
                                      <p:to>
                                        <p:strVal val="visible"/>
                                      </p:to>
                                    </p:set>
                                    <p:anim calcmode="lin" valueType="num">
                                      <p:cBhvr>
                                        <p:cTn id="165" dur="256" fill="hold"/>
                                        <p:tgtEl>
                                          <p:spTgt spid="437"/>
                                        </p:tgtEl>
                                        <p:attrNameLst>
                                          <p:attrName>ppt_w</p:attrName>
                                        </p:attrNameLst>
                                      </p:cBhvr>
                                      <p:tavLst>
                                        <p:tav tm="0">
                                          <p:val>
                                            <p:fltVal val="0"/>
                                          </p:val>
                                        </p:tav>
                                        <p:tav tm="100000">
                                          <p:val>
                                            <p:strVal val="#ppt_w"/>
                                          </p:val>
                                        </p:tav>
                                      </p:tavLst>
                                    </p:anim>
                                    <p:anim calcmode="lin" valueType="num">
                                      <p:cBhvr>
                                        <p:cTn id="166" dur="256" fill="hold"/>
                                        <p:tgtEl>
                                          <p:spTgt spid="437"/>
                                        </p:tgtEl>
                                        <p:attrNameLst>
                                          <p:attrName>ppt_h</p:attrName>
                                        </p:attrNameLst>
                                      </p:cBhvr>
                                      <p:tavLst>
                                        <p:tav tm="0">
                                          <p:val>
                                            <p:fltVal val="0"/>
                                          </p:val>
                                        </p:tav>
                                        <p:tav tm="100000">
                                          <p:val>
                                            <p:strVal val="#ppt_h"/>
                                          </p:val>
                                        </p:tav>
                                      </p:tavLst>
                                    </p:anim>
                                  </p:childTnLst>
                                </p:cTn>
                              </p:par>
                              <p:par>
                                <p:cTn id="167" presetID="23" presetClass="entr" presetSubtype="16" fill="hold" nodeType="withEffect">
                                  <p:stCondLst>
                                    <p:cond delay="3584"/>
                                  </p:stCondLst>
                                  <p:childTnLst>
                                    <p:set>
                                      <p:cBhvr>
                                        <p:cTn id="168" dur="1" fill="hold">
                                          <p:stCondLst>
                                            <p:cond delay="0"/>
                                          </p:stCondLst>
                                        </p:cTn>
                                        <p:tgtEl>
                                          <p:spTgt spid="438"/>
                                        </p:tgtEl>
                                        <p:attrNameLst>
                                          <p:attrName>style.visibility</p:attrName>
                                        </p:attrNameLst>
                                      </p:cBhvr>
                                      <p:to>
                                        <p:strVal val="visible"/>
                                      </p:to>
                                    </p:set>
                                    <p:anim calcmode="lin" valueType="num">
                                      <p:cBhvr>
                                        <p:cTn id="169" dur="256" fill="hold"/>
                                        <p:tgtEl>
                                          <p:spTgt spid="438"/>
                                        </p:tgtEl>
                                        <p:attrNameLst>
                                          <p:attrName>ppt_w</p:attrName>
                                        </p:attrNameLst>
                                      </p:cBhvr>
                                      <p:tavLst>
                                        <p:tav tm="0">
                                          <p:val>
                                            <p:fltVal val="0"/>
                                          </p:val>
                                        </p:tav>
                                        <p:tav tm="100000">
                                          <p:val>
                                            <p:strVal val="#ppt_w"/>
                                          </p:val>
                                        </p:tav>
                                      </p:tavLst>
                                    </p:anim>
                                    <p:anim calcmode="lin" valueType="num">
                                      <p:cBhvr>
                                        <p:cTn id="170" dur="256" fill="hold"/>
                                        <p:tgtEl>
                                          <p:spTgt spid="438"/>
                                        </p:tgtEl>
                                        <p:attrNameLst>
                                          <p:attrName>ppt_h</p:attrName>
                                        </p:attrNameLst>
                                      </p:cBhvr>
                                      <p:tavLst>
                                        <p:tav tm="0">
                                          <p:val>
                                            <p:fltVal val="0"/>
                                          </p:val>
                                        </p:tav>
                                        <p:tav tm="100000">
                                          <p:val>
                                            <p:strVal val="#ppt_h"/>
                                          </p:val>
                                        </p:tav>
                                      </p:tavLst>
                                    </p:anim>
                                  </p:childTnLst>
                                </p:cTn>
                              </p:par>
                              <p:par>
                                <p:cTn id="171" presetID="42" presetClass="path" presetSubtype="0" fill="hold" nodeType="withEffect">
                                  <p:stCondLst>
                                    <p:cond delay="4480"/>
                                  </p:stCondLst>
                                  <p:childTnLst>
                                    <p:animMotion origin="layout" path="M -2.08333E-7 1.11111E-6 L 0.24102 0.42986 " pathEditMode="relative" rAng="0" ptsTypes="AA">
                                      <p:cBhvr>
                                        <p:cTn id="172" dur="1280" fill="hold"/>
                                        <p:tgtEl>
                                          <p:spTgt spid="435"/>
                                        </p:tgtEl>
                                        <p:attrNameLst>
                                          <p:attrName>ppt_x</p:attrName>
                                          <p:attrName>ppt_y</p:attrName>
                                        </p:attrNameLst>
                                      </p:cBhvr>
                                      <p:rCtr x="12000" y="21500"/>
                                    </p:animMotion>
                                  </p:childTnLst>
                                </p:cTn>
                              </p:par>
                              <p:par>
                                <p:cTn id="173" presetID="22" presetClass="entr" presetSubtype="8" fill="hold" nodeType="withEffect">
                                  <p:stCondLst>
                                    <p:cond delay="4480"/>
                                  </p:stCondLst>
                                  <p:childTnLst>
                                    <p:set>
                                      <p:cBhvr>
                                        <p:cTn id="174" dur="1" fill="hold">
                                          <p:stCondLst>
                                            <p:cond delay="0"/>
                                          </p:stCondLst>
                                        </p:cTn>
                                        <p:tgtEl>
                                          <p:spTgt spid="431"/>
                                        </p:tgtEl>
                                        <p:attrNameLst>
                                          <p:attrName>style.visibility</p:attrName>
                                        </p:attrNameLst>
                                      </p:cBhvr>
                                      <p:to>
                                        <p:strVal val="visible"/>
                                      </p:to>
                                    </p:set>
                                    <p:animEffect transition="in" filter="wipe(left)">
                                      <p:cBhvr>
                                        <p:cTn id="175" dur="1280"/>
                                        <p:tgtEl>
                                          <p:spTgt spid="431"/>
                                        </p:tgtEl>
                                      </p:cBhvr>
                                    </p:animEffect>
                                  </p:childTnLst>
                                </p:cTn>
                              </p:par>
                              <p:par>
                                <p:cTn id="176" presetID="6" presetClass="emph" presetSubtype="0" fill="hold" nodeType="withEffect">
                                  <p:stCondLst>
                                    <p:cond delay="5248"/>
                                  </p:stCondLst>
                                  <p:childTnLst>
                                    <p:animScale>
                                      <p:cBhvr>
                                        <p:cTn id="177" dur="512" fill="hold"/>
                                        <p:tgtEl>
                                          <p:spTgt spid="435"/>
                                        </p:tgtEl>
                                      </p:cBhvr>
                                      <p:by x="0" y="0"/>
                                    </p:animScale>
                                  </p:childTnLst>
                                </p:cTn>
                              </p:par>
                              <p:par>
                                <p:cTn id="178" presetID="42" presetClass="path" presetSubtype="0" fill="hold" nodeType="withEffect">
                                  <p:stCondLst>
                                    <p:cond delay="4480"/>
                                  </p:stCondLst>
                                  <p:childTnLst>
                                    <p:animMotion origin="layout" path="M -2.08333E-7 1.11111E-6 L -0.2418 0.4294 " pathEditMode="relative" rAng="0" ptsTypes="AA">
                                      <p:cBhvr>
                                        <p:cTn id="179" dur="1280" fill="hold"/>
                                        <p:tgtEl>
                                          <p:spTgt spid="436"/>
                                        </p:tgtEl>
                                        <p:attrNameLst>
                                          <p:attrName>ppt_x</p:attrName>
                                          <p:attrName>ppt_y</p:attrName>
                                        </p:attrNameLst>
                                      </p:cBhvr>
                                      <p:rCtr x="-12100" y="21500"/>
                                    </p:animMotion>
                                  </p:childTnLst>
                                </p:cTn>
                              </p:par>
                              <p:par>
                                <p:cTn id="180" presetID="22" presetClass="entr" presetSubtype="2" fill="hold" nodeType="withEffect">
                                  <p:stCondLst>
                                    <p:cond delay="4480"/>
                                  </p:stCondLst>
                                  <p:childTnLst>
                                    <p:set>
                                      <p:cBhvr>
                                        <p:cTn id="181" dur="1" fill="hold">
                                          <p:stCondLst>
                                            <p:cond delay="0"/>
                                          </p:stCondLst>
                                        </p:cTn>
                                        <p:tgtEl>
                                          <p:spTgt spid="432"/>
                                        </p:tgtEl>
                                        <p:attrNameLst>
                                          <p:attrName>style.visibility</p:attrName>
                                        </p:attrNameLst>
                                      </p:cBhvr>
                                      <p:to>
                                        <p:strVal val="visible"/>
                                      </p:to>
                                    </p:set>
                                    <p:animEffect transition="in" filter="wipe(right)">
                                      <p:cBhvr>
                                        <p:cTn id="182" dur="1280"/>
                                        <p:tgtEl>
                                          <p:spTgt spid="432"/>
                                        </p:tgtEl>
                                      </p:cBhvr>
                                    </p:animEffect>
                                  </p:childTnLst>
                                </p:cTn>
                              </p:par>
                              <p:par>
                                <p:cTn id="183" presetID="6" presetClass="emph" presetSubtype="0" fill="hold" nodeType="withEffect">
                                  <p:stCondLst>
                                    <p:cond delay="5248"/>
                                  </p:stCondLst>
                                  <p:childTnLst>
                                    <p:animScale>
                                      <p:cBhvr>
                                        <p:cTn id="184" dur="512" fill="hold"/>
                                        <p:tgtEl>
                                          <p:spTgt spid="436"/>
                                        </p:tgtEl>
                                      </p:cBhvr>
                                      <p:by x="0" y="0"/>
                                    </p:animScale>
                                  </p:childTnLst>
                                </p:cTn>
                              </p:par>
                              <p:par>
                                <p:cTn id="185" presetID="42" presetClass="path" presetSubtype="0" fill="hold" nodeType="withEffect">
                                  <p:stCondLst>
                                    <p:cond delay="4480"/>
                                  </p:stCondLst>
                                  <p:childTnLst>
                                    <p:animMotion origin="layout" path="M 2.08333E-7 4.81481E-6 L 0.24193 -0.4294 " pathEditMode="relative" rAng="0" ptsTypes="AA">
                                      <p:cBhvr>
                                        <p:cTn id="186" dur="1280" fill="hold"/>
                                        <p:tgtEl>
                                          <p:spTgt spid="437"/>
                                        </p:tgtEl>
                                        <p:attrNameLst>
                                          <p:attrName>ppt_x</p:attrName>
                                          <p:attrName>ppt_y</p:attrName>
                                        </p:attrNameLst>
                                      </p:cBhvr>
                                      <p:rCtr x="12100" y="-21500"/>
                                    </p:animMotion>
                                  </p:childTnLst>
                                </p:cTn>
                              </p:par>
                              <p:par>
                                <p:cTn id="187" presetID="22" presetClass="entr" presetSubtype="8" fill="hold" nodeType="withEffect">
                                  <p:stCondLst>
                                    <p:cond delay="4480"/>
                                  </p:stCondLst>
                                  <p:childTnLst>
                                    <p:set>
                                      <p:cBhvr>
                                        <p:cTn id="188" dur="1" fill="hold">
                                          <p:stCondLst>
                                            <p:cond delay="0"/>
                                          </p:stCondLst>
                                        </p:cTn>
                                        <p:tgtEl>
                                          <p:spTgt spid="434"/>
                                        </p:tgtEl>
                                        <p:attrNameLst>
                                          <p:attrName>style.visibility</p:attrName>
                                        </p:attrNameLst>
                                      </p:cBhvr>
                                      <p:to>
                                        <p:strVal val="visible"/>
                                      </p:to>
                                    </p:set>
                                    <p:animEffect transition="in" filter="wipe(left)">
                                      <p:cBhvr>
                                        <p:cTn id="189" dur="1280"/>
                                        <p:tgtEl>
                                          <p:spTgt spid="434"/>
                                        </p:tgtEl>
                                      </p:cBhvr>
                                    </p:animEffect>
                                  </p:childTnLst>
                                </p:cTn>
                              </p:par>
                              <p:par>
                                <p:cTn id="190" presetID="22" presetClass="entr" presetSubtype="2" fill="hold" nodeType="withEffect">
                                  <p:stCondLst>
                                    <p:cond delay="4480"/>
                                  </p:stCondLst>
                                  <p:childTnLst>
                                    <p:set>
                                      <p:cBhvr>
                                        <p:cTn id="191" dur="1" fill="hold">
                                          <p:stCondLst>
                                            <p:cond delay="0"/>
                                          </p:stCondLst>
                                        </p:cTn>
                                        <p:tgtEl>
                                          <p:spTgt spid="433"/>
                                        </p:tgtEl>
                                        <p:attrNameLst>
                                          <p:attrName>style.visibility</p:attrName>
                                        </p:attrNameLst>
                                      </p:cBhvr>
                                      <p:to>
                                        <p:strVal val="visible"/>
                                      </p:to>
                                    </p:set>
                                    <p:animEffect transition="in" filter="wipe(right)">
                                      <p:cBhvr>
                                        <p:cTn id="192" dur="1280"/>
                                        <p:tgtEl>
                                          <p:spTgt spid="433"/>
                                        </p:tgtEl>
                                      </p:cBhvr>
                                    </p:animEffect>
                                  </p:childTnLst>
                                </p:cTn>
                              </p:par>
                              <p:par>
                                <p:cTn id="193" presetID="6" presetClass="emph" presetSubtype="0" fill="hold" nodeType="withEffect">
                                  <p:stCondLst>
                                    <p:cond delay="5248"/>
                                  </p:stCondLst>
                                  <p:childTnLst>
                                    <p:animScale>
                                      <p:cBhvr>
                                        <p:cTn id="194" dur="512" fill="hold"/>
                                        <p:tgtEl>
                                          <p:spTgt spid="437"/>
                                        </p:tgtEl>
                                      </p:cBhvr>
                                      <p:by x="0" y="0"/>
                                    </p:animScale>
                                  </p:childTnLst>
                                </p:cTn>
                              </p:par>
                              <p:par>
                                <p:cTn id="195" presetID="42" presetClass="path" presetSubtype="0" fill="hold" nodeType="withEffect">
                                  <p:stCondLst>
                                    <p:cond delay="4480"/>
                                  </p:stCondLst>
                                  <p:childTnLst>
                                    <p:animMotion origin="layout" path="M 2.08333E-7 4.81481E-6 L -0.24193 -0.4294 " pathEditMode="relative" rAng="0" ptsTypes="AA">
                                      <p:cBhvr>
                                        <p:cTn id="196" dur="1280" fill="hold"/>
                                        <p:tgtEl>
                                          <p:spTgt spid="438"/>
                                        </p:tgtEl>
                                        <p:attrNameLst>
                                          <p:attrName>ppt_x</p:attrName>
                                          <p:attrName>ppt_y</p:attrName>
                                        </p:attrNameLst>
                                      </p:cBhvr>
                                      <p:rCtr x="-12100" y="-21500"/>
                                    </p:animMotion>
                                  </p:childTnLst>
                                </p:cTn>
                              </p:par>
                              <p:par>
                                <p:cTn id="197" presetID="6" presetClass="emph" presetSubtype="0" fill="hold" nodeType="withEffect">
                                  <p:stCondLst>
                                    <p:cond delay="5248"/>
                                  </p:stCondLst>
                                  <p:childTnLst>
                                    <p:animScale>
                                      <p:cBhvr>
                                        <p:cTn id="198" dur="512" fill="hold"/>
                                        <p:tgtEl>
                                          <p:spTgt spid="438"/>
                                        </p:tgtEl>
                                      </p:cBhvr>
                                      <p:by x="0" y="0"/>
                                    </p:animScale>
                                  </p:childTnLst>
                                </p:cTn>
                              </p:par>
                              <p:par>
                                <p:cTn id="199" presetID="1" presetClass="exit" presetSubtype="0" fill="hold" nodeType="withEffect">
                                  <p:stCondLst>
                                    <p:cond delay="5760"/>
                                  </p:stCondLst>
                                  <p:childTnLst>
                                    <p:set>
                                      <p:cBhvr>
                                        <p:cTn id="200" dur="1" fill="hold">
                                          <p:stCondLst>
                                            <p:cond delay="0"/>
                                          </p:stCondLst>
                                        </p:cTn>
                                        <p:tgtEl>
                                          <p:spTgt spid="431"/>
                                        </p:tgtEl>
                                        <p:attrNameLst>
                                          <p:attrName>style.visibility</p:attrName>
                                        </p:attrNameLst>
                                      </p:cBhvr>
                                      <p:to>
                                        <p:strVal val="hidden"/>
                                      </p:to>
                                    </p:set>
                                  </p:childTnLst>
                                </p:cTn>
                              </p:par>
                              <p:par>
                                <p:cTn id="201" presetID="1" presetClass="exit" presetSubtype="0" fill="hold" nodeType="withEffect">
                                  <p:stCondLst>
                                    <p:cond delay="5760"/>
                                  </p:stCondLst>
                                  <p:childTnLst>
                                    <p:set>
                                      <p:cBhvr>
                                        <p:cTn id="202" dur="1" fill="hold">
                                          <p:stCondLst>
                                            <p:cond delay="0"/>
                                          </p:stCondLst>
                                        </p:cTn>
                                        <p:tgtEl>
                                          <p:spTgt spid="432"/>
                                        </p:tgtEl>
                                        <p:attrNameLst>
                                          <p:attrName>style.visibility</p:attrName>
                                        </p:attrNameLst>
                                      </p:cBhvr>
                                      <p:to>
                                        <p:strVal val="hidden"/>
                                      </p:to>
                                    </p:set>
                                  </p:childTnLst>
                                </p:cTn>
                              </p:par>
                              <p:par>
                                <p:cTn id="203" presetID="1" presetClass="exit" presetSubtype="0" fill="hold" nodeType="withEffect">
                                  <p:stCondLst>
                                    <p:cond delay="5760"/>
                                  </p:stCondLst>
                                  <p:childTnLst>
                                    <p:set>
                                      <p:cBhvr>
                                        <p:cTn id="204" dur="1" fill="hold">
                                          <p:stCondLst>
                                            <p:cond delay="0"/>
                                          </p:stCondLst>
                                        </p:cTn>
                                        <p:tgtEl>
                                          <p:spTgt spid="433"/>
                                        </p:tgtEl>
                                        <p:attrNameLst>
                                          <p:attrName>style.visibility</p:attrName>
                                        </p:attrNameLst>
                                      </p:cBhvr>
                                      <p:to>
                                        <p:strVal val="hidden"/>
                                      </p:to>
                                    </p:set>
                                  </p:childTnLst>
                                </p:cTn>
                              </p:par>
                              <p:par>
                                <p:cTn id="205" presetID="1" presetClass="exit" presetSubtype="0" fill="hold" nodeType="withEffect">
                                  <p:stCondLst>
                                    <p:cond delay="5760"/>
                                  </p:stCondLst>
                                  <p:childTnLst>
                                    <p:set>
                                      <p:cBhvr>
                                        <p:cTn id="206" dur="1" fill="hold">
                                          <p:stCondLst>
                                            <p:cond delay="0"/>
                                          </p:stCondLst>
                                        </p:cTn>
                                        <p:tgtEl>
                                          <p:spTgt spid="434"/>
                                        </p:tgtEl>
                                        <p:attrNameLst>
                                          <p:attrName>style.visibility</p:attrName>
                                        </p:attrNameLst>
                                      </p:cBhvr>
                                      <p:to>
                                        <p:strVal val="hidden"/>
                                      </p:to>
                                    </p:set>
                                  </p:childTnLst>
                                </p:cTn>
                              </p:par>
                              <p:par>
                                <p:cTn id="207" presetID="1" presetClass="entr" presetSubtype="0" fill="hold" nodeType="withEffect">
                                  <p:stCondLst>
                                    <p:cond delay="5760"/>
                                  </p:stCondLst>
                                  <p:childTnLst>
                                    <p:set>
                                      <p:cBhvr>
                                        <p:cTn id="208" dur="1" fill="hold">
                                          <p:stCondLst>
                                            <p:cond delay="0"/>
                                          </p:stCondLst>
                                        </p:cTn>
                                        <p:tgtEl>
                                          <p:spTgt spid="439"/>
                                        </p:tgtEl>
                                        <p:attrNameLst>
                                          <p:attrName>style.visibility</p:attrName>
                                        </p:attrNameLst>
                                      </p:cBhvr>
                                      <p:to>
                                        <p:strVal val="visible"/>
                                      </p:to>
                                    </p:set>
                                  </p:childTnLst>
                                </p:cTn>
                              </p:par>
                              <p:par>
                                <p:cTn id="209" presetID="6" presetClass="emph" presetSubtype="0" accel="50000" fill="hold" nodeType="withEffect">
                                  <p:stCondLst>
                                    <p:cond delay="5760"/>
                                  </p:stCondLst>
                                  <p:childTnLst>
                                    <p:animScale>
                                      <p:cBhvr>
                                        <p:cTn id="210" dur="2560" fill="hold"/>
                                        <p:tgtEl>
                                          <p:spTgt spid="439"/>
                                        </p:tgtEl>
                                      </p:cBhvr>
                                      <p:by x="250000" y="250000"/>
                                    </p:animScale>
                                  </p:childTnLst>
                                </p:cTn>
                              </p:par>
                              <p:par>
                                <p:cTn id="211" presetID="10" presetClass="exit" presetSubtype="0" fill="hold" nodeType="withEffect">
                                  <p:stCondLst>
                                    <p:cond delay="5760"/>
                                  </p:stCondLst>
                                  <p:childTnLst>
                                    <p:animEffect transition="out" filter="fade">
                                      <p:cBhvr>
                                        <p:cTn id="212" dur="2560"/>
                                        <p:tgtEl>
                                          <p:spTgt spid="439"/>
                                        </p:tgtEl>
                                      </p:cBhvr>
                                    </p:animEffect>
                                    <p:set>
                                      <p:cBhvr>
                                        <p:cTn id="213" dur="1" fill="hold">
                                          <p:stCondLst>
                                            <p:cond delay="2559"/>
                                          </p:stCondLst>
                                        </p:cTn>
                                        <p:tgtEl>
                                          <p:spTgt spid="439"/>
                                        </p:tgtEl>
                                        <p:attrNameLst>
                                          <p:attrName>style.visibility</p:attrName>
                                        </p:attrNameLst>
                                      </p:cBhvr>
                                      <p:to>
                                        <p:strVal val="hidden"/>
                                      </p:to>
                                    </p:set>
                                  </p:childTnLst>
                                </p:cTn>
                              </p:par>
                              <p:par>
                                <p:cTn id="214" presetID="23" presetClass="entr" presetSubtype="16" fill="hold" nodeType="withEffect">
                                  <p:stCondLst>
                                    <p:cond delay="4224"/>
                                  </p:stCondLst>
                                  <p:childTnLst>
                                    <p:set>
                                      <p:cBhvr>
                                        <p:cTn id="215" dur="1" fill="hold">
                                          <p:stCondLst>
                                            <p:cond delay="0"/>
                                          </p:stCondLst>
                                        </p:cTn>
                                        <p:tgtEl>
                                          <p:spTgt spid="446"/>
                                        </p:tgtEl>
                                        <p:attrNameLst>
                                          <p:attrName>style.visibility</p:attrName>
                                        </p:attrNameLst>
                                      </p:cBhvr>
                                      <p:to>
                                        <p:strVal val="visible"/>
                                      </p:to>
                                    </p:set>
                                    <p:anim calcmode="lin" valueType="num">
                                      <p:cBhvr>
                                        <p:cTn id="216" dur="256" fill="hold"/>
                                        <p:tgtEl>
                                          <p:spTgt spid="446"/>
                                        </p:tgtEl>
                                        <p:attrNameLst>
                                          <p:attrName>ppt_w</p:attrName>
                                        </p:attrNameLst>
                                      </p:cBhvr>
                                      <p:tavLst>
                                        <p:tav tm="0">
                                          <p:val>
                                            <p:fltVal val="0"/>
                                          </p:val>
                                        </p:tav>
                                        <p:tav tm="100000">
                                          <p:val>
                                            <p:strVal val="#ppt_w"/>
                                          </p:val>
                                        </p:tav>
                                      </p:tavLst>
                                    </p:anim>
                                    <p:anim calcmode="lin" valueType="num">
                                      <p:cBhvr>
                                        <p:cTn id="217" dur="256" fill="hold"/>
                                        <p:tgtEl>
                                          <p:spTgt spid="446"/>
                                        </p:tgtEl>
                                        <p:attrNameLst>
                                          <p:attrName>ppt_h</p:attrName>
                                        </p:attrNameLst>
                                      </p:cBhvr>
                                      <p:tavLst>
                                        <p:tav tm="0">
                                          <p:val>
                                            <p:fltVal val="0"/>
                                          </p:val>
                                        </p:tav>
                                        <p:tav tm="100000">
                                          <p:val>
                                            <p:strVal val="#ppt_h"/>
                                          </p:val>
                                        </p:tav>
                                      </p:tavLst>
                                    </p:anim>
                                  </p:childTnLst>
                                </p:cTn>
                              </p:par>
                              <p:par>
                                <p:cTn id="218" presetID="23" presetClass="entr" presetSubtype="16" fill="hold" nodeType="withEffect">
                                  <p:stCondLst>
                                    <p:cond delay="4224"/>
                                  </p:stCondLst>
                                  <p:childTnLst>
                                    <p:set>
                                      <p:cBhvr>
                                        <p:cTn id="219" dur="1" fill="hold">
                                          <p:stCondLst>
                                            <p:cond delay="0"/>
                                          </p:stCondLst>
                                        </p:cTn>
                                        <p:tgtEl>
                                          <p:spTgt spid="447"/>
                                        </p:tgtEl>
                                        <p:attrNameLst>
                                          <p:attrName>style.visibility</p:attrName>
                                        </p:attrNameLst>
                                      </p:cBhvr>
                                      <p:to>
                                        <p:strVal val="visible"/>
                                      </p:to>
                                    </p:set>
                                    <p:anim calcmode="lin" valueType="num">
                                      <p:cBhvr>
                                        <p:cTn id="220" dur="256" fill="hold"/>
                                        <p:tgtEl>
                                          <p:spTgt spid="447"/>
                                        </p:tgtEl>
                                        <p:attrNameLst>
                                          <p:attrName>ppt_w</p:attrName>
                                        </p:attrNameLst>
                                      </p:cBhvr>
                                      <p:tavLst>
                                        <p:tav tm="0">
                                          <p:val>
                                            <p:fltVal val="0"/>
                                          </p:val>
                                        </p:tav>
                                        <p:tav tm="100000">
                                          <p:val>
                                            <p:strVal val="#ppt_w"/>
                                          </p:val>
                                        </p:tav>
                                      </p:tavLst>
                                    </p:anim>
                                    <p:anim calcmode="lin" valueType="num">
                                      <p:cBhvr>
                                        <p:cTn id="221" dur="256" fill="hold"/>
                                        <p:tgtEl>
                                          <p:spTgt spid="447"/>
                                        </p:tgtEl>
                                        <p:attrNameLst>
                                          <p:attrName>ppt_h</p:attrName>
                                        </p:attrNameLst>
                                      </p:cBhvr>
                                      <p:tavLst>
                                        <p:tav tm="0">
                                          <p:val>
                                            <p:fltVal val="0"/>
                                          </p:val>
                                        </p:tav>
                                        <p:tav tm="100000">
                                          <p:val>
                                            <p:strVal val="#ppt_h"/>
                                          </p:val>
                                        </p:tav>
                                      </p:tavLst>
                                    </p:anim>
                                  </p:childTnLst>
                                </p:cTn>
                              </p:par>
                              <p:par>
                                <p:cTn id="222" presetID="23" presetClass="entr" presetSubtype="16" fill="hold" nodeType="withEffect">
                                  <p:stCondLst>
                                    <p:cond delay="4224"/>
                                  </p:stCondLst>
                                  <p:childTnLst>
                                    <p:set>
                                      <p:cBhvr>
                                        <p:cTn id="223" dur="1" fill="hold">
                                          <p:stCondLst>
                                            <p:cond delay="0"/>
                                          </p:stCondLst>
                                        </p:cTn>
                                        <p:tgtEl>
                                          <p:spTgt spid="448"/>
                                        </p:tgtEl>
                                        <p:attrNameLst>
                                          <p:attrName>style.visibility</p:attrName>
                                        </p:attrNameLst>
                                      </p:cBhvr>
                                      <p:to>
                                        <p:strVal val="visible"/>
                                      </p:to>
                                    </p:set>
                                    <p:anim calcmode="lin" valueType="num">
                                      <p:cBhvr>
                                        <p:cTn id="224" dur="256" fill="hold"/>
                                        <p:tgtEl>
                                          <p:spTgt spid="448"/>
                                        </p:tgtEl>
                                        <p:attrNameLst>
                                          <p:attrName>ppt_w</p:attrName>
                                        </p:attrNameLst>
                                      </p:cBhvr>
                                      <p:tavLst>
                                        <p:tav tm="0">
                                          <p:val>
                                            <p:fltVal val="0"/>
                                          </p:val>
                                        </p:tav>
                                        <p:tav tm="100000">
                                          <p:val>
                                            <p:strVal val="#ppt_w"/>
                                          </p:val>
                                        </p:tav>
                                      </p:tavLst>
                                    </p:anim>
                                    <p:anim calcmode="lin" valueType="num">
                                      <p:cBhvr>
                                        <p:cTn id="225" dur="256" fill="hold"/>
                                        <p:tgtEl>
                                          <p:spTgt spid="448"/>
                                        </p:tgtEl>
                                        <p:attrNameLst>
                                          <p:attrName>ppt_h</p:attrName>
                                        </p:attrNameLst>
                                      </p:cBhvr>
                                      <p:tavLst>
                                        <p:tav tm="0">
                                          <p:val>
                                            <p:fltVal val="0"/>
                                          </p:val>
                                        </p:tav>
                                        <p:tav tm="100000">
                                          <p:val>
                                            <p:strVal val="#ppt_h"/>
                                          </p:val>
                                        </p:tav>
                                      </p:tavLst>
                                    </p:anim>
                                  </p:childTnLst>
                                </p:cTn>
                              </p:par>
                              <p:par>
                                <p:cTn id="226" presetID="23" presetClass="entr" presetSubtype="16" fill="hold" nodeType="withEffect">
                                  <p:stCondLst>
                                    <p:cond delay="4224"/>
                                  </p:stCondLst>
                                  <p:childTnLst>
                                    <p:set>
                                      <p:cBhvr>
                                        <p:cTn id="227" dur="1" fill="hold">
                                          <p:stCondLst>
                                            <p:cond delay="0"/>
                                          </p:stCondLst>
                                        </p:cTn>
                                        <p:tgtEl>
                                          <p:spTgt spid="449"/>
                                        </p:tgtEl>
                                        <p:attrNameLst>
                                          <p:attrName>style.visibility</p:attrName>
                                        </p:attrNameLst>
                                      </p:cBhvr>
                                      <p:to>
                                        <p:strVal val="visible"/>
                                      </p:to>
                                    </p:set>
                                    <p:anim calcmode="lin" valueType="num">
                                      <p:cBhvr>
                                        <p:cTn id="228" dur="256" fill="hold"/>
                                        <p:tgtEl>
                                          <p:spTgt spid="449"/>
                                        </p:tgtEl>
                                        <p:attrNameLst>
                                          <p:attrName>ppt_w</p:attrName>
                                        </p:attrNameLst>
                                      </p:cBhvr>
                                      <p:tavLst>
                                        <p:tav tm="0">
                                          <p:val>
                                            <p:fltVal val="0"/>
                                          </p:val>
                                        </p:tav>
                                        <p:tav tm="100000">
                                          <p:val>
                                            <p:strVal val="#ppt_w"/>
                                          </p:val>
                                        </p:tav>
                                      </p:tavLst>
                                    </p:anim>
                                    <p:anim calcmode="lin" valueType="num">
                                      <p:cBhvr>
                                        <p:cTn id="229" dur="256" fill="hold"/>
                                        <p:tgtEl>
                                          <p:spTgt spid="449"/>
                                        </p:tgtEl>
                                        <p:attrNameLst>
                                          <p:attrName>ppt_h</p:attrName>
                                        </p:attrNameLst>
                                      </p:cBhvr>
                                      <p:tavLst>
                                        <p:tav tm="0">
                                          <p:val>
                                            <p:fltVal val="0"/>
                                          </p:val>
                                        </p:tav>
                                        <p:tav tm="100000">
                                          <p:val>
                                            <p:strVal val="#ppt_h"/>
                                          </p:val>
                                        </p:tav>
                                      </p:tavLst>
                                    </p:anim>
                                  </p:childTnLst>
                                </p:cTn>
                              </p:par>
                              <p:par>
                                <p:cTn id="230" presetID="23" presetClass="entr" presetSubtype="16" fill="hold" nodeType="withEffect">
                                  <p:stCondLst>
                                    <p:cond delay="4224"/>
                                  </p:stCondLst>
                                  <p:childTnLst>
                                    <p:set>
                                      <p:cBhvr>
                                        <p:cTn id="231" dur="1" fill="hold">
                                          <p:stCondLst>
                                            <p:cond delay="0"/>
                                          </p:stCondLst>
                                        </p:cTn>
                                        <p:tgtEl>
                                          <p:spTgt spid="450"/>
                                        </p:tgtEl>
                                        <p:attrNameLst>
                                          <p:attrName>style.visibility</p:attrName>
                                        </p:attrNameLst>
                                      </p:cBhvr>
                                      <p:to>
                                        <p:strVal val="visible"/>
                                      </p:to>
                                    </p:set>
                                    <p:anim calcmode="lin" valueType="num">
                                      <p:cBhvr>
                                        <p:cTn id="232" dur="256" fill="hold"/>
                                        <p:tgtEl>
                                          <p:spTgt spid="450"/>
                                        </p:tgtEl>
                                        <p:attrNameLst>
                                          <p:attrName>ppt_w</p:attrName>
                                        </p:attrNameLst>
                                      </p:cBhvr>
                                      <p:tavLst>
                                        <p:tav tm="0">
                                          <p:val>
                                            <p:fltVal val="0"/>
                                          </p:val>
                                        </p:tav>
                                        <p:tav tm="100000">
                                          <p:val>
                                            <p:strVal val="#ppt_w"/>
                                          </p:val>
                                        </p:tav>
                                      </p:tavLst>
                                    </p:anim>
                                    <p:anim calcmode="lin" valueType="num">
                                      <p:cBhvr>
                                        <p:cTn id="233" dur="256" fill="hold"/>
                                        <p:tgtEl>
                                          <p:spTgt spid="450"/>
                                        </p:tgtEl>
                                        <p:attrNameLst>
                                          <p:attrName>ppt_h</p:attrName>
                                        </p:attrNameLst>
                                      </p:cBhvr>
                                      <p:tavLst>
                                        <p:tav tm="0">
                                          <p:val>
                                            <p:fltVal val="0"/>
                                          </p:val>
                                        </p:tav>
                                        <p:tav tm="100000">
                                          <p:val>
                                            <p:strVal val="#ppt_h"/>
                                          </p:val>
                                        </p:tav>
                                      </p:tavLst>
                                    </p:anim>
                                  </p:childTnLst>
                                </p:cTn>
                              </p:par>
                              <p:par>
                                <p:cTn id="234" presetID="63" presetClass="path" presetSubtype="0" fill="hold" nodeType="withEffect">
                                  <p:stCondLst>
                                    <p:cond delay="4864"/>
                                  </p:stCondLst>
                                  <p:childTnLst>
                                    <p:animMotion origin="layout" path="M -1.25E-6 -3.7037E-7 L 0.28607 -3.7037E-7 " pathEditMode="relative" rAng="0" ptsTypes="AA">
                                      <p:cBhvr>
                                        <p:cTn id="235" dur="1280" fill="hold"/>
                                        <p:tgtEl>
                                          <p:spTgt spid="446"/>
                                        </p:tgtEl>
                                        <p:attrNameLst>
                                          <p:attrName>ppt_x</p:attrName>
                                          <p:attrName>ppt_y</p:attrName>
                                        </p:attrNameLst>
                                      </p:cBhvr>
                                      <p:rCtr x="143" y="0"/>
                                    </p:animMotion>
                                  </p:childTnLst>
                                </p:cTn>
                              </p:par>
                              <p:par>
                                <p:cTn id="236" presetID="22" presetClass="entr" presetSubtype="8" fill="hold" nodeType="withEffect">
                                  <p:stCondLst>
                                    <p:cond delay="4864"/>
                                  </p:stCondLst>
                                  <p:childTnLst>
                                    <p:set>
                                      <p:cBhvr>
                                        <p:cTn id="237" dur="1" fill="hold">
                                          <p:stCondLst>
                                            <p:cond delay="0"/>
                                          </p:stCondLst>
                                        </p:cTn>
                                        <p:tgtEl>
                                          <p:spTgt spid="440"/>
                                        </p:tgtEl>
                                        <p:attrNameLst>
                                          <p:attrName>style.visibility</p:attrName>
                                        </p:attrNameLst>
                                      </p:cBhvr>
                                      <p:to>
                                        <p:strVal val="visible"/>
                                      </p:to>
                                    </p:set>
                                    <p:animEffect transition="in" filter="wipe(left)">
                                      <p:cBhvr>
                                        <p:cTn id="238" dur="1280"/>
                                        <p:tgtEl>
                                          <p:spTgt spid="440"/>
                                        </p:tgtEl>
                                      </p:cBhvr>
                                    </p:animEffect>
                                  </p:childTnLst>
                                </p:cTn>
                              </p:par>
                              <p:par>
                                <p:cTn id="239" presetID="6" presetClass="emph" presetSubtype="0" fill="hold" nodeType="withEffect">
                                  <p:stCondLst>
                                    <p:cond delay="5632"/>
                                  </p:stCondLst>
                                  <p:childTnLst>
                                    <p:animScale>
                                      <p:cBhvr>
                                        <p:cTn id="240" dur="512" fill="hold"/>
                                        <p:tgtEl>
                                          <p:spTgt spid="446"/>
                                        </p:tgtEl>
                                      </p:cBhvr>
                                      <p:by x="0" y="0"/>
                                    </p:animScale>
                                  </p:childTnLst>
                                </p:cTn>
                              </p:par>
                              <p:par>
                                <p:cTn id="241" presetID="63" presetClass="path" presetSubtype="0" fill="hold" nodeType="withEffect">
                                  <p:stCondLst>
                                    <p:cond delay="4864"/>
                                  </p:stCondLst>
                                  <p:childTnLst>
                                    <p:animMotion origin="layout" path="M -1.25E-6 -3.7037E-7 L -0.09974 0.35394 " pathEditMode="relative" rAng="0" ptsTypes="AA">
                                      <p:cBhvr>
                                        <p:cTn id="242" dur="1280" fill="hold"/>
                                        <p:tgtEl>
                                          <p:spTgt spid="447"/>
                                        </p:tgtEl>
                                        <p:attrNameLst>
                                          <p:attrName>ppt_x</p:attrName>
                                          <p:attrName>ppt_y</p:attrName>
                                        </p:attrNameLst>
                                      </p:cBhvr>
                                      <p:rCtr x="-50" y="177"/>
                                    </p:animMotion>
                                  </p:childTnLst>
                                </p:cTn>
                              </p:par>
                              <p:par>
                                <p:cTn id="243" presetID="22" presetClass="entr" presetSubtype="1" fill="hold" nodeType="withEffect">
                                  <p:stCondLst>
                                    <p:cond delay="4864"/>
                                  </p:stCondLst>
                                  <p:childTnLst>
                                    <p:set>
                                      <p:cBhvr>
                                        <p:cTn id="244" dur="1" fill="hold">
                                          <p:stCondLst>
                                            <p:cond delay="0"/>
                                          </p:stCondLst>
                                        </p:cTn>
                                        <p:tgtEl>
                                          <p:spTgt spid="441"/>
                                        </p:tgtEl>
                                        <p:attrNameLst>
                                          <p:attrName>style.visibility</p:attrName>
                                        </p:attrNameLst>
                                      </p:cBhvr>
                                      <p:to>
                                        <p:strVal val="visible"/>
                                      </p:to>
                                    </p:set>
                                    <p:animEffect transition="in" filter="wipe(up)">
                                      <p:cBhvr>
                                        <p:cTn id="245" dur="1280"/>
                                        <p:tgtEl>
                                          <p:spTgt spid="441"/>
                                        </p:tgtEl>
                                      </p:cBhvr>
                                    </p:animEffect>
                                  </p:childTnLst>
                                </p:cTn>
                              </p:par>
                              <p:par>
                                <p:cTn id="246" presetID="22" presetClass="entr" presetSubtype="8" fill="hold" nodeType="withEffect">
                                  <p:stCondLst>
                                    <p:cond delay="4864"/>
                                  </p:stCondLst>
                                  <p:childTnLst>
                                    <p:set>
                                      <p:cBhvr>
                                        <p:cTn id="247" dur="1" fill="hold">
                                          <p:stCondLst>
                                            <p:cond delay="0"/>
                                          </p:stCondLst>
                                        </p:cTn>
                                        <p:tgtEl>
                                          <p:spTgt spid="442"/>
                                        </p:tgtEl>
                                        <p:attrNameLst>
                                          <p:attrName>style.visibility</p:attrName>
                                        </p:attrNameLst>
                                      </p:cBhvr>
                                      <p:to>
                                        <p:strVal val="visible"/>
                                      </p:to>
                                    </p:set>
                                    <p:animEffect transition="in" filter="wipe(left)">
                                      <p:cBhvr>
                                        <p:cTn id="248" dur="1280"/>
                                        <p:tgtEl>
                                          <p:spTgt spid="442"/>
                                        </p:tgtEl>
                                      </p:cBhvr>
                                    </p:animEffect>
                                  </p:childTnLst>
                                </p:cTn>
                              </p:par>
                              <p:par>
                                <p:cTn id="249" presetID="6" presetClass="emph" presetSubtype="0" fill="hold" nodeType="withEffect">
                                  <p:stCondLst>
                                    <p:cond delay="5632"/>
                                  </p:stCondLst>
                                  <p:childTnLst>
                                    <p:animScale>
                                      <p:cBhvr>
                                        <p:cTn id="250" dur="512" fill="hold"/>
                                        <p:tgtEl>
                                          <p:spTgt spid="447"/>
                                        </p:tgtEl>
                                      </p:cBhvr>
                                      <p:by x="0" y="0"/>
                                    </p:animScale>
                                  </p:childTnLst>
                                </p:cTn>
                              </p:par>
                              <p:par>
                                <p:cTn id="251" presetID="63" presetClass="path" presetSubtype="0" fill="hold" nodeType="withEffect">
                                  <p:stCondLst>
                                    <p:cond delay="4864"/>
                                  </p:stCondLst>
                                  <p:childTnLst>
                                    <p:animMotion origin="layout" path="M -0.00039 -0.00069 L 0.09909 0.35417 " pathEditMode="relative" rAng="0" ptsTypes="AA">
                                      <p:cBhvr>
                                        <p:cTn id="252" dur="1280" fill="hold"/>
                                        <p:tgtEl>
                                          <p:spTgt spid="448"/>
                                        </p:tgtEl>
                                        <p:attrNameLst>
                                          <p:attrName>ppt_x</p:attrName>
                                          <p:attrName>ppt_y</p:attrName>
                                        </p:attrNameLst>
                                      </p:cBhvr>
                                      <p:rCtr x="50" y="177"/>
                                    </p:animMotion>
                                  </p:childTnLst>
                                </p:cTn>
                              </p:par>
                              <p:par>
                                <p:cTn id="253" presetID="22" presetClass="entr" presetSubtype="2" fill="hold" nodeType="withEffect">
                                  <p:stCondLst>
                                    <p:cond delay="4864"/>
                                  </p:stCondLst>
                                  <p:childTnLst>
                                    <p:set>
                                      <p:cBhvr>
                                        <p:cTn id="254" dur="1" fill="hold">
                                          <p:stCondLst>
                                            <p:cond delay="0"/>
                                          </p:stCondLst>
                                        </p:cTn>
                                        <p:tgtEl>
                                          <p:spTgt spid="443"/>
                                        </p:tgtEl>
                                        <p:attrNameLst>
                                          <p:attrName>style.visibility</p:attrName>
                                        </p:attrNameLst>
                                      </p:cBhvr>
                                      <p:to>
                                        <p:strVal val="visible"/>
                                      </p:to>
                                    </p:set>
                                    <p:animEffect transition="in" filter="wipe(right)">
                                      <p:cBhvr>
                                        <p:cTn id="255" dur="1280"/>
                                        <p:tgtEl>
                                          <p:spTgt spid="443"/>
                                        </p:tgtEl>
                                      </p:cBhvr>
                                    </p:animEffect>
                                  </p:childTnLst>
                                </p:cTn>
                              </p:par>
                              <p:par>
                                <p:cTn id="256" presetID="6" presetClass="emph" presetSubtype="0" fill="hold" nodeType="withEffect">
                                  <p:stCondLst>
                                    <p:cond delay="5632"/>
                                  </p:stCondLst>
                                  <p:childTnLst>
                                    <p:animScale>
                                      <p:cBhvr>
                                        <p:cTn id="257" dur="512" fill="hold"/>
                                        <p:tgtEl>
                                          <p:spTgt spid="448"/>
                                        </p:tgtEl>
                                      </p:cBhvr>
                                      <p:by x="0" y="0"/>
                                    </p:animScale>
                                  </p:childTnLst>
                                </p:cTn>
                              </p:par>
                              <p:par>
                                <p:cTn id="258" presetID="63" presetClass="path" presetSubtype="0" fill="hold" nodeType="withEffect">
                                  <p:stCondLst>
                                    <p:cond delay="4864"/>
                                  </p:stCondLst>
                                  <p:childTnLst>
                                    <p:animMotion origin="layout" path="M 8.33333E-7 3.33333E-6 L -0.28672 3.33333E-6 " pathEditMode="relative" rAng="0" ptsTypes="AA">
                                      <p:cBhvr>
                                        <p:cTn id="259" dur="1280" fill="hold"/>
                                        <p:tgtEl>
                                          <p:spTgt spid="449"/>
                                        </p:tgtEl>
                                        <p:attrNameLst>
                                          <p:attrName>ppt_x</p:attrName>
                                          <p:attrName>ppt_y</p:attrName>
                                        </p:attrNameLst>
                                      </p:cBhvr>
                                      <p:rCtr x="-143" y="0"/>
                                    </p:animMotion>
                                  </p:childTnLst>
                                </p:cTn>
                              </p:par>
                              <p:par>
                                <p:cTn id="260" presetID="22" presetClass="entr" presetSubtype="4" fill="hold" nodeType="withEffect">
                                  <p:stCondLst>
                                    <p:cond delay="4864"/>
                                  </p:stCondLst>
                                  <p:childTnLst>
                                    <p:set>
                                      <p:cBhvr>
                                        <p:cTn id="261" dur="1" fill="hold">
                                          <p:stCondLst>
                                            <p:cond delay="0"/>
                                          </p:stCondLst>
                                        </p:cTn>
                                        <p:tgtEl>
                                          <p:spTgt spid="444"/>
                                        </p:tgtEl>
                                        <p:attrNameLst>
                                          <p:attrName>style.visibility</p:attrName>
                                        </p:attrNameLst>
                                      </p:cBhvr>
                                      <p:to>
                                        <p:strVal val="visible"/>
                                      </p:to>
                                    </p:set>
                                    <p:animEffect transition="in" filter="wipe(down)">
                                      <p:cBhvr>
                                        <p:cTn id="262" dur="640"/>
                                        <p:tgtEl>
                                          <p:spTgt spid="444"/>
                                        </p:tgtEl>
                                      </p:cBhvr>
                                    </p:animEffect>
                                  </p:childTnLst>
                                </p:cTn>
                              </p:par>
                              <p:par>
                                <p:cTn id="263" presetID="22" presetClass="entr" presetSubtype="4" fill="hold" nodeType="withEffect">
                                  <p:stCondLst>
                                    <p:cond delay="5504"/>
                                  </p:stCondLst>
                                  <p:childTnLst>
                                    <p:set>
                                      <p:cBhvr>
                                        <p:cTn id="264" dur="1" fill="hold">
                                          <p:stCondLst>
                                            <p:cond delay="0"/>
                                          </p:stCondLst>
                                        </p:cTn>
                                        <p:tgtEl>
                                          <p:spTgt spid="445"/>
                                        </p:tgtEl>
                                        <p:attrNameLst>
                                          <p:attrName>style.visibility</p:attrName>
                                        </p:attrNameLst>
                                      </p:cBhvr>
                                      <p:to>
                                        <p:strVal val="visible"/>
                                      </p:to>
                                    </p:set>
                                    <p:animEffect transition="in" filter="wipe(down)">
                                      <p:cBhvr>
                                        <p:cTn id="265" dur="640"/>
                                        <p:tgtEl>
                                          <p:spTgt spid="445"/>
                                        </p:tgtEl>
                                      </p:cBhvr>
                                    </p:animEffect>
                                  </p:childTnLst>
                                </p:cTn>
                              </p:par>
                              <p:par>
                                <p:cTn id="266" presetID="6" presetClass="emph" presetSubtype="0" fill="hold" nodeType="withEffect">
                                  <p:stCondLst>
                                    <p:cond delay="5632"/>
                                  </p:stCondLst>
                                  <p:childTnLst>
                                    <p:animScale>
                                      <p:cBhvr>
                                        <p:cTn id="267" dur="512" fill="hold"/>
                                        <p:tgtEl>
                                          <p:spTgt spid="449"/>
                                        </p:tgtEl>
                                      </p:cBhvr>
                                      <p:by x="0" y="0"/>
                                    </p:animScale>
                                  </p:childTnLst>
                                </p:cTn>
                              </p:par>
                              <p:par>
                                <p:cTn id="268" presetID="0" presetClass="path" presetSubtype="0" fill="hold" nodeType="withEffect">
                                  <p:stCondLst>
                                    <p:cond delay="4864"/>
                                  </p:stCondLst>
                                  <p:childTnLst>
                                    <p:animMotion origin="layout" path="M -0.00052 -0.00023 L 0.09961 -0.35348 L 8.33333E-7 -0.7088 " pathEditMode="relative" rAng="0" ptsTypes="AAA">
                                      <p:cBhvr>
                                        <p:cTn id="269" dur="1280" fill="hold"/>
                                        <p:tgtEl>
                                          <p:spTgt spid="450"/>
                                        </p:tgtEl>
                                        <p:attrNameLst>
                                          <p:attrName>ppt_x</p:attrName>
                                          <p:attrName>ppt_y</p:attrName>
                                        </p:attrNameLst>
                                      </p:cBhvr>
                                      <p:rCtr x="50" y="-354"/>
                                    </p:animMotion>
                                  </p:childTnLst>
                                </p:cTn>
                              </p:par>
                              <p:par>
                                <p:cTn id="270" presetID="6" presetClass="emph" presetSubtype="0" fill="hold" nodeType="withEffect">
                                  <p:stCondLst>
                                    <p:cond delay="5632"/>
                                  </p:stCondLst>
                                  <p:childTnLst>
                                    <p:animScale>
                                      <p:cBhvr>
                                        <p:cTn id="271" dur="512" fill="hold"/>
                                        <p:tgtEl>
                                          <p:spTgt spid="450"/>
                                        </p:tgtEl>
                                      </p:cBhvr>
                                      <p:by x="0" y="0"/>
                                    </p:animScale>
                                  </p:childTnLst>
                                </p:cTn>
                              </p:par>
                              <p:par>
                                <p:cTn id="272" presetID="1" presetClass="exit" presetSubtype="0" fill="hold" nodeType="withEffect">
                                  <p:stCondLst>
                                    <p:cond delay="6400"/>
                                  </p:stCondLst>
                                  <p:childTnLst>
                                    <p:set>
                                      <p:cBhvr>
                                        <p:cTn id="273" dur="1" fill="hold">
                                          <p:stCondLst>
                                            <p:cond delay="0"/>
                                          </p:stCondLst>
                                        </p:cTn>
                                        <p:tgtEl>
                                          <p:spTgt spid="440"/>
                                        </p:tgtEl>
                                        <p:attrNameLst>
                                          <p:attrName>style.visibility</p:attrName>
                                        </p:attrNameLst>
                                      </p:cBhvr>
                                      <p:to>
                                        <p:strVal val="hidden"/>
                                      </p:to>
                                    </p:set>
                                  </p:childTnLst>
                                </p:cTn>
                              </p:par>
                              <p:par>
                                <p:cTn id="274" presetID="1" presetClass="exit" presetSubtype="0" fill="hold" nodeType="withEffect">
                                  <p:stCondLst>
                                    <p:cond delay="6400"/>
                                  </p:stCondLst>
                                  <p:childTnLst>
                                    <p:set>
                                      <p:cBhvr>
                                        <p:cTn id="275" dur="1" fill="hold">
                                          <p:stCondLst>
                                            <p:cond delay="0"/>
                                          </p:stCondLst>
                                        </p:cTn>
                                        <p:tgtEl>
                                          <p:spTgt spid="441"/>
                                        </p:tgtEl>
                                        <p:attrNameLst>
                                          <p:attrName>style.visibility</p:attrName>
                                        </p:attrNameLst>
                                      </p:cBhvr>
                                      <p:to>
                                        <p:strVal val="hidden"/>
                                      </p:to>
                                    </p:set>
                                  </p:childTnLst>
                                </p:cTn>
                              </p:par>
                              <p:par>
                                <p:cTn id="276" presetID="1" presetClass="exit" presetSubtype="0" fill="hold" nodeType="withEffect">
                                  <p:stCondLst>
                                    <p:cond delay="6400"/>
                                  </p:stCondLst>
                                  <p:childTnLst>
                                    <p:set>
                                      <p:cBhvr>
                                        <p:cTn id="277" dur="1" fill="hold">
                                          <p:stCondLst>
                                            <p:cond delay="0"/>
                                          </p:stCondLst>
                                        </p:cTn>
                                        <p:tgtEl>
                                          <p:spTgt spid="442"/>
                                        </p:tgtEl>
                                        <p:attrNameLst>
                                          <p:attrName>style.visibility</p:attrName>
                                        </p:attrNameLst>
                                      </p:cBhvr>
                                      <p:to>
                                        <p:strVal val="hidden"/>
                                      </p:to>
                                    </p:set>
                                  </p:childTnLst>
                                </p:cTn>
                              </p:par>
                              <p:par>
                                <p:cTn id="278" presetID="1" presetClass="exit" presetSubtype="0" fill="hold" nodeType="withEffect">
                                  <p:stCondLst>
                                    <p:cond delay="6400"/>
                                  </p:stCondLst>
                                  <p:childTnLst>
                                    <p:set>
                                      <p:cBhvr>
                                        <p:cTn id="279" dur="1" fill="hold">
                                          <p:stCondLst>
                                            <p:cond delay="0"/>
                                          </p:stCondLst>
                                        </p:cTn>
                                        <p:tgtEl>
                                          <p:spTgt spid="443"/>
                                        </p:tgtEl>
                                        <p:attrNameLst>
                                          <p:attrName>style.visibility</p:attrName>
                                        </p:attrNameLst>
                                      </p:cBhvr>
                                      <p:to>
                                        <p:strVal val="hidden"/>
                                      </p:to>
                                    </p:set>
                                  </p:childTnLst>
                                </p:cTn>
                              </p:par>
                              <p:par>
                                <p:cTn id="280" presetID="1" presetClass="exit" presetSubtype="0" fill="hold" nodeType="withEffect">
                                  <p:stCondLst>
                                    <p:cond delay="6400"/>
                                  </p:stCondLst>
                                  <p:childTnLst>
                                    <p:set>
                                      <p:cBhvr>
                                        <p:cTn id="281" dur="1" fill="hold">
                                          <p:stCondLst>
                                            <p:cond delay="0"/>
                                          </p:stCondLst>
                                        </p:cTn>
                                        <p:tgtEl>
                                          <p:spTgt spid="444"/>
                                        </p:tgtEl>
                                        <p:attrNameLst>
                                          <p:attrName>style.visibility</p:attrName>
                                        </p:attrNameLst>
                                      </p:cBhvr>
                                      <p:to>
                                        <p:strVal val="hidden"/>
                                      </p:to>
                                    </p:set>
                                  </p:childTnLst>
                                </p:cTn>
                              </p:par>
                              <p:par>
                                <p:cTn id="282" presetID="1" presetClass="exit" presetSubtype="0" fill="hold" nodeType="withEffect">
                                  <p:stCondLst>
                                    <p:cond delay="6400"/>
                                  </p:stCondLst>
                                  <p:childTnLst>
                                    <p:set>
                                      <p:cBhvr>
                                        <p:cTn id="283" dur="1" fill="hold">
                                          <p:stCondLst>
                                            <p:cond delay="0"/>
                                          </p:stCondLst>
                                        </p:cTn>
                                        <p:tgtEl>
                                          <p:spTgt spid="445"/>
                                        </p:tgtEl>
                                        <p:attrNameLst>
                                          <p:attrName>style.visibility</p:attrName>
                                        </p:attrNameLst>
                                      </p:cBhvr>
                                      <p:to>
                                        <p:strVal val="hidden"/>
                                      </p:to>
                                    </p:set>
                                  </p:childTnLst>
                                </p:cTn>
                              </p:par>
                              <p:par>
                                <p:cTn id="284" presetID="1" presetClass="entr" presetSubtype="0" fill="hold" nodeType="withEffect">
                                  <p:stCondLst>
                                    <p:cond delay="6400"/>
                                  </p:stCondLst>
                                  <p:childTnLst>
                                    <p:set>
                                      <p:cBhvr>
                                        <p:cTn id="285" dur="1" fill="hold">
                                          <p:stCondLst>
                                            <p:cond delay="0"/>
                                          </p:stCondLst>
                                        </p:cTn>
                                        <p:tgtEl>
                                          <p:spTgt spid="451"/>
                                        </p:tgtEl>
                                        <p:attrNameLst>
                                          <p:attrName>style.visibility</p:attrName>
                                        </p:attrNameLst>
                                      </p:cBhvr>
                                      <p:to>
                                        <p:strVal val="visible"/>
                                      </p:to>
                                    </p:set>
                                  </p:childTnLst>
                                </p:cTn>
                              </p:par>
                              <p:par>
                                <p:cTn id="286" presetID="6" presetClass="emph" presetSubtype="0" accel="50000" fill="hold" nodeType="withEffect">
                                  <p:stCondLst>
                                    <p:cond delay="6400"/>
                                  </p:stCondLst>
                                  <p:childTnLst>
                                    <p:animScale>
                                      <p:cBhvr>
                                        <p:cTn id="287" dur="2560" fill="hold"/>
                                        <p:tgtEl>
                                          <p:spTgt spid="451"/>
                                        </p:tgtEl>
                                      </p:cBhvr>
                                      <p:by x="250000" y="250000"/>
                                    </p:animScale>
                                  </p:childTnLst>
                                </p:cTn>
                              </p:par>
                              <p:par>
                                <p:cTn id="288" presetID="10" presetClass="exit" presetSubtype="0" fill="hold" nodeType="withEffect">
                                  <p:stCondLst>
                                    <p:cond delay="6400"/>
                                  </p:stCondLst>
                                  <p:childTnLst>
                                    <p:animEffect transition="out" filter="fade">
                                      <p:cBhvr>
                                        <p:cTn id="289" dur="2560"/>
                                        <p:tgtEl>
                                          <p:spTgt spid="451"/>
                                        </p:tgtEl>
                                      </p:cBhvr>
                                    </p:animEffect>
                                    <p:set>
                                      <p:cBhvr>
                                        <p:cTn id="290" dur="1" fill="hold">
                                          <p:stCondLst>
                                            <p:cond delay="2559"/>
                                          </p:stCondLst>
                                        </p:cTn>
                                        <p:tgtEl>
                                          <p:spTgt spid="451"/>
                                        </p:tgtEl>
                                        <p:attrNameLst>
                                          <p:attrName>style.visibility</p:attrName>
                                        </p:attrNameLst>
                                      </p:cBhvr>
                                      <p:to>
                                        <p:strVal val="hidden"/>
                                      </p:to>
                                    </p:set>
                                  </p:childTnLst>
                                </p:cTn>
                              </p:par>
                              <p:par>
                                <p:cTn id="291" presetID="23" presetClass="entr" presetSubtype="16" fill="hold" nodeType="withEffect">
                                  <p:stCondLst>
                                    <p:cond delay="4480"/>
                                  </p:stCondLst>
                                  <p:childTnLst>
                                    <p:set>
                                      <p:cBhvr>
                                        <p:cTn id="292" dur="1" fill="hold">
                                          <p:stCondLst>
                                            <p:cond delay="0"/>
                                          </p:stCondLst>
                                        </p:cTn>
                                        <p:tgtEl>
                                          <p:spTgt spid="453"/>
                                        </p:tgtEl>
                                        <p:attrNameLst>
                                          <p:attrName>style.visibility</p:attrName>
                                        </p:attrNameLst>
                                      </p:cBhvr>
                                      <p:to>
                                        <p:strVal val="visible"/>
                                      </p:to>
                                    </p:set>
                                    <p:anim calcmode="lin" valueType="num">
                                      <p:cBhvr>
                                        <p:cTn id="293" dur="256" fill="hold"/>
                                        <p:tgtEl>
                                          <p:spTgt spid="453"/>
                                        </p:tgtEl>
                                        <p:attrNameLst>
                                          <p:attrName>ppt_w</p:attrName>
                                        </p:attrNameLst>
                                      </p:cBhvr>
                                      <p:tavLst>
                                        <p:tav tm="0">
                                          <p:val>
                                            <p:fltVal val="0"/>
                                          </p:val>
                                        </p:tav>
                                        <p:tav tm="100000">
                                          <p:val>
                                            <p:strVal val="#ppt_w"/>
                                          </p:val>
                                        </p:tav>
                                      </p:tavLst>
                                    </p:anim>
                                    <p:anim calcmode="lin" valueType="num">
                                      <p:cBhvr>
                                        <p:cTn id="294" dur="256" fill="hold"/>
                                        <p:tgtEl>
                                          <p:spTgt spid="453"/>
                                        </p:tgtEl>
                                        <p:attrNameLst>
                                          <p:attrName>ppt_h</p:attrName>
                                        </p:attrNameLst>
                                      </p:cBhvr>
                                      <p:tavLst>
                                        <p:tav tm="0">
                                          <p:val>
                                            <p:fltVal val="0"/>
                                          </p:val>
                                        </p:tav>
                                        <p:tav tm="100000">
                                          <p:val>
                                            <p:strVal val="#ppt_h"/>
                                          </p:val>
                                        </p:tav>
                                      </p:tavLst>
                                    </p:anim>
                                  </p:childTnLst>
                                </p:cTn>
                              </p:par>
                              <p:par>
                                <p:cTn id="295" presetID="1" presetClass="path" presetSubtype="0" fill="hold" nodeType="withEffect">
                                  <p:stCondLst>
                                    <p:cond delay="5376"/>
                                  </p:stCondLst>
                                  <p:childTnLst>
                                    <p:animMotion origin="layout" path="M 0 -2.59259E-6 C -0.14232 -2.59259E-6 -0.25833 -0.20625 -0.25833 -0.46134 C -0.25833 -0.71551 -0.14232 -0.92268 0 -0.92268 C 0.14258 -0.92268 0.25833 -0.71551 0.25833 -0.46134 C 0.25833 -0.20625 0.14258 -2.59259E-6 0 -2.59259E-6 Z " pathEditMode="relative" rAng="10800000" ptsTypes="fffff">
                                      <p:cBhvr>
                                        <p:cTn id="296" dur="1920" spd="-100000" fill="hold"/>
                                        <p:tgtEl>
                                          <p:spTgt spid="453"/>
                                        </p:tgtEl>
                                        <p:attrNameLst>
                                          <p:attrName>ppt_x</p:attrName>
                                          <p:attrName>ppt_y</p:attrName>
                                        </p:attrNameLst>
                                      </p:cBhvr>
                                      <p:rCtr x="0" y="-461"/>
                                    </p:animMotion>
                                  </p:childTnLst>
                                </p:cTn>
                              </p:par>
                              <p:par>
                                <p:cTn id="297" presetID="21" presetClass="entr" presetSubtype="1" fill="hold" nodeType="withEffect">
                                  <p:stCondLst>
                                    <p:cond delay="5376"/>
                                  </p:stCondLst>
                                  <p:childTnLst>
                                    <p:set>
                                      <p:cBhvr>
                                        <p:cTn id="298" dur="1" fill="hold">
                                          <p:stCondLst>
                                            <p:cond delay="0"/>
                                          </p:stCondLst>
                                        </p:cTn>
                                        <p:tgtEl>
                                          <p:spTgt spid="452"/>
                                        </p:tgtEl>
                                        <p:attrNameLst>
                                          <p:attrName>style.visibility</p:attrName>
                                        </p:attrNameLst>
                                      </p:cBhvr>
                                      <p:to>
                                        <p:strVal val="visible"/>
                                      </p:to>
                                    </p:set>
                                    <p:animEffect transition="in" filter="wheel(1)">
                                      <p:cBhvr>
                                        <p:cTn id="299" dur="1920"/>
                                        <p:tgtEl>
                                          <p:spTgt spid="452"/>
                                        </p:tgtEl>
                                      </p:cBhvr>
                                    </p:animEffect>
                                  </p:childTnLst>
                                </p:cTn>
                              </p:par>
                              <p:par>
                                <p:cTn id="300" presetID="19" presetClass="exit" presetSubtype="10" fill="hold" nodeType="withEffect">
                                  <p:stCondLst>
                                    <p:cond delay="5376"/>
                                  </p:stCondLst>
                                  <p:childTnLst>
                                    <p:anim calcmode="lin" valueType="num">
                                      <p:cBhvr>
                                        <p:cTn id="301" dur="13"/>
                                        <p:tgtEl>
                                          <p:spTgt spid="452"/>
                                        </p:tgtEl>
                                        <p:attrNameLst>
                                          <p:attrName>ppt_h</p:attrName>
                                        </p:attrNameLst>
                                      </p:cBhvr>
                                      <p:tavLst>
                                        <p:tav tm="0">
                                          <p:val>
                                            <p:strVal val="ppt_h"/>
                                          </p:val>
                                        </p:tav>
                                        <p:tav tm="100000">
                                          <p:val>
                                            <p:strVal val="ppt_h"/>
                                          </p:val>
                                        </p:tav>
                                      </p:tavLst>
                                    </p:anim>
                                    <p:anim calcmode="lin" valueType="num">
                                      <p:cBhvr>
                                        <p:cTn id="302" dur="13"/>
                                        <p:tgtEl>
                                          <p:spTgt spid="45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303" dur="1" fill="hold">
                                          <p:stCondLst>
                                            <p:cond delay="12"/>
                                          </p:stCondLst>
                                        </p:cTn>
                                        <p:tgtEl>
                                          <p:spTgt spid="452"/>
                                        </p:tgtEl>
                                        <p:attrNameLst>
                                          <p:attrName>style.visibility</p:attrName>
                                        </p:attrNameLst>
                                      </p:cBhvr>
                                      <p:to>
                                        <p:strVal val="hidden"/>
                                      </p:to>
                                    </p:set>
                                  </p:childTnLst>
                                </p:cTn>
                              </p:par>
                              <p:par>
                                <p:cTn id="304" presetID="8" presetClass="emph" presetSubtype="0" fill="hold" nodeType="withEffect">
                                  <p:stCondLst>
                                    <p:cond delay="5376"/>
                                  </p:stCondLst>
                                  <p:childTnLst>
                                    <p:animRot by="-10800000">
                                      <p:cBhvr>
                                        <p:cTn id="305" dur="13" fill="hold"/>
                                        <p:tgtEl>
                                          <p:spTgt spid="452"/>
                                        </p:tgtEl>
                                        <p:attrNameLst>
                                          <p:attrName>r</p:attrName>
                                        </p:attrNameLst>
                                      </p:cBhvr>
                                    </p:animRot>
                                  </p:childTnLst>
                                </p:cTn>
                              </p:par>
                              <p:par>
                                <p:cTn id="306" presetID="6" presetClass="emph" presetSubtype="0" fill="hold" nodeType="withEffect">
                                  <p:stCondLst>
                                    <p:cond delay="6784"/>
                                  </p:stCondLst>
                                  <p:childTnLst>
                                    <p:animScale>
                                      <p:cBhvr>
                                        <p:cTn id="307" dur="512" fill="hold"/>
                                        <p:tgtEl>
                                          <p:spTgt spid="453"/>
                                        </p:tgtEl>
                                      </p:cBhvr>
                                      <p:by x="0" y="0"/>
                                    </p:animScale>
                                  </p:childTnLst>
                                </p:cTn>
                              </p:par>
                              <p:par>
                                <p:cTn id="308" presetID="6" presetClass="emph" presetSubtype="0" accel="50000" fill="hold" nodeType="withEffect">
                                  <p:stCondLst>
                                    <p:cond delay="7296"/>
                                  </p:stCondLst>
                                  <p:childTnLst>
                                    <p:animScale>
                                      <p:cBhvr>
                                        <p:cTn id="309" dur="2560" fill="hold"/>
                                        <p:tgtEl>
                                          <p:spTgt spid="452"/>
                                        </p:tgtEl>
                                      </p:cBhvr>
                                      <p:by x="200000" y="200000"/>
                                    </p:animScale>
                                  </p:childTnLst>
                                </p:cTn>
                              </p:par>
                              <p:par>
                                <p:cTn id="310" presetID="10" presetClass="exit" presetSubtype="0" fill="hold" nodeType="withEffect">
                                  <p:stCondLst>
                                    <p:cond delay="7296"/>
                                  </p:stCondLst>
                                  <p:childTnLst>
                                    <p:animEffect transition="out" filter="fade">
                                      <p:cBhvr>
                                        <p:cTn id="311" dur="2560"/>
                                        <p:tgtEl>
                                          <p:spTgt spid="452"/>
                                        </p:tgtEl>
                                      </p:cBhvr>
                                    </p:animEffect>
                                    <p:set>
                                      <p:cBhvr>
                                        <p:cTn id="312" dur="1" fill="hold">
                                          <p:stCondLst>
                                            <p:cond delay="2559"/>
                                          </p:stCondLst>
                                        </p:cTn>
                                        <p:tgtEl>
                                          <p:spTgt spid="452"/>
                                        </p:tgtEl>
                                        <p:attrNameLst>
                                          <p:attrName>style.visibility</p:attrName>
                                        </p:attrNameLst>
                                      </p:cBhvr>
                                      <p:to>
                                        <p:strVal val="hidden"/>
                                      </p:to>
                                    </p:set>
                                  </p:childTnLst>
                                </p:cTn>
                              </p:par>
                              <p:par>
                                <p:cTn id="313" presetID="23" presetClass="entr" presetSubtype="16" fill="hold" nodeType="withEffect">
                                  <p:stCondLst>
                                    <p:cond delay="4864"/>
                                  </p:stCondLst>
                                  <p:childTnLst>
                                    <p:set>
                                      <p:cBhvr>
                                        <p:cTn id="314" dur="1" fill="hold">
                                          <p:stCondLst>
                                            <p:cond delay="0"/>
                                          </p:stCondLst>
                                        </p:cTn>
                                        <p:tgtEl>
                                          <p:spTgt spid="462"/>
                                        </p:tgtEl>
                                        <p:attrNameLst>
                                          <p:attrName>style.visibility</p:attrName>
                                        </p:attrNameLst>
                                      </p:cBhvr>
                                      <p:to>
                                        <p:strVal val="visible"/>
                                      </p:to>
                                    </p:set>
                                    <p:anim calcmode="lin" valueType="num">
                                      <p:cBhvr>
                                        <p:cTn id="315" dur="256" fill="hold"/>
                                        <p:tgtEl>
                                          <p:spTgt spid="462"/>
                                        </p:tgtEl>
                                        <p:attrNameLst>
                                          <p:attrName>ppt_w</p:attrName>
                                        </p:attrNameLst>
                                      </p:cBhvr>
                                      <p:tavLst>
                                        <p:tav tm="0">
                                          <p:val>
                                            <p:fltVal val="0"/>
                                          </p:val>
                                        </p:tav>
                                        <p:tav tm="100000">
                                          <p:val>
                                            <p:strVal val="#ppt_w"/>
                                          </p:val>
                                        </p:tav>
                                      </p:tavLst>
                                    </p:anim>
                                    <p:anim calcmode="lin" valueType="num">
                                      <p:cBhvr>
                                        <p:cTn id="316" dur="256" fill="hold"/>
                                        <p:tgtEl>
                                          <p:spTgt spid="462"/>
                                        </p:tgtEl>
                                        <p:attrNameLst>
                                          <p:attrName>ppt_h</p:attrName>
                                        </p:attrNameLst>
                                      </p:cBhvr>
                                      <p:tavLst>
                                        <p:tav tm="0">
                                          <p:val>
                                            <p:fltVal val="0"/>
                                          </p:val>
                                        </p:tav>
                                        <p:tav tm="100000">
                                          <p:val>
                                            <p:strVal val="#ppt_h"/>
                                          </p:val>
                                        </p:tav>
                                      </p:tavLst>
                                    </p:anim>
                                  </p:childTnLst>
                                </p:cTn>
                              </p:par>
                              <p:par>
                                <p:cTn id="317" presetID="23" presetClass="entr" presetSubtype="16" fill="hold" nodeType="withEffect">
                                  <p:stCondLst>
                                    <p:cond delay="4864"/>
                                  </p:stCondLst>
                                  <p:childTnLst>
                                    <p:set>
                                      <p:cBhvr>
                                        <p:cTn id="318" dur="1" fill="hold">
                                          <p:stCondLst>
                                            <p:cond delay="0"/>
                                          </p:stCondLst>
                                        </p:cTn>
                                        <p:tgtEl>
                                          <p:spTgt spid="464"/>
                                        </p:tgtEl>
                                        <p:attrNameLst>
                                          <p:attrName>style.visibility</p:attrName>
                                        </p:attrNameLst>
                                      </p:cBhvr>
                                      <p:to>
                                        <p:strVal val="visible"/>
                                      </p:to>
                                    </p:set>
                                    <p:anim calcmode="lin" valueType="num">
                                      <p:cBhvr>
                                        <p:cTn id="319" dur="256" fill="hold"/>
                                        <p:tgtEl>
                                          <p:spTgt spid="464"/>
                                        </p:tgtEl>
                                        <p:attrNameLst>
                                          <p:attrName>ppt_w</p:attrName>
                                        </p:attrNameLst>
                                      </p:cBhvr>
                                      <p:tavLst>
                                        <p:tav tm="0">
                                          <p:val>
                                            <p:fltVal val="0"/>
                                          </p:val>
                                        </p:tav>
                                        <p:tav tm="100000">
                                          <p:val>
                                            <p:strVal val="#ppt_w"/>
                                          </p:val>
                                        </p:tav>
                                      </p:tavLst>
                                    </p:anim>
                                    <p:anim calcmode="lin" valueType="num">
                                      <p:cBhvr>
                                        <p:cTn id="320" dur="256" fill="hold"/>
                                        <p:tgtEl>
                                          <p:spTgt spid="464"/>
                                        </p:tgtEl>
                                        <p:attrNameLst>
                                          <p:attrName>ppt_h</p:attrName>
                                        </p:attrNameLst>
                                      </p:cBhvr>
                                      <p:tavLst>
                                        <p:tav tm="0">
                                          <p:val>
                                            <p:fltVal val="0"/>
                                          </p:val>
                                        </p:tav>
                                        <p:tav tm="100000">
                                          <p:val>
                                            <p:strVal val="#ppt_h"/>
                                          </p:val>
                                        </p:tav>
                                      </p:tavLst>
                                    </p:anim>
                                  </p:childTnLst>
                                </p:cTn>
                              </p:par>
                              <p:par>
                                <p:cTn id="321" presetID="23" presetClass="entr" presetSubtype="16" fill="hold" nodeType="withEffect">
                                  <p:stCondLst>
                                    <p:cond delay="4864"/>
                                  </p:stCondLst>
                                  <p:childTnLst>
                                    <p:set>
                                      <p:cBhvr>
                                        <p:cTn id="322" dur="1" fill="hold">
                                          <p:stCondLst>
                                            <p:cond delay="0"/>
                                          </p:stCondLst>
                                        </p:cTn>
                                        <p:tgtEl>
                                          <p:spTgt spid="463"/>
                                        </p:tgtEl>
                                        <p:attrNameLst>
                                          <p:attrName>style.visibility</p:attrName>
                                        </p:attrNameLst>
                                      </p:cBhvr>
                                      <p:to>
                                        <p:strVal val="visible"/>
                                      </p:to>
                                    </p:set>
                                    <p:anim calcmode="lin" valueType="num">
                                      <p:cBhvr>
                                        <p:cTn id="323" dur="256" fill="hold"/>
                                        <p:tgtEl>
                                          <p:spTgt spid="463"/>
                                        </p:tgtEl>
                                        <p:attrNameLst>
                                          <p:attrName>ppt_w</p:attrName>
                                        </p:attrNameLst>
                                      </p:cBhvr>
                                      <p:tavLst>
                                        <p:tav tm="0">
                                          <p:val>
                                            <p:fltVal val="0"/>
                                          </p:val>
                                        </p:tav>
                                        <p:tav tm="100000">
                                          <p:val>
                                            <p:strVal val="#ppt_w"/>
                                          </p:val>
                                        </p:tav>
                                      </p:tavLst>
                                    </p:anim>
                                    <p:anim calcmode="lin" valueType="num">
                                      <p:cBhvr>
                                        <p:cTn id="324" dur="256" fill="hold"/>
                                        <p:tgtEl>
                                          <p:spTgt spid="463"/>
                                        </p:tgtEl>
                                        <p:attrNameLst>
                                          <p:attrName>ppt_h</p:attrName>
                                        </p:attrNameLst>
                                      </p:cBhvr>
                                      <p:tavLst>
                                        <p:tav tm="0">
                                          <p:val>
                                            <p:fltVal val="0"/>
                                          </p:val>
                                        </p:tav>
                                        <p:tav tm="100000">
                                          <p:val>
                                            <p:strVal val="#ppt_h"/>
                                          </p:val>
                                        </p:tav>
                                      </p:tavLst>
                                    </p:anim>
                                  </p:childTnLst>
                                </p:cTn>
                              </p:par>
                              <p:par>
                                <p:cTn id="325" presetID="23" presetClass="entr" presetSubtype="16" fill="hold" nodeType="withEffect">
                                  <p:stCondLst>
                                    <p:cond delay="4864"/>
                                  </p:stCondLst>
                                  <p:childTnLst>
                                    <p:set>
                                      <p:cBhvr>
                                        <p:cTn id="326" dur="1" fill="hold">
                                          <p:stCondLst>
                                            <p:cond delay="0"/>
                                          </p:stCondLst>
                                        </p:cTn>
                                        <p:tgtEl>
                                          <p:spTgt spid="465"/>
                                        </p:tgtEl>
                                        <p:attrNameLst>
                                          <p:attrName>style.visibility</p:attrName>
                                        </p:attrNameLst>
                                      </p:cBhvr>
                                      <p:to>
                                        <p:strVal val="visible"/>
                                      </p:to>
                                    </p:set>
                                    <p:anim calcmode="lin" valueType="num">
                                      <p:cBhvr>
                                        <p:cTn id="327" dur="256" fill="hold"/>
                                        <p:tgtEl>
                                          <p:spTgt spid="465"/>
                                        </p:tgtEl>
                                        <p:attrNameLst>
                                          <p:attrName>ppt_w</p:attrName>
                                        </p:attrNameLst>
                                      </p:cBhvr>
                                      <p:tavLst>
                                        <p:tav tm="0">
                                          <p:val>
                                            <p:fltVal val="0"/>
                                          </p:val>
                                        </p:tav>
                                        <p:tav tm="100000">
                                          <p:val>
                                            <p:strVal val="#ppt_w"/>
                                          </p:val>
                                        </p:tav>
                                      </p:tavLst>
                                    </p:anim>
                                    <p:anim calcmode="lin" valueType="num">
                                      <p:cBhvr>
                                        <p:cTn id="328" dur="256" fill="hold"/>
                                        <p:tgtEl>
                                          <p:spTgt spid="465"/>
                                        </p:tgtEl>
                                        <p:attrNameLst>
                                          <p:attrName>ppt_h</p:attrName>
                                        </p:attrNameLst>
                                      </p:cBhvr>
                                      <p:tavLst>
                                        <p:tav tm="0">
                                          <p:val>
                                            <p:fltVal val="0"/>
                                          </p:val>
                                        </p:tav>
                                        <p:tav tm="100000">
                                          <p:val>
                                            <p:strVal val="#ppt_h"/>
                                          </p:val>
                                        </p:tav>
                                      </p:tavLst>
                                    </p:anim>
                                  </p:childTnLst>
                                </p:cTn>
                              </p:par>
                              <p:par>
                                <p:cTn id="329" presetID="0" presetClass="path" presetSubtype="0" fill="hold" nodeType="withEffect">
                                  <p:stCondLst>
                                    <p:cond delay="6144"/>
                                  </p:stCondLst>
                                  <p:childTnLst>
                                    <p:animMotion origin="layout" path="M 2.5E-6 -7.40741E-7 L 0.14713 -0.26204 L 0.35625 -0.26157 L 0.50221 -7.40741E-7 " pathEditMode="relative" rAng="0" ptsTypes="AAAA">
                                      <p:cBhvr>
                                        <p:cTn id="330" dur="1344" fill="hold"/>
                                        <p:tgtEl>
                                          <p:spTgt spid="462"/>
                                        </p:tgtEl>
                                        <p:attrNameLst>
                                          <p:attrName>ppt_x</p:attrName>
                                          <p:attrName>ppt_y</p:attrName>
                                        </p:attrNameLst>
                                      </p:cBhvr>
                                      <p:rCtr x="251" y="-131"/>
                                    </p:animMotion>
                                  </p:childTnLst>
                                </p:cTn>
                              </p:par>
                              <p:par>
                                <p:cTn id="331" presetID="22" presetClass="entr" presetSubtype="8" fill="hold" nodeType="withEffect">
                                  <p:stCondLst>
                                    <p:cond delay="6144"/>
                                  </p:stCondLst>
                                  <p:childTnLst>
                                    <p:set>
                                      <p:cBhvr>
                                        <p:cTn id="332" dur="1" fill="hold">
                                          <p:stCondLst>
                                            <p:cond delay="0"/>
                                          </p:stCondLst>
                                        </p:cTn>
                                        <p:tgtEl>
                                          <p:spTgt spid="454"/>
                                        </p:tgtEl>
                                        <p:attrNameLst>
                                          <p:attrName>style.visibility</p:attrName>
                                        </p:attrNameLst>
                                      </p:cBhvr>
                                      <p:to>
                                        <p:strVal val="visible"/>
                                      </p:to>
                                    </p:set>
                                    <p:animEffect transition="in" filter="wipe(left)">
                                      <p:cBhvr>
                                        <p:cTn id="333" dur="512"/>
                                        <p:tgtEl>
                                          <p:spTgt spid="454"/>
                                        </p:tgtEl>
                                      </p:cBhvr>
                                    </p:animEffect>
                                  </p:childTnLst>
                                </p:cTn>
                              </p:par>
                              <p:par>
                                <p:cTn id="334" presetID="22" presetClass="entr" presetSubtype="8" fill="hold" nodeType="withEffect">
                                  <p:stCondLst>
                                    <p:cond delay="6656"/>
                                  </p:stCondLst>
                                  <p:childTnLst>
                                    <p:set>
                                      <p:cBhvr>
                                        <p:cTn id="335" dur="1" fill="hold">
                                          <p:stCondLst>
                                            <p:cond delay="0"/>
                                          </p:stCondLst>
                                        </p:cTn>
                                        <p:tgtEl>
                                          <p:spTgt spid="455"/>
                                        </p:tgtEl>
                                        <p:attrNameLst>
                                          <p:attrName>style.visibility</p:attrName>
                                        </p:attrNameLst>
                                      </p:cBhvr>
                                      <p:to>
                                        <p:strVal val="visible"/>
                                      </p:to>
                                    </p:set>
                                    <p:animEffect transition="in" filter="wipe(left)">
                                      <p:cBhvr>
                                        <p:cTn id="336" dur="384"/>
                                        <p:tgtEl>
                                          <p:spTgt spid="455"/>
                                        </p:tgtEl>
                                      </p:cBhvr>
                                    </p:animEffect>
                                  </p:childTnLst>
                                </p:cTn>
                              </p:par>
                              <p:par>
                                <p:cTn id="337" presetID="22" presetClass="entr" presetSubtype="8" fill="hold" nodeType="withEffect">
                                  <p:stCondLst>
                                    <p:cond delay="7040"/>
                                  </p:stCondLst>
                                  <p:childTnLst>
                                    <p:set>
                                      <p:cBhvr>
                                        <p:cTn id="338" dur="1" fill="hold">
                                          <p:stCondLst>
                                            <p:cond delay="0"/>
                                          </p:stCondLst>
                                        </p:cTn>
                                        <p:tgtEl>
                                          <p:spTgt spid="456"/>
                                        </p:tgtEl>
                                        <p:attrNameLst>
                                          <p:attrName>style.visibility</p:attrName>
                                        </p:attrNameLst>
                                      </p:cBhvr>
                                      <p:to>
                                        <p:strVal val="visible"/>
                                      </p:to>
                                    </p:set>
                                    <p:animEffect transition="in" filter="wipe(left)">
                                      <p:cBhvr>
                                        <p:cTn id="339" dur="448"/>
                                        <p:tgtEl>
                                          <p:spTgt spid="456"/>
                                        </p:tgtEl>
                                      </p:cBhvr>
                                    </p:animEffect>
                                  </p:childTnLst>
                                </p:cTn>
                              </p:par>
                              <p:par>
                                <p:cTn id="340" presetID="6" presetClass="emph" presetSubtype="0" fill="hold" nodeType="withEffect">
                                  <p:stCondLst>
                                    <p:cond delay="6912"/>
                                  </p:stCondLst>
                                  <p:childTnLst>
                                    <p:animScale>
                                      <p:cBhvr>
                                        <p:cTn id="341" dur="512" fill="hold"/>
                                        <p:tgtEl>
                                          <p:spTgt spid="462"/>
                                        </p:tgtEl>
                                      </p:cBhvr>
                                      <p:by x="0" y="0"/>
                                    </p:animScale>
                                  </p:childTnLst>
                                </p:cTn>
                              </p:par>
                              <p:par>
                                <p:cTn id="342" presetID="64" presetClass="path" presetSubtype="0" fill="hold" nodeType="withEffect">
                                  <p:stCondLst>
                                    <p:cond delay="6144"/>
                                  </p:stCondLst>
                                  <p:childTnLst>
                                    <p:animMotion origin="layout" path="M 0.00026 0.00093 L 0.00026 -0.36991 " pathEditMode="relative" rAng="0" ptsTypes="AA">
                                      <p:cBhvr>
                                        <p:cTn id="343" dur="1280" fill="hold"/>
                                        <p:tgtEl>
                                          <p:spTgt spid="463"/>
                                        </p:tgtEl>
                                        <p:attrNameLst>
                                          <p:attrName>ppt_x</p:attrName>
                                          <p:attrName>ppt_y</p:attrName>
                                        </p:attrNameLst>
                                      </p:cBhvr>
                                      <p:rCtr x="0" y="-185"/>
                                    </p:animMotion>
                                  </p:childTnLst>
                                </p:cTn>
                              </p:par>
                              <p:par>
                                <p:cTn id="344" presetID="22" presetClass="entr" presetSubtype="4" fill="hold" nodeType="withEffect">
                                  <p:stCondLst>
                                    <p:cond delay="6144"/>
                                  </p:stCondLst>
                                  <p:childTnLst>
                                    <p:set>
                                      <p:cBhvr>
                                        <p:cTn id="345" dur="1" fill="hold">
                                          <p:stCondLst>
                                            <p:cond delay="0"/>
                                          </p:stCondLst>
                                        </p:cTn>
                                        <p:tgtEl>
                                          <p:spTgt spid="457"/>
                                        </p:tgtEl>
                                        <p:attrNameLst>
                                          <p:attrName>style.visibility</p:attrName>
                                        </p:attrNameLst>
                                      </p:cBhvr>
                                      <p:to>
                                        <p:strVal val="visible"/>
                                      </p:to>
                                    </p:set>
                                    <p:animEffect transition="in" filter="wipe(down)">
                                      <p:cBhvr>
                                        <p:cTn id="346" dur="1280"/>
                                        <p:tgtEl>
                                          <p:spTgt spid="457"/>
                                        </p:tgtEl>
                                      </p:cBhvr>
                                    </p:animEffect>
                                  </p:childTnLst>
                                </p:cTn>
                              </p:par>
                              <p:par>
                                <p:cTn id="347" presetID="6" presetClass="emph" presetSubtype="0" fill="hold" nodeType="withEffect">
                                  <p:stCondLst>
                                    <p:cond delay="6912"/>
                                  </p:stCondLst>
                                  <p:childTnLst>
                                    <p:animScale>
                                      <p:cBhvr>
                                        <p:cTn id="348" dur="512" fill="hold"/>
                                        <p:tgtEl>
                                          <p:spTgt spid="463"/>
                                        </p:tgtEl>
                                      </p:cBhvr>
                                      <p:by x="0" y="0"/>
                                    </p:animScale>
                                  </p:childTnLst>
                                </p:cTn>
                              </p:par>
                              <p:par>
                                <p:cTn id="349" presetID="0" presetClass="path" presetSubtype="0" fill="hold" nodeType="withEffect">
                                  <p:stCondLst>
                                    <p:cond delay="6144"/>
                                  </p:stCondLst>
                                  <p:childTnLst>
                                    <p:animMotion origin="layout" path="M 0.00052 0.00069 L 0.14726 0.2618 " pathEditMode="relative" rAng="0" ptsTypes="AA">
                                      <p:cBhvr>
                                        <p:cTn id="350" dur="640" fill="hold"/>
                                        <p:tgtEl>
                                          <p:spTgt spid="464"/>
                                        </p:tgtEl>
                                        <p:attrNameLst>
                                          <p:attrName>ppt_x</p:attrName>
                                          <p:attrName>ppt_y</p:attrName>
                                        </p:attrNameLst>
                                      </p:cBhvr>
                                      <p:rCtr x="73" y="131"/>
                                    </p:animMotion>
                                  </p:childTnLst>
                                </p:cTn>
                              </p:par>
                              <p:par>
                                <p:cTn id="351" presetID="63" presetClass="path" presetSubtype="0" fill="hold" nodeType="withEffect">
                                  <p:stCondLst>
                                    <p:cond delay="6784"/>
                                  </p:stCondLst>
                                  <p:childTnLst>
                                    <p:animMotion origin="layout" path="M 0.14726 0.2618 L 0.35547 0.2625 " pathEditMode="relative" rAng="0" ptsTypes="AA">
                                      <p:cBhvr>
                                        <p:cTn id="352" dur="640" fill="hold"/>
                                        <p:tgtEl>
                                          <p:spTgt spid="464"/>
                                        </p:tgtEl>
                                        <p:attrNameLst>
                                          <p:attrName>ppt_x</p:attrName>
                                          <p:attrName>ppt_y</p:attrName>
                                        </p:attrNameLst>
                                      </p:cBhvr>
                                      <p:rCtr x="104" y="0"/>
                                    </p:animMotion>
                                  </p:childTnLst>
                                </p:cTn>
                              </p:par>
                              <p:par>
                                <p:cTn id="353" presetID="22" presetClass="entr" presetSubtype="8" fill="hold" nodeType="withEffect">
                                  <p:stCondLst>
                                    <p:cond delay="6144"/>
                                  </p:stCondLst>
                                  <p:childTnLst>
                                    <p:set>
                                      <p:cBhvr>
                                        <p:cTn id="354" dur="1" fill="hold">
                                          <p:stCondLst>
                                            <p:cond delay="0"/>
                                          </p:stCondLst>
                                        </p:cTn>
                                        <p:tgtEl>
                                          <p:spTgt spid="458"/>
                                        </p:tgtEl>
                                        <p:attrNameLst>
                                          <p:attrName>style.visibility</p:attrName>
                                        </p:attrNameLst>
                                      </p:cBhvr>
                                      <p:to>
                                        <p:strVal val="visible"/>
                                      </p:to>
                                    </p:set>
                                    <p:animEffect transition="in" filter="wipe(left)">
                                      <p:cBhvr>
                                        <p:cTn id="355" dur="640"/>
                                        <p:tgtEl>
                                          <p:spTgt spid="458"/>
                                        </p:tgtEl>
                                      </p:cBhvr>
                                    </p:animEffect>
                                  </p:childTnLst>
                                </p:cTn>
                              </p:par>
                              <p:par>
                                <p:cTn id="356" presetID="22" presetClass="entr" presetSubtype="8" fill="hold" nodeType="withEffect">
                                  <p:stCondLst>
                                    <p:cond delay="6784"/>
                                  </p:stCondLst>
                                  <p:childTnLst>
                                    <p:set>
                                      <p:cBhvr>
                                        <p:cTn id="357" dur="1" fill="hold">
                                          <p:stCondLst>
                                            <p:cond delay="0"/>
                                          </p:stCondLst>
                                        </p:cTn>
                                        <p:tgtEl>
                                          <p:spTgt spid="459"/>
                                        </p:tgtEl>
                                        <p:attrNameLst>
                                          <p:attrName>style.visibility</p:attrName>
                                        </p:attrNameLst>
                                      </p:cBhvr>
                                      <p:to>
                                        <p:strVal val="visible"/>
                                      </p:to>
                                    </p:set>
                                    <p:animEffect transition="in" filter="wipe(left)">
                                      <p:cBhvr>
                                        <p:cTn id="358" dur="640"/>
                                        <p:tgtEl>
                                          <p:spTgt spid="459"/>
                                        </p:tgtEl>
                                      </p:cBhvr>
                                    </p:animEffect>
                                  </p:childTnLst>
                                </p:cTn>
                              </p:par>
                              <p:par>
                                <p:cTn id="359" presetID="6" presetClass="emph" presetSubtype="0" fill="hold" nodeType="withEffect">
                                  <p:stCondLst>
                                    <p:cond delay="6912"/>
                                  </p:stCondLst>
                                  <p:childTnLst>
                                    <p:animScale>
                                      <p:cBhvr>
                                        <p:cTn id="360" dur="512" fill="hold"/>
                                        <p:tgtEl>
                                          <p:spTgt spid="464"/>
                                        </p:tgtEl>
                                      </p:cBhvr>
                                      <p:by x="0" y="0"/>
                                    </p:animScale>
                                  </p:childTnLst>
                                </p:cTn>
                              </p:par>
                              <p:par>
                                <p:cTn id="361" presetID="42" presetClass="path" presetSubtype="0" fill="hold" nodeType="withEffect">
                                  <p:stCondLst>
                                    <p:cond delay="6144"/>
                                  </p:stCondLst>
                                  <p:childTnLst>
                                    <p:animMotion origin="layout" path="M 0.00026 -0.0007 L 0.00026 0.3706 " pathEditMode="relative" rAng="0" ptsTypes="AA">
                                      <p:cBhvr>
                                        <p:cTn id="362" dur="640" fill="hold"/>
                                        <p:tgtEl>
                                          <p:spTgt spid="465"/>
                                        </p:tgtEl>
                                        <p:attrNameLst>
                                          <p:attrName>ppt_x</p:attrName>
                                          <p:attrName>ppt_y</p:attrName>
                                        </p:attrNameLst>
                                      </p:cBhvr>
                                      <p:rCtr x="0" y="186"/>
                                    </p:animMotion>
                                  </p:childTnLst>
                                </p:cTn>
                              </p:par>
                              <p:par>
                                <p:cTn id="363" presetID="63" presetClass="path" presetSubtype="0" fill="hold" nodeType="withEffect">
                                  <p:stCondLst>
                                    <p:cond delay="6784"/>
                                  </p:stCondLst>
                                  <p:childTnLst>
                                    <p:animMotion origin="layout" path="M 0.00026 0.37061 L -0.14726 0.63288 " pathEditMode="relative" rAng="0" ptsTypes="AA">
                                      <p:cBhvr>
                                        <p:cTn id="364" dur="640" fill="hold"/>
                                        <p:tgtEl>
                                          <p:spTgt spid="465"/>
                                        </p:tgtEl>
                                        <p:attrNameLst>
                                          <p:attrName>ppt_x</p:attrName>
                                          <p:attrName>ppt_y</p:attrName>
                                        </p:attrNameLst>
                                      </p:cBhvr>
                                      <p:rCtr x="-74" y="131"/>
                                    </p:animMotion>
                                  </p:childTnLst>
                                </p:cTn>
                              </p:par>
                              <p:par>
                                <p:cTn id="365" presetID="22" presetClass="entr" presetSubtype="1" fill="hold" nodeType="withEffect">
                                  <p:stCondLst>
                                    <p:cond delay="6144"/>
                                  </p:stCondLst>
                                  <p:childTnLst>
                                    <p:set>
                                      <p:cBhvr>
                                        <p:cTn id="366" dur="1" fill="hold">
                                          <p:stCondLst>
                                            <p:cond delay="0"/>
                                          </p:stCondLst>
                                        </p:cTn>
                                        <p:tgtEl>
                                          <p:spTgt spid="461"/>
                                        </p:tgtEl>
                                        <p:attrNameLst>
                                          <p:attrName>style.visibility</p:attrName>
                                        </p:attrNameLst>
                                      </p:cBhvr>
                                      <p:to>
                                        <p:strVal val="visible"/>
                                      </p:to>
                                    </p:set>
                                    <p:animEffect transition="in" filter="wipe(up)">
                                      <p:cBhvr>
                                        <p:cTn id="367" dur="640"/>
                                        <p:tgtEl>
                                          <p:spTgt spid="461"/>
                                        </p:tgtEl>
                                      </p:cBhvr>
                                    </p:animEffect>
                                  </p:childTnLst>
                                </p:cTn>
                              </p:par>
                              <p:par>
                                <p:cTn id="368" presetID="22" presetClass="entr" presetSubtype="1" fill="hold" nodeType="withEffect">
                                  <p:stCondLst>
                                    <p:cond delay="6784"/>
                                  </p:stCondLst>
                                  <p:childTnLst>
                                    <p:set>
                                      <p:cBhvr>
                                        <p:cTn id="369" dur="1" fill="hold">
                                          <p:stCondLst>
                                            <p:cond delay="0"/>
                                          </p:stCondLst>
                                        </p:cTn>
                                        <p:tgtEl>
                                          <p:spTgt spid="460"/>
                                        </p:tgtEl>
                                        <p:attrNameLst>
                                          <p:attrName>style.visibility</p:attrName>
                                        </p:attrNameLst>
                                      </p:cBhvr>
                                      <p:to>
                                        <p:strVal val="visible"/>
                                      </p:to>
                                    </p:set>
                                    <p:animEffect transition="in" filter="wipe(up)">
                                      <p:cBhvr>
                                        <p:cTn id="370" dur="640"/>
                                        <p:tgtEl>
                                          <p:spTgt spid="460"/>
                                        </p:tgtEl>
                                      </p:cBhvr>
                                    </p:animEffect>
                                  </p:childTnLst>
                                </p:cTn>
                              </p:par>
                              <p:par>
                                <p:cTn id="371" presetID="6" presetClass="emph" presetSubtype="0" fill="hold" nodeType="withEffect">
                                  <p:stCondLst>
                                    <p:cond delay="6912"/>
                                  </p:stCondLst>
                                  <p:childTnLst>
                                    <p:animScale>
                                      <p:cBhvr>
                                        <p:cTn id="372" dur="512" fill="hold"/>
                                        <p:tgtEl>
                                          <p:spTgt spid="465"/>
                                        </p:tgtEl>
                                      </p:cBhvr>
                                      <p:by x="0" y="0"/>
                                    </p:animScale>
                                  </p:childTnLst>
                                </p:cTn>
                              </p:par>
                              <p:par>
                                <p:cTn id="373" presetID="1" presetClass="exit" presetSubtype="0" fill="hold" nodeType="withEffect">
                                  <p:stCondLst>
                                    <p:cond delay="7808"/>
                                  </p:stCondLst>
                                  <p:childTnLst>
                                    <p:set>
                                      <p:cBhvr>
                                        <p:cTn id="374" dur="1" fill="hold">
                                          <p:stCondLst>
                                            <p:cond delay="0"/>
                                          </p:stCondLst>
                                        </p:cTn>
                                        <p:tgtEl>
                                          <p:spTgt spid="454"/>
                                        </p:tgtEl>
                                        <p:attrNameLst>
                                          <p:attrName>style.visibility</p:attrName>
                                        </p:attrNameLst>
                                      </p:cBhvr>
                                      <p:to>
                                        <p:strVal val="hidden"/>
                                      </p:to>
                                    </p:set>
                                  </p:childTnLst>
                                </p:cTn>
                              </p:par>
                              <p:par>
                                <p:cTn id="375" presetID="1" presetClass="exit" presetSubtype="0" fill="hold" nodeType="withEffect">
                                  <p:stCondLst>
                                    <p:cond delay="7808"/>
                                  </p:stCondLst>
                                  <p:childTnLst>
                                    <p:set>
                                      <p:cBhvr>
                                        <p:cTn id="376" dur="1" fill="hold">
                                          <p:stCondLst>
                                            <p:cond delay="0"/>
                                          </p:stCondLst>
                                        </p:cTn>
                                        <p:tgtEl>
                                          <p:spTgt spid="455"/>
                                        </p:tgtEl>
                                        <p:attrNameLst>
                                          <p:attrName>style.visibility</p:attrName>
                                        </p:attrNameLst>
                                      </p:cBhvr>
                                      <p:to>
                                        <p:strVal val="hidden"/>
                                      </p:to>
                                    </p:set>
                                  </p:childTnLst>
                                </p:cTn>
                              </p:par>
                              <p:par>
                                <p:cTn id="377" presetID="1" presetClass="exit" presetSubtype="0" fill="hold" nodeType="withEffect">
                                  <p:stCondLst>
                                    <p:cond delay="7808"/>
                                  </p:stCondLst>
                                  <p:childTnLst>
                                    <p:set>
                                      <p:cBhvr>
                                        <p:cTn id="378" dur="1" fill="hold">
                                          <p:stCondLst>
                                            <p:cond delay="0"/>
                                          </p:stCondLst>
                                        </p:cTn>
                                        <p:tgtEl>
                                          <p:spTgt spid="456"/>
                                        </p:tgtEl>
                                        <p:attrNameLst>
                                          <p:attrName>style.visibility</p:attrName>
                                        </p:attrNameLst>
                                      </p:cBhvr>
                                      <p:to>
                                        <p:strVal val="hidden"/>
                                      </p:to>
                                    </p:set>
                                  </p:childTnLst>
                                </p:cTn>
                              </p:par>
                              <p:par>
                                <p:cTn id="379" presetID="1" presetClass="exit" presetSubtype="0" fill="hold" nodeType="withEffect">
                                  <p:stCondLst>
                                    <p:cond delay="7808"/>
                                  </p:stCondLst>
                                  <p:childTnLst>
                                    <p:set>
                                      <p:cBhvr>
                                        <p:cTn id="380" dur="1" fill="hold">
                                          <p:stCondLst>
                                            <p:cond delay="0"/>
                                          </p:stCondLst>
                                        </p:cTn>
                                        <p:tgtEl>
                                          <p:spTgt spid="457"/>
                                        </p:tgtEl>
                                        <p:attrNameLst>
                                          <p:attrName>style.visibility</p:attrName>
                                        </p:attrNameLst>
                                      </p:cBhvr>
                                      <p:to>
                                        <p:strVal val="hidden"/>
                                      </p:to>
                                    </p:set>
                                  </p:childTnLst>
                                </p:cTn>
                              </p:par>
                              <p:par>
                                <p:cTn id="381" presetID="1" presetClass="exit" presetSubtype="0" fill="hold" nodeType="withEffect">
                                  <p:stCondLst>
                                    <p:cond delay="7808"/>
                                  </p:stCondLst>
                                  <p:childTnLst>
                                    <p:set>
                                      <p:cBhvr>
                                        <p:cTn id="382" dur="1" fill="hold">
                                          <p:stCondLst>
                                            <p:cond delay="0"/>
                                          </p:stCondLst>
                                        </p:cTn>
                                        <p:tgtEl>
                                          <p:spTgt spid="458"/>
                                        </p:tgtEl>
                                        <p:attrNameLst>
                                          <p:attrName>style.visibility</p:attrName>
                                        </p:attrNameLst>
                                      </p:cBhvr>
                                      <p:to>
                                        <p:strVal val="hidden"/>
                                      </p:to>
                                    </p:set>
                                  </p:childTnLst>
                                </p:cTn>
                              </p:par>
                              <p:par>
                                <p:cTn id="383" presetID="1" presetClass="exit" presetSubtype="0" fill="hold" nodeType="withEffect">
                                  <p:stCondLst>
                                    <p:cond delay="7808"/>
                                  </p:stCondLst>
                                  <p:childTnLst>
                                    <p:set>
                                      <p:cBhvr>
                                        <p:cTn id="384" dur="1" fill="hold">
                                          <p:stCondLst>
                                            <p:cond delay="0"/>
                                          </p:stCondLst>
                                        </p:cTn>
                                        <p:tgtEl>
                                          <p:spTgt spid="459"/>
                                        </p:tgtEl>
                                        <p:attrNameLst>
                                          <p:attrName>style.visibility</p:attrName>
                                        </p:attrNameLst>
                                      </p:cBhvr>
                                      <p:to>
                                        <p:strVal val="hidden"/>
                                      </p:to>
                                    </p:set>
                                  </p:childTnLst>
                                </p:cTn>
                              </p:par>
                              <p:par>
                                <p:cTn id="385" presetID="1" presetClass="exit" presetSubtype="0" fill="hold" nodeType="withEffect">
                                  <p:stCondLst>
                                    <p:cond delay="7808"/>
                                  </p:stCondLst>
                                  <p:childTnLst>
                                    <p:set>
                                      <p:cBhvr>
                                        <p:cTn id="386" dur="1" fill="hold">
                                          <p:stCondLst>
                                            <p:cond delay="0"/>
                                          </p:stCondLst>
                                        </p:cTn>
                                        <p:tgtEl>
                                          <p:spTgt spid="460"/>
                                        </p:tgtEl>
                                        <p:attrNameLst>
                                          <p:attrName>style.visibility</p:attrName>
                                        </p:attrNameLst>
                                      </p:cBhvr>
                                      <p:to>
                                        <p:strVal val="hidden"/>
                                      </p:to>
                                    </p:set>
                                  </p:childTnLst>
                                </p:cTn>
                              </p:par>
                              <p:par>
                                <p:cTn id="387" presetID="1" presetClass="exit" presetSubtype="0" fill="hold" nodeType="withEffect">
                                  <p:stCondLst>
                                    <p:cond delay="7808"/>
                                  </p:stCondLst>
                                  <p:childTnLst>
                                    <p:set>
                                      <p:cBhvr>
                                        <p:cTn id="388" dur="1" fill="hold">
                                          <p:stCondLst>
                                            <p:cond delay="0"/>
                                          </p:stCondLst>
                                        </p:cTn>
                                        <p:tgtEl>
                                          <p:spTgt spid="461"/>
                                        </p:tgtEl>
                                        <p:attrNameLst>
                                          <p:attrName>style.visibility</p:attrName>
                                        </p:attrNameLst>
                                      </p:cBhvr>
                                      <p:to>
                                        <p:strVal val="hidden"/>
                                      </p:to>
                                    </p:set>
                                  </p:childTnLst>
                                </p:cTn>
                              </p:par>
                              <p:par>
                                <p:cTn id="389" presetID="1" presetClass="entr" presetSubtype="0" fill="hold" nodeType="withEffect">
                                  <p:stCondLst>
                                    <p:cond delay="7808"/>
                                  </p:stCondLst>
                                  <p:childTnLst>
                                    <p:set>
                                      <p:cBhvr>
                                        <p:cTn id="390" dur="1" fill="hold">
                                          <p:stCondLst>
                                            <p:cond delay="0"/>
                                          </p:stCondLst>
                                        </p:cTn>
                                        <p:tgtEl>
                                          <p:spTgt spid="466"/>
                                        </p:tgtEl>
                                        <p:attrNameLst>
                                          <p:attrName>style.visibility</p:attrName>
                                        </p:attrNameLst>
                                      </p:cBhvr>
                                      <p:to>
                                        <p:strVal val="visible"/>
                                      </p:to>
                                    </p:set>
                                  </p:childTnLst>
                                </p:cTn>
                              </p:par>
                              <p:par>
                                <p:cTn id="391" presetID="6" presetClass="emph" presetSubtype="0" accel="50000" fill="hold" nodeType="withEffect">
                                  <p:stCondLst>
                                    <p:cond delay="7808"/>
                                  </p:stCondLst>
                                  <p:childTnLst>
                                    <p:animScale>
                                      <p:cBhvr>
                                        <p:cTn id="392" dur="2560" fill="hold"/>
                                        <p:tgtEl>
                                          <p:spTgt spid="466"/>
                                        </p:tgtEl>
                                      </p:cBhvr>
                                      <p:by x="250000" y="250000"/>
                                    </p:animScale>
                                  </p:childTnLst>
                                </p:cTn>
                              </p:par>
                              <p:par>
                                <p:cTn id="393" presetID="10" presetClass="exit" presetSubtype="0" fill="hold" nodeType="withEffect">
                                  <p:stCondLst>
                                    <p:cond delay="7808"/>
                                  </p:stCondLst>
                                  <p:childTnLst>
                                    <p:animEffect transition="out" filter="fade">
                                      <p:cBhvr>
                                        <p:cTn id="394" dur="2560"/>
                                        <p:tgtEl>
                                          <p:spTgt spid="466"/>
                                        </p:tgtEl>
                                      </p:cBhvr>
                                    </p:animEffect>
                                    <p:set>
                                      <p:cBhvr>
                                        <p:cTn id="395" dur="1" fill="hold">
                                          <p:stCondLst>
                                            <p:cond delay="2559"/>
                                          </p:stCondLst>
                                        </p:cTn>
                                        <p:tgtEl>
                                          <p:spTgt spid="466"/>
                                        </p:tgtEl>
                                        <p:attrNameLst>
                                          <p:attrName>style.visibility</p:attrName>
                                        </p:attrNameLst>
                                      </p:cBhvr>
                                      <p:to>
                                        <p:strVal val="hidden"/>
                                      </p:to>
                                    </p:set>
                                  </p:childTnLst>
                                </p:cTn>
                              </p:par>
                              <p:par>
                                <p:cTn id="396" presetID="23" presetClass="entr" presetSubtype="16" fill="hold" nodeType="withEffect">
                                  <p:stCondLst>
                                    <p:cond delay="5504"/>
                                  </p:stCondLst>
                                  <p:childTnLst>
                                    <p:set>
                                      <p:cBhvr>
                                        <p:cTn id="397" dur="1" fill="hold">
                                          <p:stCondLst>
                                            <p:cond delay="0"/>
                                          </p:stCondLst>
                                        </p:cTn>
                                        <p:tgtEl>
                                          <p:spTgt spid="473"/>
                                        </p:tgtEl>
                                        <p:attrNameLst>
                                          <p:attrName>style.visibility</p:attrName>
                                        </p:attrNameLst>
                                      </p:cBhvr>
                                      <p:to>
                                        <p:strVal val="visible"/>
                                      </p:to>
                                    </p:set>
                                    <p:anim calcmode="lin" valueType="num">
                                      <p:cBhvr>
                                        <p:cTn id="398" dur="256" fill="hold"/>
                                        <p:tgtEl>
                                          <p:spTgt spid="473"/>
                                        </p:tgtEl>
                                        <p:attrNameLst>
                                          <p:attrName>ppt_w</p:attrName>
                                        </p:attrNameLst>
                                      </p:cBhvr>
                                      <p:tavLst>
                                        <p:tav tm="0">
                                          <p:val>
                                            <p:fltVal val="0"/>
                                          </p:val>
                                        </p:tav>
                                        <p:tav tm="100000">
                                          <p:val>
                                            <p:strVal val="#ppt_w"/>
                                          </p:val>
                                        </p:tav>
                                      </p:tavLst>
                                    </p:anim>
                                    <p:anim calcmode="lin" valueType="num">
                                      <p:cBhvr>
                                        <p:cTn id="399" dur="256" fill="hold"/>
                                        <p:tgtEl>
                                          <p:spTgt spid="473"/>
                                        </p:tgtEl>
                                        <p:attrNameLst>
                                          <p:attrName>ppt_h</p:attrName>
                                        </p:attrNameLst>
                                      </p:cBhvr>
                                      <p:tavLst>
                                        <p:tav tm="0">
                                          <p:val>
                                            <p:fltVal val="0"/>
                                          </p:val>
                                        </p:tav>
                                        <p:tav tm="100000">
                                          <p:val>
                                            <p:strVal val="#ppt_h"/>
                                          </p:val>
                                        </p:tav>
                                      </p:tavLst>
                                    </p:anim>
                                  </p:childTnLst>
                                </p:cTn>
                              </p:par>
                              <p:par>
                                <p:cTn id="400" presetID="23" presetClass="entr" presetSubtype="16" fill="hold" nodeType="withEffect">
                                  <p:stCondLst>
                                    <p:cond delay="5504"/>
                                  </p:stCondLst>
                                  <p:childTnLst>
                                    <p:set>
                                      <p:cBhvr>
                                        <p:cTn id="401" dur="1" fill="hold">
                                          <p:stCondLst>
                                            <p:cond delay="0"/>
                                          </p:stCondLst>
                                        </p:cTn>
                                        <p:tgtEl>
                                          <p:spTgt spid="474"/>
                                        </p:tgtEl>
                                        <p:attrNameLst>
                                          <p:attrName>style.visibility</p:attrName>
                                        </p:attrNameLst>
                                      </p:cBhvr>
                                      <p:to>
                                        <p:strVal val="visible"/>
                                      </p:to>
                                    </p:set>
                                    <p:anim calcmode="lin" valueType="num">
                                      <p:cBhvr>
                                        <p:cTn id="402" dur="256" fill="hold"/>
                                        <p:tgtEl>
                                          <p:spTgt spid="474"/>
                                        </p:tgtEl>
                                        <p:attrNameLst>
                                          <p:attrName>ppt_w</p:attrName>
                                        </p:attrNameLst>
                                      </p:cBhvr>
                                      <p:tavLst>
                                        <p:tav tm="0">
                                          <p:val>
                                            <p:fltVal val="0"/>
                                          </p:val>
                                        </p:tav>
                                        <p:tav tm="100000">
                                          <p:val>
                                            <p:strVal val="#ppt_w"/>
                                          </p:val>
                                        </p:tav>
                                      </p:tavLst>
                                    </p:anim>
                                    <p:anim calcmode="lin" valueType="num">
                                      <p:cBhvr>
                                        <p:cTn id="403" dur="256" fill="hold"/>
                                        <p:tgtEl>
                                          <p:spTgt spid="474"/>
                                        </p:tgtEl>
                                        <p:attrNameLst>
                                          <p:attrName>ppt_h</p:attrName>
                                        </p:attrNameLst>
                                      </p:cBhvr>
                                      <p:tavLst>
                                        <p:tav tm="0">
                                          <p:val>
                                            <p:fltVal val="0"/>
                                          </p:val>
                                        </p:tav>
                                        <p:tav tm="100000">
                                          <p:val>
                                            <p:strVal val="#ppt_h"/>
                                          </p:val>
                                        </p:tav>
                                      </p:tavLst>
                                    </p:anim>
                                  </p:childTnLst>
                                </p:cTn>
                              </p:par>
                              <p:par>
                                <p:cTn id="404" presetID="23" presetClass="entr" presetSubtype="16" fill="hold" nodeType="withEffect">
                                  <p:stCondLst>
                                    <p:cond delay="5504"/>
                                  </p:stCondLst>
                                  <p:childTnLst>
                                    <p:set>
                                      <p:cBhvr>
                                        <p:cTn id="405" dur="1" fill="hold">
                                          <p:stCondLst>
                                            <p:cond delay="0"/>
                                          </p:stCondLst>
                                        </p:cTn>
                                        <p:tgtEl>
                                          <p:spTgt spid="475"/>
                                        </p:tgtEl>
                                        <p:attrNameLst>
                                          <p:attrName>style.visibility</p:attrName>
                                        </p:attrNameLst>
                                      </p:cBhvr>
                                      <p:to>
                                        <p:strVal val="visible"/>
                                      </p:to>
                                    </p:set>
                                    <p:anim calcmode="lin" valueType="num">
                                      <p:cBhvr>
                                        <p:cTn id="406" dur="256" fill="hold"/>
                                        <p:tgtEl>
                                          <p:spTgt spid="475"/>
                                        </p:tgtEl>
                                        <p:attrNameLst>
                                          <p:attrName>ppt_w</p:attrName>
                                        </p:attrNameLst>
                                      </p:cBhvr>
                                      <p:tavLst>
                                        <p:tav tm="0">
                                          <p:val>
                                            <p:fltVal val="0"/>
                                          </p:val>
                                        </p:tav>
                                        <p:tav tm="100000">
                                          <p:val>
                                            <p:strVal val="#ppt_w"/>
                                          </p:val>
                                        </p:tav>
                                      </p:tavLst>
                                    </p:anim>
                                    <p:anim calcmode="lin" valueType="num">
                                      <p:cBhvr>
                                        <p:cTn id="407" dur="256" fill="hold"/>
                                        <p:tgtEl>
                                          <p:spTgt spid="475"/>
                                        </p:tgtEl>
                                        <p:attrNameLst>
                                          <p:attrName>ppt_h</p:attrName>
                                        </p:attrNameLst>
                                      </p:cBhvr>
                                      <p:tavLst>
                                        <p:tav tm="0">
                                          <p:val>
                                            <p:fltVal val="0"/>
                                          </p:val>
                                        </p:tav>
                                        <p:tav tm="100000">
                                          <p:val>
                                            <p:strVal val="#ppt_h"/>
                                          </p:val>
                                        </p:tav>
                                      </p:tavLst>
                                    </p:anim>
                                  </p:childTnLst>
                                </p:cTn>
                              </p:par>
                              <p:par>
                                <p:cTn id="408" presetID="23" presetClass="entr" presetSubtype="16" fill="hold" nodeType="withEffect">
                                  <p:stCondLst>
                                    <p:cond delay="5504"/>
                                  </p:stCondLst>
                                  <p:childTnLst>
                                    <p:set>
                                      <p:cBhvr>
                                        <p:cTn id="409" dur="1" fill="hold">
                                          <p:stCondLst>
                                            <p:cond delay="0"/>
                                          </p:stCondLst>
                                        </p:cTn>
                                        <p:tgtEl>
                                          <p:spTgt spid="476"/>
                                        </p:tgtEl>
                                        <p:attrNameLst>
                                          <p:attrName>style.visibility</p:attrName>
                                        </p:attrNameLst>
                                      </p:cBhvr>
                                      <p:to>
                                        <p:strVal val="visible"/>
                                      </p:to>
                                    </p:set>
                                    <p:anim calcmode="lin" valueType="num">
                                      <p:cBhvr>
                                        <p:cTn id="410" dur="256" fill="hold"/>
                                        <p:tgtEl>
                                          <p:spTgt spid="476"/>
                                        </p:tgtEl>
                                        <p:attrNameLst>
                                          <p:attrName>ppt_w</p:attrName>
                                        </p:attrNameLst>
                                      </p:cBhvr>
                                      <p:tavLst>
                                        <p:tav tm="0">
                                          <p:val>
                                            <p:fltVal val="0"/>
                                          </p:val>
                                        </p:tav>
                                        <p:tav tm="100000">
                                          <p:val>
                                            <p:strVal val="#ppt_w"/>
                                          </p:val>
                                        </p:tav>
                                      </p:tavLst>
                                    </p:anim>
                                    <p:anim calcmode="lin" valueType="num">
                                      <p:cBhvr>
                                        <p:cTn id="411" dur="256" fill="hold"/>
                                        <p:tgtEl>
                                          <p:spTgt spid="476"/>
                                        </p:tgtEl>
                                        <p:attrNameLst>
                                          <p:attrName>ppt_h</p:attrName>
                                        </p:attrNameLst>
                                      </p:cBhvr>
                                      <p:tavLst>
                                        <p:tav tm="0">
                                          <p:val>
                                            <p:fltVal val="0"/>
                                          </p:val>
                                        </p:tav>
                                        <p:tav tm="100000">
                                          <p:val>
                                            <p:strVal val="#ppt_h"/>
                                          </p:val>
                                        </p:tav>
                                      </p:tavLst>
                                    </p:anim>
                                  </p:childTnLst>
                                </p:cTn>
                              </p:par>
                              <p:par>
                                <p:cTn id="412" presetID="23" presetClass="entr" presetSubtype="16" fill="hold" nodeType="withEffect">
                                  <p:stCondLst>
                                    <p:cond delay="5504"/>
                                  </p:stCondLst>
                                  <p:childTnLst>
                                    <p:set>
                                      <p:cBhvr>
                                        <p:cTn id="413" dur="1" fill="hold">
                                          <p:stCondLst>
                                            <p:cond delay="0"/>
                                          </p:stCondLst>
                                        </p:cTn>
                                        <p:tgtEl>
                                          <p:spTgt spid="477"/>
                                        </p:tgtEl>
                                        <p:attrNameLst>
                                          <p:attrName>style.visibility</p:attrName>
                                        </p:attrNameLst>
                                      </p:cBhvr>
                                      <p:to>
                                        <p:strVal val="visible"/>
                                      </p:to>
                                    </p:set>
                                    <p:anim calcmode="lin" valueType="num">
                                      <p:cBhvr>
                                        <p:cTn id="414" dur="256" fill="hold"/>
                                        <p:tgtEl>
                                          <p:spTgt spid="477"/>
                                        </p:tgtEl>
                                        <p:attrNameLst>
                                          <p:attrName>ppt_w</p:attrName>
                                        </p:attrNameLst>
                                      </p:cBhvr>
                                      <p:tavLst>
                                        <p:tav tm="0">
                                          <p:val>
                                            <p:fltVal val="0"/>
                                          </p:val>
                                        </p:tav>
                                        <p:tav tm="100000">
                                          <p:val>
                                            <p:strVal val="#ppt_w"/>
                                          </p:val>
                                        </p:tav>
                                      </p:tavLst>
                                    </p:anim>
                                    <p:anim calcmode="lin" valueType="num">
                                      <p:cBhvr>
                                        <p:cTn id="415" dur="256" fill="hold"/>
                                        <p:tgtEl>
                                          <p:spTgt spid="477"/>
                                        </p:tgtEl>
                                        <p:attrNameLst>
                                          <p:attrName>ppt_h</p:attrName>
                                        </p:attrNameLst>
                                      </p:cBhvr>
                                      <p:tavLst>
                                        <p:tav tm="0">
                                          <p:val>
                                            <p:fltVal val="0"/>
                                          </p:val>
                                        </p:tav>
                                        <p:tav tm="100000">
                                          <p:val>
                                            <p:strVal val="#ppt_h"/>
                                          </p:val>
                                        </p:tav>
                                      </p:tavLst>
                                    </p:anim>
                                  </p:childTnLst>
                                </p:cTn>
                              </p:par>
                              <p:par>
                                <p:cTn id="416" presetID="64" presetClass="path" presetSubtype="0" fill="hold" nodeType="withEffect">
                                  <p:stCondLst>
                                    <p:cond delay="7040"/>
                                  </p:stCondLst>
                                  <p:childTnLst>
                                    <p:animMotion origin="layout" path="M 5E-6 -3.33333E-6 L 5E-6 -0.4787 " pathEditMode="relative" rAng="0" ptsTypes="AA">
                                      <p:cBhvr>
                                        <p:cTn id="417" dur="1280" fill="hold"/>
                                        <p:tgtEl>
                                          <p:spTgt spid="473"/>
                                        </p:tgtEl>
                                        <p:attrNameLst>
                                          <p:attrName>ppt_x</p:attrName>
                                          <p:attrName>ppt_y</p:attrName>
                                        </p:attrNameLst>
                                      </p:cBhvr>
                                      <p:rCtr x="0" y="-239"/>
                                    </p:animMotion>
                                  </p:childTnLst>
                                </p:cTn>
                              </p:par>
                              <p:par>
                                <p:cTn id="418" presetID="22" presetClass="entr" presetSubtype="4" fill="hold" nodeType="withEffect">
                                  <p:stCondLst>
                                    <p:cond delay="7040"/>
                                  </p:stCondLst>
                                  <p:childTnLst>
                                    <p:set>
                                      <p:cBhvr>
                                        <p:cTn id="419" dur="1" fill="hold">
                                          <p:stCondLst>
                                            <p:cond delay="0"/>
                                          </p:stCondLst>
                                        </p:cTn>
                                        <p:tgtEl>
                                          <p:spTgt spid="467"/>
                                        </p:tgtEl>
                                        <p:attrNameLst>
                                          <p:attrName>style.visibility</p:attrName>
                                        </p:attrNameLst>
                                      </p:cBhvr>
                                      <p:to>
                                        <p:strVal val="visible"/>
                                      </p:to>
                                    </p:set>
                                    <p:animEffect transition="in" filter="wipe(down)">
                                      <p:cBhvr>
                                        <p:cTn id="420" dur="1280"/>
                                        <p:tgtEl>
                                          <p:spTgt spid="467"/>
                                        </p:tgtEl>
                                      </p:cBhvr>
                                    </p:animEffect>
                                  </p:childTnLst>
                                </p:cTn>
                              </p:par>
                              <p:par>
                                <p:cTn id="421" presetID="6" presetClass="emph" presetSubtype="0" fill="hold" nodeType="withEffect">
                                  <p:stCondLst>
                                    <p:cond delay="7808"/>
                                  </p:stCondLst>
                                  <p:childTnLst>
                                    <p:animScale>
                                      <p:cBhvr>
                                        <p:cTn id="422" dur="512" fill="hold"/>
                                        <p:tgtEl>
                                          <p:spTgt spid="473"/>
                                        </p:tgtEl>
                                      </p:cBhvr>
                                      <p:by x="0" y="0"/>
                                    </p:animScale>
                                  </p:childTnLst>
                                </p:cTn>
                              </p:par>
                              <p:par>
                                <p:cTn id="423" presetID="64" presetClass="path" presetSubtype="0" fill="hold" nodeType="withEffect">
                                  <p:stCondLst>
                                    <p:cond delay="7040"/>
                                  </p:stCondLst>
                                  <p:childTnLst>
                                    <p:animMotion origin="layout" path="M -4.16667E-7 -2.59259E-6 L -0.22213 0.21227 " pathEditMode="relative" rAng="0" ptsTypes="AA">
                                      <p:cBhvr>
                                        <p:cTn id="424" dur="1280" fill="hold"/>
                                        <p:tgtEl>
                                          <p:spTgt spid="474"/>
                                        </p:tgtEl>
                                        <p:attrNameLst>
                                          <p:attrName>ppt_x</p:attrName>
                                          <p:attrName>ppt_y</p:attrName>
                                        </p:attrNameLst>
                                      </p:cBhvr>
                                      <p:rCtr x="-111" y="106"/>
                                    </p:animMotion>
                                  </p:childTnLst>
                                </p:cTn>
                              </p:par>
                              <p:par>
                                <p:cTn id="425" presetID="22" presetClass="entr" presetSubtype="2" fill="hold" nodeType="withEffect">
                                  <p:stCondLst>
                                    <p:cond delay="7040"/>
                                  </p:stCondLst>
                                  <p:childTnLst>
                                    <p:set>
                                      <p:cBhvr>
                                        <p:cTn id="426" dur="1" fill="hold">
                                          <p:stCondLst>
                                            <p:cond delay="0"/>
                                          </p:stCondLst>
                                        </p:cTn>
                                        <p:tgtEl>
                                          <p:spTgt spid="469"/>
                                        </p:tgtEl>
                                        <p:attrNameLst>
                                          <p:attrName>style.visibility</p:attrName>
                                        </p:attrNameLst>
                                      </p:cBhvr>
                                      <p:to>
                                        <p:strVal val="visible"/>
                                      </p:to>
                                    </p:set>
                                    <p:animEffect transition="in" filter="wipe(right)">
                                      <p:cBhvr>
                                        <p:cTn id="427" dur="1280"/>
                                        <p:tgtEl>
                                          <p:spTgt spid="469"/>
                                        </p:tgtEl>
                                      </p:cBhvr>
                                    </p:animEffect>
                                  </p:childTnLst>
                                </p:cTn>
                              </p:par>
                              <p:par>
                                <p:cTn id="428" presetID="22" presetClass="entr" presetSubtype="4" fill="hold" nodeType="withEffect">
                                  <p:stCondLst>
                                    <p:cond delay="7040"/>
                                  </p:stCondLst>
                                  <p:childTnLst>
                                    <p:set>
                                      <p:cBhvr>
                                        <p:cTn id="429" dur="1" fill="hold">
                                          <p:stCondLst>
                                            <p:cond delay="0"/>
                                          </p:stCondLst>
                                        </p:cTn>
                                        <p:tgtEl>
                                          <p:spTgt spid="472"/>
                                        </p:tgtEl>
                                        <p:attrNameLst>
                                          <p:attrName>style.visibility</p:attrName>
                                        </p:attrNameLst>
                                      </p:cBhvr>
                                      <p:to>
                                        <p:strVal val="visible"/>
                                      </p:to>
                                    </p:set>
                                    <p:animEffect transition="in" filter="wipe(down)">
                                      <p:cBhvr>
                                        <p:cTn id="430" dur="1280"/>
                                        <p:tgtEl>
                                          <p:spTgt spid="472"/>
                                        </p:tgtEl>
                                      </p:cBhvr>
                                    </p:animEffect>
                                  </p:childTnLst>
                                </p:cTn>
                              </p:par>
                              <p:par>
                                <p:cTn id="431" presetID="6" presetClass="emph" presetSubtype="0" fill="hold" nodeType="withEffect">
                                  <p:stCondLst>
                                    <p:cond delay="7808"/>
                                  </p:stCondLst>
                                  <p:childTnLst>
                                    <p:animScale>
                                      <p:cBhvr>
                                        <p:cTn id="432" dur="512" fill="hold"/>
                                        <p:tgtEl>
                                          <p:spTgt spid="474"/>
                                        </p:tgtEl>
                                      </p:cBhvr>
                                      <p:by x="0" y="0"/>
                                    </p:animScale>
                                  </p:childTnLst>
                                </p:cTn>
                              </p:par>
                              <p:par>
                                <p:cTn id="433" presetID="64" presetClass="path" presetSubtype="0" fill="hold" nodeType="withEffect">
                                  <p:stCondLst>
                                    <p:cond delay="7040"/>
                                  </p:stCondLst>
                                  <p:childTnLst>
                                    <p:animMotion origin="layout" path="M 0.00039 0.00185 L -0.22096 -0.21207 " pathEditMode="relative" rAng="0" ptsTypes="AA">
                                      <p:cBhvr>
                                        <p:cTn id="434" dur="1280" fill="hold"/>
                                        <p:tgtEl>
                                          <p:spTgt spid="475"/>
                                        </p:tgtEl>
                                        <p:attrNameLst>
                                          <p:attrName>ppt_x</p:attrName>
                                          <p:attrName>ppt_y</p:attrName>
                                        </p:attrNameLst>
                                      </p:cBhvr>
                                      <p:rCtr x="-111" y="-107"/>
                                    </p:animMotion>
                                  </p:childTnLst>
                                </p:cTn>
                              </p:par>
                              <p:par>
                                <p:cTn id="435" presetID="6" presetClass="emph" presetSubtype="0" fill="hold" nodeType="withEffect">
                                  <p:stCondLst>
                                    <p:cond delay="7808"/>
                                  </p:stCondLst>
                                  <p:childTnLst>
                                    <p:animScale>
                                      <p:cBhvr>
                                        <p:cTn id="436" dur="512" fill="hold"/>
                                        <p:tgtEl>
                                          <p:spTgt spid="475"/>
                                        </p:tgtEl>
                                      </p:cBhvr>
                                      <p:by x="0" y="0"/>
                                    </p:animScale>
                                  </p:childTnLst>
                                </p:cTn>
                              </p:par>
                              <p:par>
                                <p:cTn id="437" presetID="42" presetClass="path" presetSubtype="0" fill="hold" nodeType="withEffect">
                                  <p:stCondLst>
                                    <p:cond delay="7040"/>
                                  </p:stCondLst>
                                  <p:childTnLst>
                                    <p:animMotion origin="layout" path="M -3.95833E-6 -3.7037E-6 L 0.00052 0.47871 " pathEditMode="relative" rAng="0" ptsTypes="AA">
                                      <p:cBhvr>
                                        <p:cTn id="438" dur="1280" fill="hold"/>
                                        <p:tgtEl>
                                          <p:spTgt spid="476"/>
                                        </p:tgtEl>
                                        <p:attrNameLst>
                                          <p:attrName>ppt_x</p:attrName>
                                          <p:attrName>ppt_y</p:attrName>
                                        </p:attrNameLst>
                                      </p:cBhvr>
                                      <p:rCtr x="0" y="239"/>
                                    </p:animMotion>
                                  </p:childTnLst>
                                </p:cTn>
                              </p:par>
                              <p:par>
                                <p:cTn id="439" presetID="22" presetClass="entr" presetSubtype="1" fill="hold" nodeType="withEffect">
                                  <p:stCondLst>
                                    <p:cond delay="7040"/>
                                  </p:stCondLst>
                                  <p:childTnLst>
                                    <p:set>
                                      <p:cBhvr>
                                        <p:cTn id="440" dur="1" fill="hold">
                                          <p:stCondLst>
                                            <p:cond delay="0"/>
                                          </p:stCondLst>
                                        </p:cTn>
                                        <p:tgtEl>
                                          <p:spTgt spid="470"/>
                                        </p:tgtEl>
                                        <p:attrNameLst>
                                          <p:attrName>style.visibility</p:attrName>
                                        </p:attrNameLst>
                                      </p:cBhvr>
                                      <p:to>
                                        <p:strVal val="visible"/>
                                      </p:to>
                                    </p:set>
                                    <p:animEffect transition="in" filter="wipe(up)">
                                      <p:cBhvr>
                                        <p:cTn id="441" dur="1280"/>
                                        <p:tgtEl>
                                          <p:spTgt spid="470"/>
                                        </p:tgtEl>
                                      </p:cBhvr>
                                    </p:animEffect>
                                  </p:childTnLst>
                                </p:cTn>
                              </p:par>
                              <p:par>
                                <p:cTn id="442" presetID="6" presetClass="emph" presetSubtype="0" fill="hold" nodeType="withEffect">
                                  <p:stCondLst>
                                    <p:cond delay="7808"/>
                                  </p:stCondLst>
                                  <p:childTnLst>
                                    <p:animScale>
                                      <p:cBhvr>
                                        <p:cTn id="443" dur="512" fill="hold"/>
                                        <p:tgtEl>
                                          <p:spTgt spid="476"/>
                                        </p:tgtEl>
                                      </p:cBhvr>
                                      <p:by x="0" y="0"/>
                                    </p:animScale>
                                  </p:childTnLst>
                                </p:cTn>
                              </p:par>
                              <p:par>
                                <p:cTn id="444" presetID="64" presetClass="path" presetSubtype="0" fill="hold" nodeType="withEffect">
                                  <p:stCondLst>
                                    <p:cond delay="7040"/>
                                  </p:stCondLst>
                                  <p:childTnLst>
                                    <p:animMotion origin="layout" path="M 3.54167E-6 -3.33333E-6 L 0.22083 0.21088 " pathEditMode="relative" rAng="0" ptsTypes="AA">
                                      <p:cBhvr>
                                        <p:cTn id="445" dur="640" fill="hold"/>
                                        <p:tgtEl>
                                          <p:spTgt spid="477"/>
                                        </p:tgtEl>
                                        <p:attrNameLst>
                                          <p:attrName>ppt_x</p:attrName>
                                          <p:attrName>ppt_y</p:attrName>
                                        </p:attrNameLst>
                                      </p:cBhvr>
                                      <p:rCtr x="110" y="105"/>
                                    </p:animMotion>
                                  </p:childTnLst>
                                </p:cTn>
                              </p:par>
                              <p:par>
                                <p:cTn id="446" presetID="63" presetClass="path" presetSubtype="0" fill="hold" nodeType="withEffect">
                                  <p:stCondLst>
                                    <p:cond delay="7680"/>
                                  </p:stCondLst>
                                  <p:childTnLst>
                                    <p:animMotion origin="layout" path="M 0.22083 0.21088 L 0.44257 -0.00115 " pathEditMode="relative" rAng="0" ptsTypes="AA">
                                      <p:cBhvr>
                                        <p:cTn id="447" dur="640" fill="hold"/>
                                        <p:tgtEl>
                                          <p:spTgt spid="477"/>
                                        </p:tgtEl>
                                        <p:attrNameLst>
                                          <p:attrName>ppt_x</p:attrName>
                                          <p:attrName>ppt_y</p:attrName>
                                        </p:attrNameLst>
                                      </p:cBhvr>
                                      <p:rCtr x="111" y="-106"/>
                                    </p:animMotion>
                                  </p:childTnLst>
                                </p:cTn>
                              </p:par>
                              <p:par>
                                <p:cTn id="448" presetID="22" presetClass="entr" presetSubtype="8" fill="hold" nodeType="withEffect">
                                  <p:stCondLst>
                                    <p:cond delay="7040"/>
                                  </p:stCondLst>
                                  <p:childTnLst>
                                    <p:set>
                                      <p:cBhvr>
                                        <p:cTn id="449" dur="1" fill="hold">
                                          <p:stCondLst>
                                            <p:cond delay="0"/>
                                          </p:stCondLst>
                                        </p:cTn>
                                        <p:tgtEl>
                                          <p:spTgt spid="468"/>
                                        </p:tgtEl>
                                        <p:attrNameLst>
                                          <p:attrName>style.visibility</p:attrName>
                                        </p:attrNameLst>
                                      </p:cBhvr>
                                      <p:to>
                                        <p:strVal val="visible"/>
                                      </p:to>
                                    </p:set>
                                    <p:animEffect transition="in" filter="wipe(left)">
                                      <p:cBhvr>
                                        <p:cTn id="450" dur="640"/>
                                        <p:tgtEl>
                                          <p:spTgt spid="468"/>
                                        </p:tgtEl>
                                      </p:cBhvr>
                                    </p:animEffect>
                                  </p:childTnLst>
                                </p:cTn>
                              </p:par>
                              <p:par>
                                <p:cTn id="451" presetID="22" presetClass="entr" presetSubtype="8" fill="hold" nodeType="withEffect">
                                  <p:stCondLst>
                                    <p:cond delay="7680"/>
                                  </p:stCondLst>
                                  <p:childTnLst>
                                    <p:set>
                                      <p:cBhvr>
                                        <p:cTn id="452" dur="1" fill="hold">
                                          <p:stCondLst>
                                            <p:cond delay="0"/>
                                          </p:stCondLst>
                                        </p:cTn>
                                        <p:tgtEl>
                                          <p:spTgt spid="471"/>
                                        </p:tgtEl>
                                        <p:attrNameLst>
                                          <p:attrName>style.visibility</p:attrName>
                                        </p:attrNameLst>
                                      </p:cBhvr>
                                      <p:to>
                                        <p:strVal val="visible"/>
                                      </p:to>
                                    </p:set>
                                    <p:animEffect transition="in" filter="wipe(left)">
                                      <p:cBhvr>
                                        <p:cTn id="453" dur="640"/>
                                        <p:tgtEl>
                                          <p:spTgt spid="471"/>
                                        </p:tgtEl>
                                      </p:cBhvr>
                                    </p:animEffect>
                                  </p:childTnLst>
                                </p:cTn>
                              </p:par>
                              <p:par>
                                <p:cTn id="454" presetID="6" presetClass="emph" presetSubtype="0" fill="hold" nodeType="withEffect">
                                  <p:stCondLst>
                                    <p:cond delay="7808"/>
                                  </p:stCondLst>
                                  <p:childTnLst>
                                    <p:animScale>
                                      <p:cBhvr>
                                        <p:cTn id="455" dur="512" fill="hold"/>
                                        <p:tgtEl>
                                          <p:spTgt spid="477"/>
                                        </p:tgtEl>
                                      </p:cBhvr>
                                      <p:by x="0" y="0"/>
                                    </p:animScale>
                                  </p:childTnLst>
                                </p:cTn>
                              </p:par>
                              <p:par>
                                <p:cTn id="456" presetID="1" presetClass="exit" presetSubtype="0" fill="hold" nodeType="withEffect">
                                  <p:stCondLst>
                                    <p:cond delay="8704"/>
                                  </p:stCondLst>
                                  <p:childTnLst>
                                    <p:set>
                                      <p:cBhvr>
                                        <p:cTn id="457" dur="1" fill="hold">
                                          <p:stCondLst>
                                            <p:cond delay="0"/>
                                          </p:stCondLst>
                                        </p:cTn>
                                        <p:tgtEl>
                                          <p:spTgt spid="467"/>
                                        </p:tgtEl>
                                        <p:attrNameLst>
                                          <p:attrName>style.visibility</p:attrName>
                                        </p:attrNameLst>
                                      </p:cBhvr>
                                      <p:to>
                                        <p:strVal val="hidden"/>
                                      </p:to>
                                    </p:set>
                                  </p:childTnLst>
                                </p:cTn>
                              </p:par>
                              <p:par>
                                <p:cTn id="458" presetID="1" presetClass="exit" presetSubtype="0" fill="hold" nodeType="withEffect">
                                  <p:stCondLst>
                                    <p:cond delay="8704"/>
                                  </p:stCondLst>
                                  <p:childTnLst>
                                    <p:set>
                                      <p:cBhvr>
                                        <p:cTn id="459" dur="1" fill="hold">
                                          <p:stCondLst>
                                            <p:cond delay="0"/>
                                          </p:stCondLst>
                                        </p:cTn>
                                        <p:tgtEl>
                                          <p:spTgt spid="468"/>
                                        </p:tgtEl>
                                        <p:attrNameLst>
                                          <p:attrName>style.visibility</p:attrName>
                                        </p:attrNameLst>
                                      </p:cBhvr>
                                      <p:to>
                                        <p:strVal val="hidden"/>
                                      </p:to>
                                    </p:set>
                                  </p:childTnLst>
                                </p:cTn>
                              </p:par>
                              <p:par>
                                <p:cTn id="460" presetID="1" presetClass="exit" presetSubtype="0" fill="hold" nodeType="withEffect">
                                  <p:stCondLst>
                                    <p:cond delay="8704"/>
                                  </p:stCondLst>
                                  <p:childTnLst>
                                    <p:set>
                                      <p:cBhvr>
                                        <p:cTn id="461" dur="1" fill="hold">
                                          <p:stCondLst>
                                            <p:cond delay="0"/>
                                          </p:stCondLst>
                                        </p:cTn>
                                        <p:tgtEl>
                                          <p:spTgt spid="469"/>
                                        </p:tgtEl>
                                        <p:attrNameLst>
                                          <p:attrName>style.visibility</p:attrName>
                                        </p:attrNameLst>
                                      </p:cBhvr>
                                      <p:to>
                                        <p:strVal val="hidden"/>
                                      </p:to>
                                    </p:set>
                                  </p:childTnLst>
                                </p:cTn>
                              </p:par>
                              <p:par>
                                <p:cTn id="462" presetID="1" presetClass="exit" presetSubtype="0" fill="hold" nodeType="withEffect">
                                  <p:stCondLst>
                                    <p:cond delay="8704"/>
                                  </p:stCondLst>
                                  <p:childTnLst>
                                    <p:set>
                                      <p:cBhvr>
                                        <p:cTn id="463" dur="1" fill="hold">
                                          <p:stCondLst>
                                            <p:cond delay="0"/>
                                          </p:stCondLst>
                                        </p:cTn>
                                        <p:tgtEl>
                                          <p:spTgt spid="470"/>
                                        </p:tgtEl>
                                        <p:attrNameLst>
                                          <p:attrName>style.visibility</p:attrName>
                                        </p:attrNameLst>
                                      </p:cBhvr>
                                      <p:to>
                                        <p:strVal val="hidden"/>
                                      </p:to>
                                    </p:set>
                                  </p:childTnLst>
                                </p:cTn>
                              </p:par>
                              <p:par>
                                <p:cTn id="464" presetID="1" presetClass="exit" presetSubtype="0" fill="hold" nodeType="withEffect">
                                  <p:stCondLst>
                                    <p:cond delay="8704"/>
                                  </p:stCondLst>
                                  <p:childTnLst>
                                    <p:set>
                                      <p:cBhvr>
                                        <p:cTn id="465" dur="1" fill="hold">
                                          <p:stCondLst>
                                            <p:cond delay="0"/>
                                          </p:stCondLst>
                                        </p:cTn>
                                        <p:tgtEl>
                                          <p:spTgt spid="471"/>
                                        </p:tgtEl>
                                        <p:attrNameLst>
                                          <p:attrName>style.visibility</p:attrName>
                                        </p:attrNameLst>
                                      </p:cBhvr>
                                      <p:to>
                                        <p:strVal val="hidden"/>
                                      </p:to>
                                    </p:set>
                                  </p:childTnLst>
                                </p:cTn>
                              </p:par>
                              <p:par>
                                <p:cTn id="466" presetID="1" presetClass="exit" presetSubtype="0" fill="hold" nodeType="withEffect">
                                  <p:stCondLst>
                                    <p:cond delay="8704"/>
                                  </p:stCondLst>
                                  <p:childTnLst>
                                    <p:set>
                                      <p:cBhvr>
                                        <p:cTn id="467" dur="1" fill="hold">
                                          <p:stCondLst>
                                            <p:cond delay="0"/>
                                          </p:stCondLst>
                                        </p:cTn>
                                        <p:tgtEl>
                                          <p:spTgt spid="472"/>
                                        </p:tgtEl>
                                        <p:attrNameLst>
                                          <p:attrName>style.visibility</p:attrName>
                                        </p:attrNameLst>
                                      </p:cBhvr>
                                      <p:to>
                                        <p:strVal val="hidden"/>
                                      </p:to>
                                    </p:set>
                                  </p:childTnLst>
                                </p:cTn>
                              </p:par>
                              <p:par>
                                <p:cTn id="468" presetID="1" presetClass="entr" presetSubtype="0" fill="hold" nodeType="withEffect">
                                  <p:stCondLst>
                                    <p:cond delay="8704"/>
                                  </p:stCondLst>
                                  <p:childTnLst>
                                    <p:set>
                                      <p:cBhvr>
                                        <p:cTn id="469" dur="1" fill="hold">
                                          <p:stCondLst>
                                            <p:cond delay="0"/>
                                          </p:stCondLst>
                                        </p:cTn>
                                        <p:tgtEl>
                                          <p:spTgt spid="478"/>
                                        </p:tgtEl>
                                        <p:attrNameLst>
                                          <p:attrName>style.visibility</p:attrName>
                                        </p:attrNameLst>
                                      </p:cBhvr>
                                      <p:to>
                                        <p:strVal val="visible"/>
                                      </p:to>
                                    </p:set>
                                  </p:childTnLst>
                                </p:cTn>
                              </p:par>
                              <p:par>
                                <p:cTn id="470" presetID="6" presetClass="emph" presetSubtype="0" accel="50000" fill="hold" nodeType="withEffect">
                                  <p:stCondLst>
                                    <p:cond delay="8704"/>
                                  </p:stCondLst>
                                  <p:childTnLst>
                                    <p:animScale>
                                      <p:cBhvr>
                                        <p:cTn id="471" dur="2048" fill="hold"/>
                                        <p:tgtEl>
                                          <p:spTgt spid="478"/>
                                        </p:tgtEl>
                                      </p:cBhvr>
                                      <p:by x="250000" y="250000"/>
                                    </p:animScale>
                                  </p:childTnLst>
                                </p:cTn>
                              </p:par>
                              <p:par>
                                <p:cTn id="472" presetID="10" presetClass="exit" presetSubtype="0" fill="hold" nodeType="withEffect">
                                  <p:stCondLst>
                                    <p:cond delay="8704"/>
                                  </p:stCondLst>
                                  <p:childTnLst>
                                    <p:animEffect transition="out" filter="fade">
                                      <p:cBhvr>
                                        <p:cTn id="473" dur="2048"/>
                                        <p:tgtEl>
                                          <p:spTgt spid="478"/>
                                        </p:tgtEl>
                                      </p:cBhvr>
                                    </p:animEffect>
                                    <p:set>
                                      <p:cBhvr>
                                        <p:cTn id="474" dur="1" fill="hold">
                                          <p:stCondLst>
                                            <p:cond delay="2047"/>
                                          </p:stCondLst>
                                        </p:cTn>
                                        <p:tgtEl>
                                          <p:spTgt spid="478"/>
                                        </p:tgtEl>
                                        <p:attrNameLst>
                                          <p:attrName>style.visibility</p:attrName>
                                        </p:attrNameLst>
                                      </p:cBhvr>
                                      <p:to>
                                        <p:strVal val="hidden"/>
                                      </p:to>
                                    </p:set>
                                  </p:childTnLst>
                                </p:cTn>
                              </p:par>
                              <p:par>
                                <p:cTn id="475" presetID="23" presetClass="entr" presetSubtype="16" fill="hold" nodeType="withEffect">
                                  <p:stCondLst>
                                    <p:cond delay="5504"/>
                                  </p:stCondLst>
                                  <p:childTnLst>
                                    <p:set>
                                      <p:cBhvr>
                                        <p:cTn id="476" dur="1" fill="hold">
                                          <p:stCondLst>
                                            <p:cond delay="0"/>
                                          </p:stCondLst>
                                        </p:cTn>
                                        <p:tgtEl>
                                          <p:spTgt spid="489"/>
                                        </p:tgtEl>
                                        <p:attrNameLst>
                                          <p:attrName>style.visibility</p:attrName>
                                        </p:attrNameLst>
                                      </p:cBhvr>
                                      <p:to>
                                        <p:strVal val="visible"/>
                                      </p:to>
                                    </p:set>
                                    <p:anim calcmode="lin" valueType="num">
                                      <p:cBhvr>
                                        <p:cTn id="477" dur="256" fill="hold"/>
                                        <p:tgtEl>
                                          <p:spTgt spid="489"/>
                                        </p:tgtEl>
                                        <p:attrNameLst>
                                          <p:attrName>ppt_w</p:attrName>
                                        </p:attrNameLst>
                                      </p:cBhvr>
                                      <p:tavLst>
                                        <p:tav tm="0">
                                          <p:val>
                                            <p:fltVal val="0"/>
                                          </p:val>
                                        </p:tav>
                                        <p:tav tm="100000">
                                          <p:val>
                                            <p:strVal val="#ppt_w"/>
                                          </p:val>
                                        </p:tav>
                                      </p:tavLst>
                                    </p:anim>
                                    <p:anim calcmode="lin" valueType="num">
                                      <p:cBhvr>
                                        <p:cTn id="478" dur="256" fill="hold"/>
                                        <p:tgtEl>
                                          <p:spTgt spid="489"/>
                                        </p:tgtEl>
                                        <p:attrNameLst>
                                          <p:attrName>ppt_h</p:attrName>
                                        </p:attrNameLst>
                                      </p:cBhvr>
                                      <p:tavLst>
                                        <p:tav tm="0">
                                          <p:val>
                                            <p:fltVal val="0"/>
                                          </p:val>
                                        </p:tav>
                                        <p:tav tm="100000">
                                          <p:val>
                                            <p:strVal val="#ppt_h"/>
                                          </p:val>
                                        </p:tav>
                                      </p:tavLst>
                                    </p:anim>
                                  </p:childTnLst>
                                </p:cTn>
                              </p:par>
                              <p:par>
                                <p:cTn id="479" presetID="23" presetClass="entr" presetSubtype="16" fill="hold" nodeType="withEffect">
                                  <p:stCondLst>
                                    <p:cond delay="5888"/>
                                  </p:stCondLst>
                                  <p:childTnLst>
                                    <p:set>
                                      <p:cBhvr>
                                        <p:cTn id="480" dur="1" fill="hold">
                                          <p:stCondLst>
                                            <p:cond delay="0"/>
                                          </p:stCondLst>
                                        </p:cTn>
                                        <p:tgtEl>
                                          <p:spTgt spid="490"/>
                                        </p:tgtEl>
                                        <p:attrNameLst>
                                          <p:attrName>style.visibility</p:attrName>
                                        </p:attrNameLst>
                                      </p:cBhvr>
                                      <p:to>
                                        <p:strVal val="visible"/>
                                      </p:to>
                                    </p:set>
                                    <p:anim calcmode="lin" valueType="num">
                                      <p:cBhvr>
                                        <p:cTn id="481" dur="256" fill="hold"/>
                                        <p:tgtEl>
                                          <p:spTgt spid="490"/>
                                        </p:tgtEl>
                                        <p:attrNameLst>
                                          <p:attrName>ppt_w</p:attrName>
                                        </p:attrNameLst>
                                      </p:cBhvr>
                                      <p:tavLst>
                                        <p:tav tm="0">
                                          <p:val>
                                            <p:fltVal val="0"/>
                                          </p:val>
                                        </p:tav>
                                        <p:tav tm="100000">
                                          <p:val>
                                            <p:strVal val="#ppt_w"/>
                                          </p:val>
                                        </p:tav>
                                      </p:tavLst>
                                    </p:anim>
                                    <p:anim calcmode="lin" valueType="num">
                                      <p:cBhvr>
                                        <p:cTn id="482" dur="256" fill="hold"/>
                                        <p:tgtEl>
                                          <p:spTgt spid="490"/>
                                        </p:tgtEl>
                                        <p:attrNameLst>
                                          <p:attrName>ppt_h</p:attrName>
                                        </p:attrNameLst>
                                      </p:cBhvr>
                                      <p:tavLst>
                                        <p:tav tm="0">
                                          <p:val>
                                            <p:fltVal val="0"/>
                                          </p:val>
                                        </p:tav>
                                        <p:tav tm="100000">
                                          <p:val>
                                            <p:strVal val="#ppt_h"/>
                                          </p:val>
                                        </p:tav>
                                      </p:tavLst>
                                    </p:anim>
                                  </p:childTnLst>
                                </p:cTn>
                              </p:par>
                              <p:par>
                                <p:cTn id="483" presetID="23" presetClass="entr" presetSubtype="16" fill="hold" nodeType="withEffect">
                                  <p:stCondLst>
                                    <p:cond delay="6272"/>
                                  </p:stCondLst>
                                  <p:childTnLst>
                                    <p:set>
                                      <p:cBhvr>
                                        <p:cTn id="484" dur="1" fill="hold">
                                          <p:stCondLst>
                                            <p:cond delay="0"/>
                                          </p:stCondLst>
                                        </p:cTn>
                                        <p:tgtEl>
                                          <p:spTgt spid="492"/>
                                        </p:tgtEl>
                                        <p:attrNameLst>
                                          <p:attrName>style.visibility</p:attrName>
                                        </p:attrNameLst>
                                      </p:cBhvr>
                                      <p:to>
                                        <p:strVal val="visible"/>
                                      </p:to>
                                    </p:set>
                                    <p:anim calcmode="lin" valueType="num">
                                      <p:cBhvr>
                                        <p:cTn id="485" dur="256" fill="hold"/>
                                        <p:tgtEl>
                                          <p:spTgt spid="492"/>
                                        </p:tgtEl>
                                        <p:attrNameLst>
                                          <p:attrName>ppt_w</p:attrName>
                                        </p:attrNameLst>
                                      </p:cBhvr>
                                      <p:tavLst>
                                        <p:tav tm="0">
                                          <p:val>
                                            <p:fltVal val="0"/>
                                          </p:val>
                                        </p:tav>
                                        <p:tav tm="100000">
                                          <p:val>
                                            <p:strVal val="#ppt_w"/>
                                          </p:val>
                                        </p:tav>
                                      </p:tavLst>
                                    </p:anim>
                                    <p:anim calcmode="lin" valueType="num">
                                      <p:cBhvr>
                                        <p:cTn id="486" dur="256" fill="hold"/>
                                        <p:tgtEl>
                                          <p:spTgt spid="492"/>
                                        </p:tgtEl>
                                        <p:attrNameLst>
                                          <p:attrName>ppt_h</p:attrName>
                                        </p:attrNameLst>
                                      </p:cBhvr>
                                      <p:tavLst>
                                        <p:tav tm="0">
                                          <p:val>
                                            <p:fltVal val="0"/>
                                          </p:val>
                                        </p:tav>
                                        <p:tav tm="100000">
                                          <p:val>
                                            <p:strVal val="#ppt_h"/>
                                          </p:val>
                                        </p:tav>
                                      </p:tavLst>
                                    </p:anim>
                                  </p:childTnLst>
                                </p:cTn>
                              </p:par>
                              <p:par>
                                <p:cTn id="487" presetID="23" presetClass="entr" presetSubtype="16" fill="hold" nodeType="withEffect">
                                  <p:stCondLst>
                                    <p:cond delay="6656"/>
                                  </p:stCondLst>
                                  <p:childTnLst>
                                    <p:set>
                                      <p:cBhvr>
                                        <p:cTn id="488" dur="1" fill="hold">
                                          <p:stCondLst>
                                            <p:cond delay="0"/>
                                          </p:stCondLst>
                                        </p:cTn>
                                        <p:tgtEl>
                                          <p:spTgt spid="491"/>
                                        </p:tgtEl>
                                        <p:attrNameLst>
                                          <p:attrName>style.visibility</p:attrName>
                                        </p:attrNameLst>
                                      </p:cBhvr>
                                      <p:to>
                                        <p:strVal val="visible"/>
                                      </p:to>
                                    </p:set>
                                    <p:anim calcmode="lin" valueType="num">
                                      <p:cBhvr>
                                        <p:cTn id="489" dur="256" fill="hold"/>
                                        <p:tgtEl>
                                          <p:spTgt spid="491"/>
                                        </p:tgtEl>
                                        <p:attrNameLst>
                                          <p:attrName>ppt_w</p:attrName>
                                        </p:attrNameLst>
                                      </p:cBhvr>
                                      <p:tavLst>
                                        <p:tav tm="0">
                                          <p:val>
                                            <p:fltVal val="0"/>
                                          </p:val>
                                        </p:tav>
                                        <p:tav tm="100000">
                                          <p:val>
                                            <p:strVal val="#ppt_w"/>
                                          </p:val>
                                        </p:tav>
                                      </p:tavLst>
                                    </p:anim>
                                    <p:anim calcmode="lin" valueType="num">
                                      <p:cBhvr>
                                        <p:cTn id="490" dur="256" fill="hold"/>
                                        <p:tgtEl>
                                          <p:spTgt spid="491"/>
                                        </p:tgtEl>
                                        <p:attrNameLst>
                                          <p:attrName>ppt_h</p:attrName>
                                        </p:attrNameLst>
                                      </p:cBhvr>
                                      <p:tavLst>
                                        <p:tav tm="0">
                                          <p:val>
                                            <p:fltVal val="0"/>
                                          </p:val>
                                        </p:tav>
                                        <p:tav tm="100000">
                                          <p:val>
                                            <p:strVal val="#ppt_h"/>
                                          </p:val>
                                        </p:tav>
                                      </p:tavLst>
                                    </p:anim>
                                  </p:childTnLst>
                                </p:cTn>
                              </p:par>
                              <p:par>
                                <p:cTn id="491" presetID="63" presetClass="path" presetSubtype="0" fill="hold" nodeType="withEffect">
                                  <p:stCondLst>
                                    <p:cond delay="7424"/>
                                  </p:stCondLst>
                                  <p:childTnLst>
                                    <p:animMotion origin="layout" path="M 0.00039 4.44444E-6 L 0.53724 4.44444E-6 " pathEditMode="relative" rAng="0" ptsTypes="AA">
                                      <p:cBhvr>
                                        <p:cTn id="492" dur="1920" fill="hold"/>
                                        <p:tgtEl>
                                          <p:spTgt spid="489"/>
                                        </p:tgtEl>
                                        <p:attrNameLst>
                                          <p:attrName>ppt_x</p:attrName>
                                          <p:attrName>ppt_y</p:attrName>
                                        </p:attrNameLst>
                                      </p:cBhvr>
                                      <p:rCtr x="268" y="0"/>
                                    </p:animMotion>
                                  </p:childTnLst>
                                </p:cTn>
                              </p:par>
                              <p:par>
                                <p:cTn id="493" presetID="64" presetClass="path" presetSubtype="0" fill="hold" nodeType="withEffect">
                                  <p:stCondLst>
                                    <p:cond delay="7424"/>
                                  </p:stCondLst>
                                  <p:childTnLst>
                                    <p:animMotion origin="layout" path="M 4.16667E-7 4.44444E-6 L 4.16667E-7 -0.57454 " pathEditMode="relative" rAng="0" ptsTypes="AA">
                                      <p:cBhvr>
                                        <p:cTn id="494" dur="1920" fill="hold"/>
                                        <p:tgtEl>
                                          <p:spTgt spid="490"/>
                                        </p:tgtEl>
                                        <p:attrNameLst>
                                          <p:attrName>ppt_x</p:attrName>
                                          <p:attrName>ppt_y</p:attrName>
                                        </p:attrNameLst>
                                      </p:cBhvr>
                                      <p:rCtr x="0" y="-287"/>
                                    </p:animMotion>
                                  </p:childTnLst>
                                </p:cTn>
                              </p:par>
                              <p:par>
                                <p:cTn id="495" presetID="35" presetClass="path" presetSubtype="0" fill="hold" nodeType="withEffect">
                                  <p:stCondLst>
                                    <p:cond delay="7424"/>
                                  </p:stCondLst>
                                  <p:childTnLst>
                                    <p:animMotion origin="layout" path="M 4.16667E-7 -0.00023 L -0.5375 -0.00023 " pathEditMode="relative" rAng="0" ptsTypes="AA">
                                      <p:cBhvr>
                                        <p:cTn id="496" dur="1920" fill="hold"/>
                                        <p:tgtEl>
                                          <p:spTgt spid="492"/>
                                        </p:tgtEl>
                                        <p:attrNameLst>
                                          <p:attrName>ppt_x</p:attrName>
                                          <p:attrName>ppt_y</p:attrName>
                                        </p:attrNameLst>
                                      </p:cBhvr>
                                      <p:rCtr x="-269" y="0"/>
                                    </p:animMotion>
                                  </p:childTnLst>
                                </p:cTn>
                              </p:par>
                              <p:par>
                                <p:cTn id="497" presetID="42" presetClass="path" presetSubtype="0" fill="hold" nodeType="withEffect">
                                  <p:stCondLst>
                                    <p:cond delay="7424"/>
                                  </p:stCondLst>
                                  <p:childTnLst>
                                    <p:animMotion origin="layout" path="M -0.00026 -0.0007 L -0.00026 0.5743 " pathEditMode="relative" rAng="0" ptsTypes="AA">
                                      <p:cBhvr>
                                        <p:cTn id="498" dur="1920" fill="hold"/>
                                        <p:tgtEl>
                                          <p:spTgt spid="491"/>
                                        </p:tgtEl>
                                        <p:attrNameLst>
                                          <p:attrName>ppt_x</p:attrName>
                                          <p:attrName>ppt_y</p:attrName>
                                        </p:attrNameLst>
                                      </p:cBhvr>
                                      <p:rCtr x="0" y="287"/>
                                    </p:animMotion>
                                  </p:childTnLst>
                                </p:cTn>
                              </p:par>
                              <p:par>
                                <p:cTn id="499" presetID="22" presetClass="entr" presetSubtype="8" fill="hold" nodeType="withEffect">
                                  <p:stCondLst>
                                    <p:cond delay="7424"/>
                                  </p:stCondLst>
                                  <p:childTnLst>
                                    <p:set>
                                      <p:cBhvr>
                                        <p:cTn id="500" dur="1" fill="hold">
                                          <p:stCondLst>
                                            <p:cond delay="0"/>
                                          </p:stCondLst>
                                        </p:cTn>
                                        <p:tgtEl>
                                          <p:spTgt spid="488"/>
                                        </p:tgtEl>
                                        <p:attrNameLst>
                                          <p:attrName>style.visibility</p:attrName>
                                        </p:attrNameLst>
                                      </p:cBhvr>
                                      <p:to>
                                        <p:strVal val="visible"/>
                                      </p:to>
                                    </p:set>
                                    <p:animEffect transition="in" filter="wipe(left)">
                                      <p:cBhvr>
                                        <p:cTn id="501" dur="1920"/>
                                        <p:tgtEl>
                                          <p:spTgt spid="488"/>
                                        </p:tgtEl>
                                      </p:cBhvr>
                                    </p:animEffect>
                                  </p:childTnLst>
                                </p:cTn>
                              </p:par>
                              <p:par>
                                <p:cTn id="502" presetID="22" presetClass="entr" presetSubtype="4" fill="hold" nodeType="withEffect">
                                  <p:stCondLst>
                                    <p:cond delay="7424"/>
                                  </p:stCondLst>
                                  <p:childTnLst>
                                    <p:set>
                                      <p:cBhvr>
                                        <p:cTn id="503" dur="1" fill="hold">
                                          <p:stCondLst>
                                            <p:cond delay="0"/>
                                          </p:stCondLst>
                                        </p:cTn>
                                        <p:tgtEl>
                                          <p:spTgt spid="487"/>
                                        </p:tgtEl>
                                        <p:attrNameLst>
                                          <p:attrName>style.visibility</p:attrName>
                                        </p:attrNameLst>
                                      </p:cBhvr>
                                      <p:to>
                                        <p:strVal val="visible"/>
                                      </p:to>
                                    </p:set>
                                    <p:animEffect transition="in" filter="wipe(down)">
                                      <p:cBhvr>
                                        <p:cTn id="504" dur="1920"/>
                                        <p:tgtEl>
                                          <p:spTgt spid="487"/>
                                        </p:tgtEl>
                                      </p:cBhvr>
                                    </p:animEffect>
                                  </p:childTnLst>
                                </p:cTn>
                              </p:par>
                              <p:par>
                                <p:cTn id="505" presetID="22" presetClass="entr" presetSubtype="2" fill="hold" nodeType="withEffect">
                                  <p:stCondLst>
                                    <p:cond delay="7424"/>
                                  </p:stCondLst>
                                  <p:childTnLst>
                                    <p:set>
                                      <p:cBhvr>
                                        <p:cTn id="506" dur="1" fill="hold">
                                          <p:stCondLst>
                                            <p:cond delay="0"/>
                                          </p:stCondLst>
                                        </p:cTn>
                                        <p:tgtEl>
                                          <p:spTgt spid="486"/>
                                        </p:tgtEl>
                                        <p:attrNameLst>
                                          <p:attrName>style.visibility</p:attrName>
                                        </p:attrNameLst>
                                      </p:cBhvr>
                                      <p:to>
                                        <p:strVal val="visible"/>
                                      </p:to>
                                    </p:set>
                                    <p:animEffect transition="in" filter="wipe(right)">
                                      <p:cBhvr>
                                        <p:cTn id="507" dur="1920"/>
                                        <p:tgtEl>
                                          <p:spTgt spid="486"/>
                                        </p:tgtEl>
                                      </p:cBhvr>
                                    </p:animEffect>
                                  </p:childTnLst>
                                </p:cTn>
                              </p:par>
                              <p:par>
                                <p:cTn id="508" presetID="22" presetClass="entr" presetSubtype="1" fill="hold" nodeType="withEffect">
                                  <p:stCondLst>
                                    <p:cond delay="7424"/>
                                  </p:stCondLst>
                                  <p:childTnLst>
                                    <p:set>
                                      <p:cBhvr>
                                        <p:cTn id="509" dur="1" fill="hold">
                                          <p:stCondLst>
                                            <p:cond delay="0"/>
                                          </p:stCondLst>
                                        </p:cTn>
                                        <p:tgtEl>
                                          <p:spTgt spid="485"/>
                                        </p:tgtEl>
                                        <p:attrNameLst>
                                          <p:attrName>style.visibility</p:attrName>
                                        </p:attrNameLst>
                                      </p:cBhvr>
                                      <p:to>
                                        <p:strVal val="visible"/>
                                      </p:to>
                                    </p:set>
                                    <p:animEffect transition="in" filter="wipe(up)">
                                      <p:cBhvr>
                                        <p:cTn id="510" dur="1920"/>
                                        <p:tgtEl>
                                          <p:spTgt spid="485"/>
                                        </p:tgtEl>
                                      </p:cBhvr>
                                    </p:animEffect>
                                  </p:childTnLst>
                                </p:cTn>
                              </p:par>
                              <p:par>
                                <p:cTn id="511" presetID="6" presetClass="emph" presetSubtype="0" fill="hold" nodeType="withEffect">
                                  <p:stCondLst>
                                    <p:cond delay="8960"/>
                                  </p:stCondLst>
                                  <p:childTnLst>
                                    <p:animScale>
                                      <p:cBhvr>
                                        <p:cTn id="512" dur="512" fill="hold"/>
                                        <p:tgtEl>
                                          <p:spTgt spid="489"/>
                                        </p:tgtEl>
                                      </p:cBhvr>
                                      <p:by x="0" y="0"/>
                                    </p:animScale>
                                  </p:childTnLst>
                                </p:cTn>
                              </p:par>
                              <p:par>
                                <p:cTn id="513" presetID="6" presetClass="emph" presetSubtype="0" fill="hold" nodeType="withEffect">
                                  <p:stCondLst>
                                    <p:cond delay="8960"/>
                                  </p:stCondLst>
                                  <p:childTnLst>
                                    <p:animScale>
                                      <p:cBhvr>
                                        <p:cTn id="514" dur="512" fill="hold"/>
                                        <p:tgtEl>
                                          <p:spTgt spid="490"/>
                                        </p:tgtEl>
                                      </p:cBhvr>
                                      <p:by x="0" y="0"/>
                                    </p:animScale>
                                  </p:childTnLst>
                                </p:cTn>
                              </p:par>
                              <p:par>
                                <p:cTn id="515" presetID="6" presetClass="emph" presetSubtype="0" fill="hold" nodeType="withEffect">
                                  <p:stCondLst>
                                    <p:cond delay="8960"/>
                                  </p:stCondLst>
                                  <p:childTnLst>
                                    <p:animScale>
                                      <p:cBhvr>
                                        <p:cTn id="516" dur="512" fill="hold"/>
                                        <p:tgtEl>
                                          <p:spTgt spid="492"/>
                                        </p:tgtEl>
                                      </p:cBhvr>
                                      <p:by x="0" y="0"/>
                                    </p:animScale>
                                  </p:childTnLst>
                                </p:cTn>
                              </p:par>
                              <p:par>
                                <p:cTn id="517" presetID="6" presetClass="emph" presetSubtype="0" fill="hold" nodeType="withEffect">
                                  <p:stCondLst>
                                    <p:cond delay="8960"/>
                                  </p:stCondLst>
                                  <p:childTnLst>
                                    <p:animScale>
                                      <p:cBhvr>
                                        <p:cTn id="518" dur="512" fill="hold"/>
                                        <p:tgtEl>
                                          <p:spTgt spid="491"/>
                                        </p:tgtEl>
                                      </p:cBhvr>
                                      <p:by x="0" y="0"/>
                                    </p:animScale>
                                  </p:childTnLst>
                                </p:cTn>
                              </p:par>
                              <p:par>
                                <p:cTn id="519" presetID="1" presetClass="exit" presetSubtype="0" fill="hold" nodeType="withEffect">
                                  <p:stCondLst>
                                    <p:cond delay="9472"/>
                                  </p:stCondLst>
                                  <p:childTnLst>
                                    <p:set>
                                      <p:cBhvr>
                                        <p:cTn id="520" dur="1" fill="hold">
                                          <p:stCondLst>
                                            <p:cond delay="0"/>
                                          </p:stCondLst>
                                        </p:cTn>
                                        <p:tgtEl>
                                          <p:spTgt spid="485"/>
                                        </p:tgtEl>
                                        <p:attrNameLst>
                                          <p:attrName>style.visibility</p:attrName>
                                        </p:attrNameLst>
                                      </p:cBhvr>
                                      <p:to>
                                        <p:strVal val="hidden"/>
                                      </p:to>
                                    </p:set>
                                  </p:childTnLst>
                                </p:cTn>
                              </p:par>
                              <p:par>
                                <p:cTn id="521" presetID="1" presetClass="exit" presetSubtype="0" fill="hold" nodeType="withEffect">
                                  <p:stCondLst>
                                    <p:cond delay="9472"/>
                                  </p:stCondLst>
                                  <p:childTnLst>
                                    <p:set>
                                      <p:cBhvr>
                                        <p:cTn id="522" dur="1" fill="hold">
                                          <p:stCondLst>
                                            <p:cond delay="0"/>
                                          </p:stCondLst>
                                        </p:cTn>
                                        <p:tgtEl>
                                          <p:spTgt spid="486"/>
                                        </p:tgtEl>
                                        <p:attrNameLst>
                                          <p:attrName>style.visibility</p:attrName>
                                        </p:attrNameLst>
                                      </p:cBhvr>
                                      <p:to>
                                        <p:strVal val="hidden"/>
                                      </p:to>
                                    </p:set>
                                  </p:childTnLst>
                                </p:cTn>
                              </p:par>
                              <p:par>
                                <p:cTn id="523" presetID="1" presetClass="exit" presetSubtype="0" fill="hold" nodeType="withEffect">
                                  <p:stCondLst>
                                    <p:cond delay="9472"/>
                                  </p:stCondLst>
                                  <p:childTnLst>
                                    <p:set>
                                      <p:cBhvr>
                                        <p:cTn id="524" dur="1" fill="hold">
                                          <p:stCondLst>
                                            <p:cond delay="0"/>
                                          </p:stCondLst>
                                        </p:cTn>
                                        <p:tgtEl>
                                          <p:spTgt spid="487"/>
                                        </p:tgtEl>
                                        <p:attrNameLst>
                                          <p:attrName>style.visibility</p:attrName>
                                        </p:attrNameLst>
                                      </p:cBhvr>
                                      <p:to>
                                        <p:strVal val="hidden"/>
                                      </p:to>
                                    </p:set>
                                  </p:childTnLst>
                                </p:cTn>
                              </p:par>
                              <p:par>
                                <p:cTn id="525" presetID="1" presetClass="exit" presetSubtype="0" fill="hold" nodeType="withEffect">
                                  <p:stCondLst>
                                    <p:cond delay="9472"/>
                                  </p:stCondLst>
                                  <p:childTnLst>
                                    <p:set>
                                      <p:cBhvr>
                                        <p:cTn id="526" dur="1" fill="hold">
                                          <p:stCondLst>
                                            <p:cond delay="0"/>
                                          </p:stCondLst>
                                        </p:cTn>
                                        <p:tgtEl>
                                          <p:spTgt spid="488"/>
                                        </p:tgtEl>
                                        <p:attrNameLst>
                                          <p:attrName>style.visibility</p:attrName>
                                        </p:attrNameLst>
                                      </p:cBhvr>
                                      <p:to>
                                        <p:strVal val="hidden"/>
                                      </p:to>
                                    </p:set>
                                  </p:childTnLst>
                                </p:cTn>
                              </p:par>
                              <p:par>
                                <p:cTn id="527" presetID="1" presetClass="entr" presetSubtype="0" fill="hold" nodeType="withEffect">
                                  <p:stCondLst>
                                    <p:cond delay="9472"/>
                                  </p:stCondLst>
                                  <p:childTnLst>
                                    <p:set>
                                      <p:cBhvr>
                                        <p:cTn id="528" dur="1" fill="hold">
                                          <p:stCondLst>
                                            <p:cond delay="0"/>
                                          </p:stCondLst>
                                        </p:cTn>
                                        <p:tgtEl>
                                          <p:spTgt spid="493"/>
                                        </p:tgtEl>
                                        <p:attrNameLst>
                                          <p:attrName>style.visibility</p:attrName>
                                        </p:attrNameLst>
                                      </p:cBhvr>
                                      <p:to>
                                        <p:strVal val="visible"/>
                                      </p:to>
                                    </p:set>
                                  </p:childTnLst>
                                </p:cTn>
                              </p:par>
                              <p:par>
                                <p:cTn id="529" presetID="6" presetClass="emph" presetSubtype="0" accel="50000" fill="hold" nodeType="withEffect">
                                  <p:stCondLst>
                                    <p:cond delay="9472"/>
                                  </p:stCondLst>
                                  <p:childTnLst>
                                    <p:animScale>
                                      <p:cBhvr>
                                        <p:cTn id="530" dur="3200" fill="hold"/>
                                        <p:tgtEl>
                                          <p:spTgt spid="493"/>
                                        </p:tgtEl>
                                      </p:cBhvr>
                                      <p:by x="250000" y="250000"/>
                                    </p:animScale>
                                  </p:childTnLst>
                                </p:cTn>
                              </p:par>
                              <p:par>
                                <p:cTn id="531" presetID="10" presetClass="exit" presetSubtype="0" fill="hold" nodeType="withEffect">
                                  <p:stCondLst>
                                    <p:cond delay="9472"/>
                                  </p:stCondLst>
                                  <p:childTnLst>
                                    <p:animEffect transition="out" filter="fade">
                                      <p:cBhvr>
                                        <p:cTn id="532" dur="3200"/>
                                        <p:tgtEl>
                                          <p:spTgt spid="493"/>
                                        </p:tgtEl>
                                      </p:cBhvr>
                                    </p:animEffect>
                                    <p:set>
                                      <p:cBhvr>
                                        <p:cTn id="533" dur="1" fill="hold">
                                          <p:stCondLst>
                                            <p:cond delay="3199"/>
                                          </p:stCondLst>
                                        </p:cTn>
                                        <p:tgtEl>
                                          <p:spTgt spid="493"/>
                                        </p:tgtEl>
                                        <p:attrNameLst>
                                          <p:attrName>style.visibility</p:attrName>
                                        </p:attrNameLst>
                                      </p:cBhvr>
                                      <p:to>
                                        <p:strVal val="hidden"/>
                                      </p:to>
                                    </p:set>
                                  </p:childTnLst>
                                </p:cTn>
                              </p:par>
                              <p:par>
                                <p:cTn id="534" presetID="23" presetClass="entr" presetSubtype="16" fill="hold" nodeType="withEffect">
                                  <p:stCondLst>
                                    <p:cond delay="6528"/>
                                  </p:stCondLst>
                                  <p:childTnLst>
                                    <p:set>
                                      <p:cBhvr>
                                        <p:cTn id="535" dur="1" fill="hold">
                                          <p:stCondLst>
                                            <p:cond delay="0"/>
                                          </p:stCondLst>
                                        </p:cTn>
                                        <p:tgtEl>
                                          <p:spTgt spid="498"/>
                                        </p:tgtEl>
                                        <p:attrNameLst>
                                          <p:attrName>style.visibility</p:attrName>
                                        </p:attrNameLst>
                                      </p:cBhvr>
                                      <p:to>
                                        <p:strVal val="visible"/>
                                      </p:to>
                                    </p:set>
                                    <p:anim calcmode="lin" valueType="num">
                                      <p:cBhvr>
                                        <p:cTn id="536" dur="256" fill="hold"/>
                                        <p:tgtEl>
                                          <p:spTgt spid="498"/>
                                        </p:tgtEl>
                                        <p:attrNameLst>
                                          <p:attrName>ppt_w</p:attrName>
                                        </p:attrNameLst>
                                      </p:cBhvr>
                                      <p:tavLst>
                                        <p:tav tm="0">
                                          <p:val>
                                            <p:fltVal val="0"/>
                                          </p:val>
                                        </p:tav>
                                        <p:tav tm="100000">
                                          <p:val>
                                            <p:strVal val="#ppt_w"/>
                                          </p:val>
                                        </p:tav>
                                      </p:tavLst>
                                    </p:anim>
                                    <p:anim calcmode="lin" valueType="num">
                                      <p:cBhvr>
                                        <p:cTn id="537" dur="256" fill="hold"/>
                                        <p:tgtEl>
                                          <p:spTgt spid="498"/>
                                        </p:tgtEl>
                                        <p:attrNameLst>
                                          <p:attrName>ppt_h</p:attrName>
                                        </p:attrNameLst>
                                      </p:cBhvr>
                                      <p:tavLst>
                                        <p:tav tm="0">
                                          <p:val>
                                            <p:fltVal val="0"/>
                                          </p:val>
                                        </p:tav>
                                        <p:tav tm="100000">
                                          <p:val>
                                            <p:strVal val="#ppt_h"/>
                                          </p:val>
                                        </p:tav>
                                      </p:tavLst>
                                    </p:anim>
                                  </p:childTnLst>
                                </p:cTn>
                              </p:par>
                              <p:par>
                                <p:cTn id="538" presetID="23" presetClass="entr" presetSubtype="16" fill="hold" nodeType="withEffect">
                                  <p:stCondLst>
                                    <p:cond delay="6528"/>
                                  </p:stCondLst>
                                  <p:childTnLst>
                                    <p:set>
                                      <p:cBhvr>
                                        <p:cTn id="539" dur="1" fill="hold">
                                          <p:stCondLst>
                                            <p:cond delay="0"/>
                                          </p:stCondLst>
                                        </p:cTn>
                                        <p:tgtEl>
                                          <p:spTgt spid="499"/>
                                        </p:tgtEl>
                                        <p:attrNameLst>
                                          <p:attrName>style.visibility</p:attrName>
                                        </p:attrNameLst>
                                      </p:cBhvr>
                                      <p:to>
                                        <p:strVal val="visible"/>
                                      </p:to>
                                    </p:set>
                                    <p:anim calcmode="lin" valueType="num">
                                      <p:cBhvr>
                                        <p:cTn id="540" dur="256" fill="hold"/>
                                        <p:tgtEl>
                                          <p:spTgt spid="499"/>
                                        </p:tgtEl>
                                        <p:attrNameLst>
                                          <p:attrName>ppt_w</p:attrName>
                                        </p:attrNameLst>
                                      </p:cBhvr>
                                      <p:tavLst>
                                        <p:tav tm="0">
                                          <p:val>
                                            <p:fltVal val="0"/>
                                          </p:val>
                                        </p:tav>
                                        <p:tav tm="100000">
                                          <p:val>
                                            <p:strVal val="#ppt_w"/>
                                          </p:val>
                                        </p:tav>
                                      </p:tavLst>
                                    </p:anim>
                                    <p:anim calcmode="lin" valueType="num">
                                      <p:cBhvr>
                                        <p:cTn id="541" dur="256" fill="hold"/>
                                        <p:tgtEl>
                                          <p:spTgt spid="499"/>
                                        </p:tgtEl>
                                        <p:attrNameLst>
                                          <p:attrName>ppt_h</p:attrName>
                                        </p:attrNameLst>
                                      </p:cBhvr>
                                      <p:tavLst>
                                        <p:tav tm="0">
                                          <p:val>
                                            <p:fltVal val="0"/>
                                          </p:val>
                                        </p:tav>
                                        <p:tav tm="100000">
                                          <p:val>
                                            <p:strVal val="#ppt_h"/>
                                          </p:val>
                                        </p:tav>
                                      </p:tavLst>
                                    </p:anim>
                                  </p:childTnLst>
                                </p:cTn>
                              </p:par>
                              <p:par>
                                <p:cTn id="542" presetID="23" presetClass="entr" presetSubtype="16" fill="hold" nodeType="withEffect">
                                  <p:stCondLst>
                                    <p:cond delay="6528"/>
                                  </p:stCondLst>
                                  <p:childTnLst>
                                    <p:set>
                                      <p:cBhvr>
                                        <p:cTn id="543" dur="1" fill="hold">
                                          <p:stCondLst>
                                            <p:cond delay="0"/>
                                          </p:stCondLst>
                                        </p:cTn>
                                        <p:tgtEl>
                                          <p:spTgt spid="500"/>
                                        </p:tgtEl>
                                        <p:attrNameLst>
                                          <p:attrName>style.visibility</p:attrName>
                                        </p:attrNameLst>
                                      </p:cBhvr>
                                      <p:to>
                                        <p:strVal val="visible"/>
                                      </p:to>
                                    </p:set>
                                    <p:anim calcmode="lin" valueType="num">
                                      <p:cBhvr>
                                        <p:cTn id="544" dur="256" fill="hold"/>
                                        <p:tgtEl>
                                          <p:spTgt spid="500"/>
                                        </p:tgtEl>
                                        <p:attrNameLst>
                                          <p:attrName>ppt_w</p:attrName>
                                        </p:attrNameLst>
                                      </p:cBhvr>
                                      <p:tavLst>
                                        <p:tav tm="0">
                                          <p:val>
                                            <p:fltVal val="0"/>
                                          </p:val>
                                        </p:tav>
                                        <p:tav tm="100000">
                                          <p:val>
                                            <p:strVal val="#ppt_w"/>
                                          </p:val>
                                        </p:tav>
                                      </p:tavLst>
                                    </p:anim>
                                    <p:anim calcmode="lin" valueType="num">
                                      <p:cBhvr>
                                        <p:cTn id="545" dur="256" fill="hold"/>
                                        <p:tgtEl>
                                          <p:spTgt spid="500"/>
                                        </p:tgtEl>
                                        <p:attrNameLst>
                                          <p:attrName>ppt_h</p:attrName>
                                        </p:attrNameLst>
                                      </p:cBhvr>
                                      <p:tavLst>
                                        <p:tav tm="0">
                                          <p:val>
                                            <p:fltVal val="0"/>
                                          </p:val>
                                        </p:tav>
                                        <p:tav tm="100000">
                                          <p:val>
                                            <p:strVal val="#ppt_h"/>
                                          </p:val>
                                        </p:tav>
                                      </p:tavLst>
                                    </p:anim>
                                  </p:childTnLst>
                                </p:cTn>
                              </p:par>
                              <p:par>
                                <p:cTn id="546" presetID="23" presetClass="entr" presetSubtype="16" fill="hold" nodeType="withEffect">
                                  <p:stCondLst>
                                    <p:cond delay="6528"/>
                                  </p:stCondLst>
                                  <p:childTnLst>
                                    <p:set>
                                      <p:cBhvr>
                                        <p:cTn id="547" dur="1" fill="hold">
                                          <p:stCondLst>
                                            <p:cond delay="0"/>
                                          </p:stCondLst>
                                        </p:cTn>
                                        <p:tgtEl>
                                          <p:spTgt spid="501"/>
                                        </p:tgtEl>
                                        <p:attrNameLst>
                                          <p:attrName>style.visibility</p:attrName>
                                        </p:attrNameLst>
                                      </p:cBhvr>
                                      <p:to>
                                        <p:strVal val="visible"/>
                                      </p:to>
                                    </p:set>
                                    <p:anim calcmode="lin" valueType="num">
                                      <p:cBhvr>
                                        <p:cTn id="548" dur="256" fill="hold"/>
                                        <p:tgtEl>
                                          <p:spTgt spid="501"/>
                                        </p:tgtEl>
                                        <p:attrNameLst>
                                          <p:attrName>ppt_w</p:attrName>
                                        </p:attrNameLst>
                                      </p:cBhvr>
                                      <p:tavLst>
                                        <p:tav tm="0">
                                          <p:val>
                                            <p:fltVal val="0"/>
                                          </p:val>
                                        </p:tav>
                                        <p:tav tm="100000">
                                          <p:val>
                                            <p:strVal val="#ppt_w"/>
                                          </p:val>
                                        </p:tav>
                                      </p:tavLst>
                                    </p:anim>
                                    <p:anim calcmode="lin" valueType="num">
                                      <p:cBhvr>
                                        <p:cTn id="549" dur="256" fill="hold"/>
                                        <p:tgtEl>
                                          <p:spTgt spid="501"/>
                                        </p:tgtEl>
                                        <p:attrNameLst>
                                          <p:attrName>ppt_h</p:attrName>
                                        </p:attrNameLst>
                                      </p:cBhvr>
                                      <p:tavLst>
                                        <p:tav tm="0">
                                          <p:val>
                                            <p:fltVal val="0"/>
                                          </p:val>
                                        </p:tav>
                                        <p:tav tm="100000">
                                          <p:val>
                                            <p:strVal val="#ppt_h"/>
                                          </p:val>
                                        </p:tav>
                                      </p:tavLst>
                                    </p:anim>
                                  </p:childTnLst>
                                </p:cTn>
                              </p:par>
                              <p:par>
                                <p:cTn id="550" presetID="42" presetClass="path" presetSubtype="0" fill="hold" nodeType="withEffect">
                                  <p:stCondLst>
                                    <p:cond delay="7680"/>
                                  </p:stCondLst>
                                  <p:childTnLst>
                                    <p:animMotion origin="layout" path="M -2.08333E-7 1.11111E-6 L 0.24102 0.42986 " pathEditMode="relative" rAng="0" ptsTypes="AA">
                                      <p:cBhvr>
                                        <p:cTn id="551" dur="1664" fill="hold"/>
                                        <p:tgtEl>
                                          <p:spTgt spid="498"/>
                                        </p:tgtEl>
                                        <p:attrNameLst>
                                          <p:attrName>ppt_x</p:attrName>
                                          <p:attrName>ppt_y</p:attrName>
                                        </p:attrNameLst>
                                      </p:cBhvr>
                                      <p:rCtr x="12000" y="21500"/>
                                    </p:animMotion>
                                  </p:childTnLst>
                                </p:cTn>
                              </p:par>
                              <p:par>
                                <p:cTn id="552" presetID="42" presetClass="path" presetSubtype="0" fill="hold" nodeType="withEffect">
                                  <p:stCondLst>
                                    <p:cond delay="7680"/>
                                  </p:stCondLst>
                                  <p:childTnLst>
                                    <p:animMotion origin="layout" path="M -3.54167E-6 2.96296E-6 L 0.24167 -0.4301 " pathEditMode="relative" rAng="0" ptsTypes="AA">
                                      <p:cBhvr>
                                        <p:cTn id="553" dur="1664" fill="hold"/>
                                        <p:tgtEl>
                                          <p:spTgt spid="499"/>
                                        </p:tgtEl>
                                        <p:attrNameLst>
                                          <p:attrName>ppt_x</p:attrName>
                                          <p:attrName>ppt_y</p:attrName>
                                        </p:attrNameLst>
                                      </p:cBhvr>
                                      <p:rCtr x="121" y="-215"/>
                                    </p:animMotion>
                                  </p:childTnLst>
                                </p:cTn>
                              </p:par>
                              <p:par>
                                <p:cTn id="554" presetID="42" presetClass="path" presetSubtype="0" fill="hold" nodeType="withEffect">
                                  <p:stCondLst>
                                    <p:cond delay="7680"/>
                                  </p:stCondLst>
                                  <p:childTnLst>
                                    <p:animMotion origin="layout" path="M 3.95833E-6 0 L -0.24141 0.42917 " pathEditMode="relative" rAng="0" ptsTypes="AA">
                                      <p:cBhvr>
                                        <p:cTn id="555" dur="1664" fill="hold"/>
                                        <p:tgtEl>
                                          <p:spTgt spid="500"/>
                                        </p:tgtEl>
                                        <p:attrNameLst>
                                          <p:attrName>ppt_x</p:attrName>
                                          <p:attrName>ppt_y</p:attrName>
                                        </p:attrNameLst>
                                      </p:cBhvr>
                                      <p:rCtr x="-121" y="215"/>
                                    </p:animMotion>
                                  </p:childTnLst>
                                </p:cTn>
                              </p:par>
                              <p:par>
                                <p:cTn id="556" presetID="42" presetClass="path" presetSubtype="0" fill="hold" nodeType="withEffect">
                                  <p:stCondLst>
                                    <p:cond delay="7680"/>
                                  </p:stCondLst>
                                  <p:childTnLst>
                                    <p:animMotion origin="layout" path="M 2.08333E-7 4.81481E-6 L -0.24193 -0.4294 " pathEditMode="relative" rAng="0" ptsTypes="AA">
                                      <p:cBhvr>
                                        <p:cTn id="557" dur="1664" fill="hold"/>
                                        <p:tgtEl>
                                          <p:spTgt spid="501"/>
                                        </p:tgtEl>
                                        <p:attrNameLst>
                                          <p:attrName>ppt_x</p:attrName>
                                          <p:attrName>ppt_y</p:attrName>
                                        </p:attrNameLst>
                                      </p:cBhvr>
                                      <p:rCtr x="-12100" y="-21500"/>
                                    </p:animMotion>
                                  </p:childTnLst>
                                </p:cTn>
                              </p:par>
                              <p:par>
                                <p:cTn id="558" presetID="22" presetClass="entr" presetSubtype="2" fill="hold" nodeType="withEffect">
                                  <p:stCondLst>
                                    <p:cond delay="7680"/>
                                  </p:stCondLst>
                                  <p:childTnLst>
                                    <p:set>
                                      <p:cBhvr>
                                        <p:cTn id="559" dur="1" fill="hold">
                                          <p:stCondLst>
                                            <p:cond delay="0"/>
                                          </p:stCondLst>
                                        </p:cTn>
                                        <p:tgtEl>
                                          <p:spTgt spid="494"/>
                                        </p:tgtEl>
                                        <p:attrNameLst>
                                          <p:attrName>style.visibility</p:attrName>
                                        </p:attrNameLst>
                                      </p:cBhvr>
                                      <p:to>
                                        <p:strVal val="visible"/>
                                      </p:to>
                                    </p:set>
                                    <p:animEffect transition="in" filter="wipe(right)">
                                      <p:cBhvr>
                                        <p:cTn id="560" dur="1664"/>
                                        <p:tgtEl>
                                          <p:spTgt spid="494"/>
                                        </p:tgtEl>
                                      </p:cBhvr>
                                    </p:animEffect>
                                  </p:childTnLst>
                                </p:cTn>
                              </p:par>
                              <p:par>
                                <p:cTn id="561" presetID="22" presetClass="entr" presetSubtype="8" fill="hold" nodeType="withEffect">
                                  <p:stCondLst>
                                    <p:cond delay="7680"/>
                                  </p:stCondLst>
                                  <p:childTnLst>
                                    <p:set>
                                      <p:cBhvr>
                                        <p:cTn id="562" dur="1" fill="hold">
                                          <p:stCondLst>
                                            <p:cond delay="0"/>
                                          </p:stCondLst>
                                        </p:cTn>
                                        <p:tgtEl>
                                          <p:spTgt spid="495"/>
                                        </p:tgtEl>
                                        <p:attrNameLst>
                                          <p:attrName>style.visibility</p:attrName>
                                        </p:attrNameLst>
                                      </p:cBhvr>
                                      <p:to>
                                        <p:strVal val="visible"/>
                                      </p:to>
                                    </p:set>
                                    <p:animEffect transition="in" filter="wipe(left)">
                                      <p:cBhvr>
                                        <p:cTn id="563" dur="1664"/>
                                        <p:tgtEl>
                                          <p:spTgt spid="495"/>
                                        </p:tgtEl>
                                      </p:cBhvr>
                                    </p:animEffect>
                                  </p:childTnLst>
                                </p:cTn>
                              </p:par>
                              <p:par>
                                <p:cTn id="564" presetID="22" presetClass="entr" presetSubtype="2" fill="hold" nodeType="withEffect">
                                  <p:stCondLst>
                                    <p:cond delay="7680"/>
                                  </p:stCondLst>
                                  <p:childTnLst>
                                    <p:set>
                                      <p:cBhvr>
                                        <p:cTn id="565" dur="1" fill="hold">
                                          <p:stCondLst>
                                            <p:cond delay="0"/>
                                          </p:stCondLst>
                                        </p:cTn>
                                        <p:tgtEl>
                                          <p:spTgt spid="497"/>
                                        </p:tgtEl>
                                        <p:attrNameLst>
                                          <p:attrName>style.visibility</p:attrName>
                                        </p:attrNameLst>
                                      </p:cBhvr>
                                      <p:to>
                                        <p:strVal val="visible"/>
                                      </p:to>
                                    </p:set>
                                    <p:animEffect transition="in" filter="wipe(right)">
                                      <p:cBhvr>
                                        <p:cTn id="566" dur="1664"/>
                                        <p:tgtEl>
                                          <p:spTgt spid="497"/>
                                        </p:tgtEl>
                                      </p:cBhvr>
                                    </p:animEffect>
                                  </p:childTnLst>
                                </p:cTn>
                              </p:par>
                              <p:par>
                                <p:cTn id="567" presetID="22" presetClass="entr" presetSubtype="8" fill="hold" nodeType="withEffect">
                                  <p:stCondLst>
                                    <p:cond delay="7680"/>
                                  </p:stCondLst>
                                  <p:childTnLst>
                                    <p:set>
                                      <p:cBhvr>
                                        <p:cTn id="568" dur="1" fill="hold">
                                          <p:stCondLst>
                                            <p:cond delay="0"/>
                                          </p:stCondLst>
                                        </p:cTn>
                                        <p:tgtEl>
                                          <p:spTgt spid="496"/>
                                        </p:tgtEl>
                                        <p:attrNameLst>
                                          <p:attrName>style.visibility</p:attrName>
                                        </p:attrNameLst>
                                      </p:cBhvr>
                                      <p:to>
                                        <p:strVal val="visible"/>
                                      </p:to>
                                    </p:set>
                                    <p:animEffect transition="in" filter="wipe(left)">
                                      <p:cBhvr>
                                        <p:cTn id="569" dur="1664"/>
                                        <p:tgtEl>
                                          <p:spTgt spid="496"/>
                                        </p:tgtEl>
                                      </p:cBhvr>
                                    </p:animEffect>
                                  </p:childTnLst>
                                </p:cTn>
                              </p:par>
                              <p:par>
                                <p:cTn id="570" presetID="6" presetClass="emph" presetSubtype="0" fill="hold" nodeType="withEffect">
                                  <p:stCondLst>
                                    <p:cond delay="8832"/>
                                  </p:stCondLst>
                                  <p:childTnLst>
                                    <p:animScale>
                                      <p:cBhvr>
                                        <p:cTn id="571" dur="512" fill="hold"/>
                                        <p:tgtEl>
                                          <p:spTgt spid="498"/>
                                        </p:tgtEl>
                                      </p:cBhvr>
                                      <p:by x="0" y="0"/>
                                    </p:animScale>
                                  </p:childTnLst>
                                </p:cTn>
                              </p:par>
                              <p:par>
                                <p:cTn id="572" presetID="6" presetClass="emph" presetSubtype="0" fill="hold" nodeType="withEffect">
                                  <p:stCondLst>
                                    <p:cond delay="8832"/>
                                  </p:stCondLst>
                                  <p:childTnLst>
                                    <p:animScale>
                                      <p:cBhvr>
                                        <p:cTn id="573" dur="512" fill="hold"/>
                                        <p:tgtEl>
                                          <p:spTgt spid="499"/>
                                        </p:tgtEl>
                                      </p:cBhvr>
                                      <p:by x="0" y="0"/>
                                    </p:animScale>
                                  </p:childTnLst>
                                </p:cTn>
                              </p:par>
                              <p:par>
                                <p:cTn id="574" presetID="6" presetClass="emph" presetSubtype="0" fill="hold" nodeType="withEffect">
                                  <p:stCondLst>
                                    <p:cond delay="8832"/>
                                  </p:stCondLst>
                                  <p:childTnLst>
                                    <p:animScale>
                                      <p:cBhvr>
                                        <p:cTn id="575" dur="512" fill="hold"/>
                                        <p:tgtEl>
                                          <p:spTgt spid="500"/>
                                        </p:tgtEl>
                                      </p:cBhvr>
                                      <p:by x="0" y="0"/>
                                    </p:animScale>
                                  </p:childTnLst>
                                </p:cTn>
                              </p:par>
                              <p:par>
                                <p:cTn id="576" presetID="6" presetClass="emph" presetSubtype="0" fill="hold" nodeType="withEffect">
                                  <p:stCondLst>
                                    <p:cond delay="8832"/>
                                  </p:stCondLst>
                                  <p:childTnLst>
                                    <p:animScale>
                                      <p:cBhvr>
                                        <p:cTn id="577" dur="512" fill="hold"/>
                                        <p:tgtEl>
                                          <p:spTgt spid="501"/>
                                        </p:tgtEl>
                                      </p:cBhvr>
                                      <p:by x="0" y="0"/>
                                    </p:animScale>
                                  </p:childTnLst>
                                </p:cTn>
                              </p:par>
                              <p:par>
                                <p:cTn id="578" presetID="1" presetClass="exit" presetSubtype="0" fill="hold" nodeType="withEffect">
                                  <p:stCondLst>
                                    <p:cond delay="9600"/>
                                  </p:stCondLst>
                                  <p:childTnLst>
                                    <p:set>
                                      <p:cBhvr>
                                        <p:cTn id="579" dur="1" fill="hold">
                                          <p:stCondLst>
                                            <p:cond delay="0"/>
                                          </p:stCondLst>
                                        </p:cTn>
                                        <p:tgtEl>
                                          <p:spTgt spid="494"/>
                                        </p:tgtEl>
                                        <p:attrNameLst>
                                          <p:attrName>style.visibility</p:attrName>
                                        </p:attrNameLst>
                                      </p:cBhvr>
                                      <p:to>
                                        <p:strVal val="hidden"/>
                                      </p:to>
                                    </p:set>
                                  </p:childTnLst>
                                </p:cTn>
                              </p:par>
                              <p:par>
                                <p:cTn id="580" presetID="1" presetClass="exit" presetSubtype="0" fill="hold" nodeType="withEffect">
                                  <p:stCondLst>
                                    <p:cond delay="9600"/>
                                  </p:stCondLst>
                                  <p:childTnLst>
                                    <p:set>
                                      <p:cBhvr>
                                        <p:cTn id="581" dur="1" fill="hold">
                                          <p:stCondLst>
                                            <p:cond delay="0"/>
                                          </p:stCondLst>
                                        </p:cTn>
                                        <p:tgtEl>
                                          <p:spTgt spid="495"/>
                                        </p:tgtEl>
                                        <p:attrNameLst>
                                          <p:attrName>style.visibility</p:attrName>
                                        </p:attrNameLst>
                                      </p:cBhvr>
                                      <p:to>
                                        <p:strVal val="hidden"/>
                                      </p:to>
                                    </p:set>
                                  </p:childTnLst>
                                </p:cTn>
                              </p:par>
                              <p:par>
                                <p:cTn id="582" presetID="1" presetClass="exit" presetSubtype="0" fill="hold" nodeType="withEffect">
                                  <p:stCondLst>
                                    <p:cond delay="9600"/>
                                  </p:stCondLst>
                                  <p:childTnLst>
                                    <p:set>
                                      <p:cBhvr>
                                        <p:cTn id="583" dur="1" fill="hold">
                                          <p:stCondLst>
                                            <p:cond delay="0"/>
                                          </p:stCondLst>
                                        </p:cTn>
                                        <p:tgtEl>
                                          <p:spTgt spid="496"/>
                                        </p:tgtEl>
                                        <p:attrNameLst>
                                          <p:attrName>style.visibility</p:attrName>
                                        </p:attrNameLst>
                                      </p:cBhvr>
                                      <p:to>
                                        <p:strVal val="hidden"/>
                                      </p:to>
                                    </p:set>
                                  </p:childTnLst>
                                </p:cTn>
                              </p:par>
                              <p:par>
                                <p:cTn id="584" presetID="1" presetClass="exit" presetSubtype="0" fill="hold" nodeType="withEffect">
                                  <p:stCondLst>
                                    <p:cond delay="9600"/>
                                  </p:stCondLst>
                                  <p:childTnLst>
                                    <p:set>
                                      <p:cBhvr>
                                        <p:cTn id="585" dur="1" fill="hold">
                                          <p:stCondLst>
                                            <p:cond delay="0"/>
                                          </p:stCondLst>
                                        </p:cTn>
                                        <p:tgtEl>
                                          <p:spTgt spid="497"/>
                                        </p:tgtEl>
                                        <p:attrNameLst>
                                          <p:attrName>style.visibility</p:attrName>
                                        </p:attrNameLst>
                                      </p:cBhvr>
                                      <p:to>
                                        <p:strVal val="hidden"/>
                                      </p:to>
                                    </p:set>
                                  </p:childTnLst>
                                </p:cTn>
                              </p:par>
                              <p:par>
                                <p:cTn id="586" presetID="1" presetClass="entr" presetSubtype="0" fill="hold" nodeType="withEffect">
                                  <p:stCondLst>
                                    <p:cond delay="9600"/>
                                  </p:stCondLst>
                                  <p:childTnLst>
                                    <p:set>
                                      <p:cBhvr>
                                        <p:cTn id="587" dur="1" fill="hold">
                                          <p:stCondLst>
                                            <p:cond delay="0"/>
                                          </p:stCondLst>
                                        </p:cTn>
                                        <p:tgtEl>
                                          <p:spTgt spid="502"/>
                                        </p:tgtEl>
                                        <p:attrNameLst>
                                          <p:attrName>style.visibility</p:attrName>
                                        </p:attrNameLst>
                                      </p:cBhvr>
                                      <p:to>
                                        <p:strVal val="visible"/>
                                      </p:to>
                                    </p:set>
                                  </p:childTnLst>
                                </p:cTn>
                              </p:par>
                              <p:par>
                                <p:cTn id="588" presetID="6" presetClass="emph" presetSubtype="0" accel="50000" fill="hold" nodeType="withEffect">
                                  <p:stCondLst>
                                    <p:cond delay="9600"/>
                                  </p:stCondLst>
                                  <p:childTnLst>
                                    <p:animScale>
                                      <p:cBhvr>
                                        <p:cTn id="589" dur="2560" fill="hold"/>
                                        <p:tgtEl>
                                          <p:spTgt spid="502"/>
                                        </p:tgtEl>
                                      </p:cBhvr>
                                      <p:by x="250000" y="250000"/>
                                    </p:animScale>
                                  </p:childTnLst>
                                </p:cTn>
                              </p:par>
                              <p:par>
                                <p:cTn id="590" presetID="10" presetClass="exit" presetSubtype="0" fill="hold" nodeType="withEffect">
                                  <p:stCondLst>
                                    <p:cond delay="9600"/>
                                  </p:stCondLst>
                                  <p:childTnLst>
                                    <p:animEffect transition="out" filter="fade">
                                      <p:cBhvr>
                                        <p:cTn id="591" dur="2560"/>
                                        <p:tgtEl>
                                          <p:spTgt spid="502"/>
                                        </p:tgtEl>
                                      </p:cBhvr>
                                    </p:animEffect>
                                    <p:set>
                                      <p:cBhvr>
                                        <p:cTn id="592" dur="1" fill="hold">
                                          <p:stCondLst>
                                            <p:cond delay="2559"/>
                                          </p:stCondLst>
                                        </p:cTn>
                                        <p:tgtEl>
                                          <p:spTgt spid="502"/>
                                        </p:tgtEl>
                                        <p:attrNameLst>
                                          <p:attrName>style.visibility</p:attrName>
                                        </p:attrNameLst>
                                      </p:cBhvr>
                                      <p:to>
                                        <p:strVal val="hidden"/>
                                      </p:to>
                                    </p:set>
                                  </p:childTnLst>
                                </p:cTn>
                              </p:par>
                              <p:par>
                                <p:cTn id="593" presetID="23" presetClass="entr" presetSubtype="16" fill="hold" nodeType="withEffect">
                                  <p:stCondLst>
                                    <p:cond delay="7296"/>
                                  </p:stCondLst>
                                  <p:childTnLst>
                                    <p:set>
                                      <p:cBhvr>
                                        <p:cTn id="594" dur="1" fill="hold">
                                          <p:stCondLst>
                                            <p:cond delay="0"/>
                                          </p:stCondLst>
                                        </p:cTn>
                                        <p:tgtEl>
                                          <p:spTgt spid="509"/>
                                        </p:tgtEl>
                                        <p:attrNameLst>
                                          <p:attrName>style.visibility</p:attrName>
                                        </p:attrNameLst>
                                      </p:cBhvr>
                                      <p:to>
                                        <p:strVal val="visible"/>
                                      </p:to>
                                    </p:set>
                                    <p:anim calcmode="lin" valueType="num">
                                      <p:cBhvr>
                                        <p:cTn id="595" dur="256" fill="hold"/>
                                        <p:tgtEl>
                                          <p:spTgt spid="509"/>
                                        </p:tgtEl>
                                        <p:attrNameLst>
                                          <p:attrName>ppt_w</p:attrName>
                                        </p:attrNameLst>
                                      </p:cBhvr>
                                      <p:tavLst>
                                        <p:tav tm="0">
                                          <p:val>
                                            <p:fltVal val="0"/>
                                          </p:val>
                                        </p:tav>
                                        <p:tav tm="100000">
                                          <p:val>
                                            <p:strVal val="#ppt_w"/>
                                          </p:val>
                                        </p:tav>
                                      </p:tavLst>
                                    </p:anim>
                                    <p:anim calcmode="lin" valueType="num">
                                      <p:cBhvr>
                                        <p:cTn id="596" dur="256" fill="hold"/>
                                        <p:tgtEl>
                                          <p:spTgt spid="509"/>
                                        </p:tgtEl>
                                        <p:attrNameLst>
                                          <p:attrName>ppt_h</p:attrName>
                                        </p:attrNameLst>
                                      </p:cBhvr>
                                      <p:tavLst>
                                        <p:tav tm="0">
                                          <p:val>
                                            <p:fltVal val="0"/>
                                          </p:val>
                                        </p:tav>
                                        <p:tav tm="100000">
                                          <p:val>
                                            <p:strVal val="#ppt_h"/>
                                          </p:val>
                                        </p:tav>
                                      </p:tavLst>
                                    </p:anim>
                                  </p:childTnLst>
                                </p:cTn>
                              </p:par>
                              <p:par>
                                <p:cTn id="597" presetID="23" presetClass="entr" presetSubtype="16" fill="hold" nodeType="withEffect">
                                  <p:stCondLst>
                                    <p:cond delay="7296"/>
                                  </p:stCondLst>
                                  <p:childTnLst>
                                    <p:set>
                                      <p:cBhvr>
                                        <p:cTn id="598" dur="1" fill="hold">
                                          <p:stCondLst>
                                            <p:cond delay="0"/>
                                          </p:stCondLst>
                                        </p:cTn>
                                        <p:tgtEl>
                                          <p:spTgt spid="510"/>
                                        </p:tgtEl>
                                        <p:attrNameLst>
                                          <p:attrName>style.visibility</p:attrName>
                                        </p:attrNameLst>
                                      </p:cBhvr>
                                      <p:to>
                                        <p:strVal val="visible"/>
                                      </p:to>
                                    </p:set>
                                    <p:anim calcmode="lin" valueType="num">
                                      <p:cBhvr>
                                        <p:cTn id="599" dur="256" fill="hold"/>
                                        <p:tgtEl>
                                          <p:spTgt spid="510"/>
                                        </p:tgtEl>
                                        <p:attrNameLst>
                                          <p:attrName>ppt_w</p:attrName>
                                        </p:attrNameLst>
                                      </p:cBhvr>
                                      <p:tavLst>
                                        <p:tav tm="0">
                                          <p:val>
                                            <p:fltVal val="0"/>
                                          </p:val>
                                        </p:tav>
                                        <p:tav tm="100000">
                                          <p:val>
                                            <p:strVal val="#ppt_w"/>
                                          </p:val>
                                        </p:tav>
                                      </p:tavLst>
                                    </p:anim>
                                    <p:anim calcmode="lin" valueType="num">
                                      <p:cBhvr>
                                        <p:cTn id="600" dur="256" fill="hold"/>
                                        <p:tgtEl>
                                          <p:spTgt spid="510"/>
                                        </p:tgtEl>
                                        <p:attrNameLst>
                                          <p:attrName>ppt_h</p:attrName>
                                        </p:attrNameLst>
                                      </p:cBhvr>
                                      <p:tavLst>
                                        <p:tav tm="0">
                                          <p:val>
                                            <p:fltVal val="0"/>
                                          </p:val>
                                        </p:tav>
                                        <p:tav tm="100000">
                                          <p:val>
                                            <p:strVal val="#ppt_h"/>
                                          </p:val>
                                        </p:tav>
                                      </p:tavLst>
                                    </p:anim>
                                  </p:childTnLst>
                                </p:cTn>
                              </p:par>
                              <p:par>
                                <p:cTn id="601" presetID="23" presetClass="entr" presetSubtype="16" fill="hold" nodeType="withEffect">
                                  <p:stCondLst>
                                    <p:cond delay="7296"/>
                                  </p:stCondLst>
                                  <p:childTnLst>
                                    <p:set>
                                      <p:cBhvr>
                                        <p:cTn id="602" dur="1" fill="hold">
                                          <p:stCondLst>
                                            <p:cond delay="0"/>
                                          </p:stCondLst>
                                        </p:cTn>
                                        <p:tgtEl>
                                          <p:spTgt spid="511"/>
                                        </p:tgtEl>
                                        <p:attrNameLst>
                                          <p:attrName>style.visibility</p:attrName>
                                        </p:attrNameLst>
                                      </p:cBhvr>
                                      <p:to>
                                        <p:strVal val="visible"/>
                                      </p:to>
                                    </p:set>
                                    <p:anim calcmode="lin" valueType="num">
                                      <p:cBhvr>
                                        <p:cTn id="603" dur="256" fill="hold"/>
                                        <p:tgtEl>
                                          <p:spTgt spid="511"/>
                                        </p:tgtEl>
                                        <p:attrNameLst>
                                          <p:attrName>ppt_w</p:attrName>
                                        </p:attrNameLst>
                                      </p:cBhvr>
                                      <p:tavLst>
                                        <p:tav tm="0">
                                          <p:val>
                                            <p:fltVal val="0"/>
                                          </p:val>
                                        </p:tav>
                                        <p:tav tm="100000">
                                          <p:val>
                                            <p:strVal val="#ppt_w"/>
                                          </p:val>
                                        </p:tav>
                                      </p:tavLst>
                                    </p:anim>
                                    <p:anim calcmode="lin" valueType="num">
                                      <p:cBhvr>
                                        <p:cTn id="604" dur="256" fill="hold"/>
                                        <p:tgtEl>
                                          <p:spTgt spid="511"/>
                                        </p:tgtEl>
                                        <p:attrNameLst>
                                          <p:attrName>ppt_h</p:attrName>
                                        </p:attrNameLst>
                                      </p:cBhvr>
                                      <p:tavLst>
                                        <p:tav tm="0">
                                          <p:val>
                                            <p:fltVal val="0"/>
                                          </p:val>
                                        </p:tav>
                                        <p:tav tm="100000">
                                          <p:val>
                                            <p:strVal val="#ppt_h"/>
                                          </p:val>
                                        </p:tav>
                                      </p:tavLst>
                                    </p:anim>
                                  </p:childTnLst>
                                </p:cTn>
                              </p:par>
                              <p:par>
                                <p:cTn id="605" presetID="23" presetClass="entr" presetSubtype="16" fill="hold" nodeType="withEffect">
                                  <p:stCondLst>
                                    <p:cond delay="7296"/>
                                  </p:stCondLst>
                                  <p:childTnLst>
                                    <p:set>
                                      <p:cBhvr>
                                        <p:cTn id="606" dur="1" fill="hold">
                                          <p:stCondLst>
                                            <p:cond delay="0"/>
                                          </p:stCondLst>
                                        </p:cTn>
                                        <p:tgtEl>
                                          <p:spTgt spid="512"/>
                                        </p:tgtEl>
                                        <p:attrNameLst>
                                          <p:attrName>style.visibility</p:attrName>
                                        </p:attrNameLst>
                                      </p:cBhvr>
                                      <p:to>
                                        <p:strVal val="visible"/>
                                      </p:to>
                                    </p:set>
                                    <p:anim calcmode="lin" valueType="num">
                                      <p:cBhvr>
                                        <p:cTn id="607" dur="256" fill="hold"/>
                                        <p:tgtEl>
                                          <p:spTgt spid="512"/>
                                        </p:tgtEl>
                                        <p:attrNameLst>
                                          <p:attrName>ppt_w</p:attrName>
                                        </p:attrNameLst>
                                      </p:cBhvr>
                                      <p:tavLst>
                                        <p:tav tm="0">
                                          <p:val>
                                            <p:fltVal val="0"/>
                                          </p:val>
                                        </p:tav>
                                        <p:tav tm="100000">
                                          <p:val>
                                            <p:strVal val="#ppt_w"/>
                                          </p:val>
                                        </p:tav>
                                      </p:tavLst>
                                    </p:anim>
                                    <p:anim calcmode="lin" valueType="num">
                                      <p:cBhvr>
                                        <p:cTn id="608" dur="256" fill="hold"/>
                                        <p:tgtEl>
                                          <p:spTgt spid="512"/>
                                        </p:tgtEl>
                                        <p:attrNameLst>
                                          <p:attrName>ppt_h</p:attrName>
                                        </p:attrNameLst>
                                      </p:cBhvr>
                                      <p:tavLst>
                                        <p:tav tm="0">
                                          <p:val>
                                            <p:fltVal val="0"/>
                                          </p:val>
                                        </p:tav>
                                        <p:tav tm="100000">
                                          <p:val>
                                            <p:strVal val="#ppt_h"/>
                                          </p:val>
                                        </p:tav>
                                      </p:tavLst>
                                    </p:anim>
                                  </p:childTnLst>
                                </p:cTn>
                              </p:par>
                              <p:par>
                                <p:cTn id="609" presetID="23" presetClass="entr" presetSubtype="16" fill="hold" nodeType="withEffect">
                                  <p:stCondLst>
                                    <p:cond delay="7296"/>
                                  </p:stCondLst>
                                  <p:childTnLst>
                                    <p:set>
                                      <p:cBhvr>
                                        <p:cTn id="610" dur="1" fill="hold">
                                          <p:stCondLst>
                                            <p:cond delay="0"/>
                                          </p:stCondLst>
                                        </p:cTn>
                                        <p:tgtEl>
                                          <p:spTgt spid="513"/>
                                        </p:tgtEl>
                                        <p:attrNameLst>
                                          <p:attrName>style.visibility</p:attrName>
                                        </p:attrNameLst>
                                      </p:cBhvr>
                                      <p:to>
                                        <p:strVal val="visible"/>
                                      </p:to>
                                    </p:set>
                                    <p:anim calcmode="lin" valueType="num">
                                      <p:cBhvr>
                                        <p:cTn id="611" dur="256" fill="hold"/>
                                        <p:tgtEl>
                                          <p:spTgt spid="513"/>
                                        </p:tgtEl>
                                        <p:attrNameLst>
                                          <p:attrName>ppt_w</p:attrName>
                                        </p:attrNameLst>
                                      </p:cBhvr>
                                      <p:tavLst>
                                        <p:tav tm="0">
                                          <p:val>
                                            <p:fltVal val="0"/>
                                          </p:val>
                                        </p:tav>
                                        <p:tav tm="100000">
                                          <p:val>
                                            <p:strVal val="#ppt_w"/>
                                          </p:val>
                                        </p:tav>
                                      </p:tavLst>
                                    </p:anim>
                                    <p:anim calcmode="lin" valueType="num">
                                      <p:cBhvr>
                                        <p:cTn id="612" dur="256" fill="hold"/>
                                        <p:tgtEl>
                                          <p:spTgt spid="513"/>
                                        </p:tgtEl>
                                        <p:attrNameLst>
                                          <p:attrName>ppt_h</p:attrName>
                                        </p:attrNameLst>
                                      </p:cBhvr>
                                      <p:tavLst>
                                        <p:tav tm="0">
                                          <p:val>
                                            <p:fltVal val="0"/>
                                          </p:val>
                                        </p:tav>
                                        <p:tav tm="100000">
                                          <p:val>
                                            <p:strVal val="#ppt_h"/>
                                          </p:val>
                                        </p:tav>
                                      </p:tavLst>
                                    </p:anim>
                                  </p:childTnLst>
                                </p:cTn>
                              </p:par>
                              <p:par>
                                <p:cTn id="613" presetID="63" presetClass="path" presetSubtype="0" fill="hold" nodeType="withEffect">
                                  <p:stCondLst>
                                    <p:cond delay="8576"/>
                                  </p:stCondLst>
                                  <p:childTnLst>
                                    <p:animMotion origin="layout" path="M -1.25E-6 -3.7037E-7 L 0.28607 -3.7037E-7 " pathEditMode="relative" rAng="0" ptsTypes="AA">
                                      <p:cBhvr>
                                        <p:cTn id="614" dur="1280" fill="hold"/>
                                        <p:tgtEl>
                                          <p:spTgt spid="509"/>
                                        </p:tgtEl>
                                        <p:attrNameLst>
                                          <p:attrName>ppt_x</p:attrName>
                                          <p:attrName>ppt_y</p:attrName>
                                        </p:attrNameLst>
                                      </p:cBhvr>
                                      <p:rCtr x="143" y="0"/>
                                    </p:animMotion>
                                  </p:childTnLst>
                                </p:cTn>
                              </p:par>
                              <p:par>
                                <p:cTn id="615" presetID="63" presetClass="path" presetSubtype="0" fill="hold" nodeType="withEffect">
                                  <p:stCondLst>
                                    <p:cond delay="8576"/>
                                  </p:stCondLst>
                                  <p:childTnLst>
                                    <p:animMotion origin="layout" path="M -1.25E-6 -3.7037E-7 L -0.09974 0.35394 " pathEditMode="relative" rAng="0" ptsTypes="AA">
                                      <p:cBhvr>
                                        <p:cTn id="616" dur="640" fill="hold"/>
                                        <p:tgtEl>
                                          <p:spTgt spid="510"/>
                                        </p:tgtEl>
                                        <p:attrNameLst>
                                          <p:attrName>ppt_x</p:attrName>
                                          <p:attrName>ppt_y</p:attrName>
                                        </p:attrNameLst>
                                      </p:cBhvr>
                                      <p:rCtr x="-50" y="177"/>
                                    </p:animMotion>
                                  </p:childTnLst>
                                </p:cTn>
                              </p:par>
                              <p:par>
                                <p:cTn id="617" presetID="42" presetClass="path" presetSubtype="0" fill="hold" nodeType="withEffect">
                                  <p:stCondLst>
                                    <p:cond delay="9216"/>
                                  </p:stCondLst>
                                  <p:childTnLst>
                                    <p:animMotion origin="layout" path="M -0.09974 0.35394 L 0.00026 0.71019 " pathEditMode="relative" rAng="0" ptsTypes="AA">
                                      <p:cBhvr>
                                        <p:cTn id="618" dur="640" fill="hold"/>
                                        <p:tgtEl>
                                          <p:spTgt spid="510"/>
                                        </p:tgtEl>
                                        <p:attrNameLst>
                                          <p:attrName>ppt_x</p:attrName>
                                          <p:attrName>ppt_y</p:attrName>
                                        </p:attrNameLst>
                                      </p:cBhvr>
                                      <p:rCtr x="50" y="178"/>
                                    </p:animMotion>
                                  </p:childTnLst>
                                </p:cTn>
                              </p:par>
                              <p:par>
                                <p:cTn id="619" presetID="63" presetClass="path" presetSubtype="0" fill="hold" nodeType="withEffect">
                                  <p:stCondLst>
                                    <p:cond delay="8576"/>
                                  </p:stCondLst>
                                  <p:childTnLst>
                                    <p:animMotion origin="layout" path="M 0.00026 0.00069 L -0.1 -0.35625 " pathEditMode="relative" rAng="0" ptsTypes="AA">
                                      <p:cBhvr>
                                        <p:cTn id="620" dur="1280" fill="hold"/>
                                        <p:tgtEl>
                                          <p:spTgt spid="511"/>
                                        </p:tgtEl>
                                        <p:attrNameLst>
                                          <p:attrName>ppt_x</p:attrName>
                                          <p:attrName>ppt_y</p:attrName>
                                        </p:attrNameLst>
                                      </p:cBhvr>
                                      <p:rCtr x="-50" y="-178"/>
                                    </p:animMotion>
                                  </p:childTnLst>
                                </p:cTn>
                              </p:par>
                              <p:par>
                                <p:cTn id="621" presetID="63" presetClass="path" presetSubtype="0" fill="hold" nodeType="withEffect">
                                  <p:stCondLst>
                                    <p:cond delay="8576"/>
                                  </p:stCondLst>
                                  <p:childTnLst>
                                    <p:animMotion origin="layout" path="M 8.33333E-7 3.33333E-6 L -0.28672 3.33333E-6 " pathEditMode="relative" rAng="0" ptsTypes="AA">
                                      <p:cBhvr>
                                        <p:cTn id="622" dur="1280" fill="hold"/>
                                        <p:tgtEl>
                                          <p:spTgt spid="512"/>
                                        </p:tgtEl>
                                        <p:attrNameLst>
                                          <p:attrName>ppt_x</p:attrName>
                                          <p:attrName>ppt_y</p:attrName>
                                        </p:attrNameLst>
                                      </p:cBhvr>
                                      <p:rCtr x="-143" y="0"/>
                                    </p:animMotion>
                                  </p:childTnLst>
                                </p:cTn>
                              </p:par>
                              <p:par>
                                <p:cTn id="623" presetID="0" presetClass="path" presetSubtype="0" fill="hold" nodeType="withEffect">
                                  <p:stCondLst>
                                    <p:cond delay="8576"/>
                                  </p:stCondLst>
                                  <p:childTnLst>
                                    <p:animMotion origin="layout" path="M -0.00052 -0.00023 L 0.09961 -0.35348 " pathEditMode="relative" rAng="0" ptsTypes="AA">
                                      <p:cBhvr>
                                        <p:cTn id="624" dur="1280" fill="hold"/>
                                        <p:tgtEl>
                                          <p:spTgt spid="513"/>
                                        </p:tgtEl>
                                        <p:attrNameLst>
                                          <p:attrName>ppt_x</p:attrName>
                                          <p:attrName>ppt_y</p:attrName>
                                        </p:attrNameLst>
                                      </p:cBhvr>
                                      <p:rCtr x="50" y="-177"/>
                                    </p:animMotion>
                                  </p:childTnLst>
                                </p:cTn>
                              </p:par>
                              <p:par>
                                <p:cTn id="625" presetID="22" presetClass="entr" presetSubtype="8" fill="hold" nodeType="withEffect">
                                  <p:stCondLst>
                                    <p:cond delay="8576"/>
                                  </p:stCondLst>
                                  <p:childTnLst>
                                    <p:set>
                                      <p:cBhvr>
                                        <p:cTn id="626" dur="1" fill="hold">
                                          <p:stCondLst>
                                            <p:cond delay="0"/>
                                          </p:stCondLst>
                                        </p:cTn>
                                        <p:tgtEl>
                                          <p:spTgt spid="503"/>
                                        </p:tgtEl>
                                        <p:attrNameLst>
                                          <p:attrName>style.visibility</p:attrName>
                                        </p:attrNameLst>
                                      </p:cBhvr>
                                      <p:to>
                                        <p:strVal val="visible"/>
                                      </p:to>
                                    </p:set>
                                    <p:animEffect transition="in" filter="wipe(left)">
                                      <p:cBhvr>
                                        <p:cTn id="627" dur="1280"/>
                                        <p:tgtEl>
                                          <p:spTgt spid="503"/>
                                        </p:tgtEl>
                                      </p:cBhvr>
                                    </p:animEffect>
                                  </p:childTnLst>
                                </p:cTn>
                              </p:par>
                              <p:par>
                                <p:cTn id="628" presetID="22" presetClass="entr" presetSubtype="1" fill="hold" nodeType="withEffect">
                                  <p:stCondLst>
                                    <p:cond delay="8576"/>
                                  </p:stCondLst>
                                  <p:childTnLst>
                                    <p:set>
                                      <p:cBhvr>
                                        <p:cTn id="629" dur="1" fill="hold">
                                          <p:stCondLst>
                                            <p:cond delay="0"/>
                                          </p:stCondLst>
                                        </p:cTn>
                                        <p:tgtEl>
                                          <p:spTgt spid="504"/>
                                        </p:tgtEl>
                                        <p:attrNameLst>
                                          <p:attrName>style.visibility</p:attrName>
                                        </p:attrNameLst>
                                      </p:cBhvr>
                                      <p:to>
                                        <p:strVal val="visible"/>
                                      </p:to>
                                    </p:set>
                                    <p:animEffect transition="in" filter="wipe(up)">
                                      <p:cBhvr>
                                        <p:cTn id="630" dur="640"/>
                                        <p:tgtEl>
                                          <p:spTgt spid="504"/>
                                        </p:tgtEl>
                                      </p:cBhvr>
                                    </p:animEffect>
                                  </p:childTnLst>
                                </p:cTn>
                              </p:par>
                              <p:par>
                                <p:cTn id="631" presetID="22" presetClass="entr" presetSubtype="8" fill="hold" nodeType="withEffect">
                                  <p:stCondLst>
                                    <p:cond delay="9216"/>
                                  </p:stCondLst>
                                  <p:childTnLst>
                                    <p:set>
                                      <p:cBhvr>
                                        <p:cTn id="632" dur="1" fill="hold">
                                          <p:stCondLst>
                                            <p:cond delay="0"/>
                                          </p:stCondLst>
                                        </p:cTn>
                                        <p:tgtEl>
                                          <p:spTgt spid="505"/>
                                        </p:tgtEl>
                                        <p:attrNameLst>
                                          <p:attrName>style.visibility</p:attrName>
                                        </p:attrNameLst>
                                      </p:cBhvr>
                                      <p:to>
                                        <p:strVal val="visible"/>
                                      </p:to>
                                    </p:set>
                                    <p:animEffect transition="in" filter="wipe(left)">
                                      <p:cBhvr>
                                        <p:cTn id="633" dur="640"/>
                                        <p:tgtEl>
                                          <p:spTgt spid="505"/>
                                        </p:tgtEl>
                                      </p:cBhvr>
                                    </p:animEffect>
                                  </p:childTnLst>
                                </p:cTn>
                              </p:par>
                              <p:par>
                                <p:cTn id="634" presetID="22" presetClass="entr" presetSubtype="2" fill="hold" nodeType="withEffect">
                                  <p:stCondLst>
                                    <p:cond delay="8576"/>
                                  </p:stCondLst>
                                  <p:childTnLst>
                                    <p:set>
                                      <p:cBhvr>
                                        <p:cTn id="635" dur="1" fill="hold">
                                          <p:stCondLst>
                                            <p:cond delay="0"/>
                                          </p:stCondLst>
                                        </p:cTn>
                                        <p:tgtEl>
                                          <p:spTgt spid="506"/>
                                        </p:tgtEl>
                                        <p:attrNameLst>
                                          <p:attrName>style.visibility</p:attrName>
                                        </p:attrNameLst>
                                      </p:cBhvr>
                                      <p:to>
                                        <p:strVal val="visible"/>
                                      </p:to>
                                    </p:set>
                                    <p:animEffect transition="in" filter="wipe(right)">
                                      <p:cBhvr>
                                        <p:cTn id="636" dur="1280"/>
                                        <p:tgtEl>
                                          <p:spTgt spid="506"/>
                                        </p:tgtEl>
                                      </p:cBhvr>
                                    </p:animEffect>
                                  </p:childTnLst>
                                </p:cTn>
                              </p:par>
                              <p:par>
                                <p:cTn id="637" presetID="22" presetClass="entr" presetSubtype="4" fill="hold" nodeType="withEffect">
                                  <p:stCondLst>
                                    <p:cond delay="8576"/>
                                  </p:stCondLst>
                                  <p:childTnLst>
                                    <p:set>
                                      <p:cBhvr>
                                        <p:cTn id="638" dur="1" fill="hold">
                                          <p:stCondLst>
                                            <p:cond delay="0"/>
                                          </p:stCondLst>
                                        </p:cTn>
                                        <p:tgtEl>
                                          <p:spTgt spid="507"/>
                                        </p:tgtEl>
                                        <p:attrNameLst>
                                          <p:attrName>style.visibility</p:attrName>
                                        </p:attrNameLst>
                                      </p:cBhvr>
                                      <p:to>
                                        <p:strVal val="visible"/>
                                      </p:to>
                                    </p:set>
                                    <p:animEffect transition="in" filter="wipe(down)">
                                      <p:cBhvr>
                                        <p:cTn id="639" dur="1280"/>
                                        <p:tgtEl>
                                          <p:spTgt spid="507"/>
                                        </p:tgtEl>
                                      </p:cBhvr>
                                    </p:animEffect>
                                  </p:childTnLst>
                                </p:cTn>
                              </p:par>
                              <p:par>
                                <p:cTn id="640" presetID="22" presetClass="entr" presetSubtype="4" fill="hold" nodeType="withEffect">
                                  <p:stCondLst>
                                    <p:cond delay="8576"/>
                                  </p:stCondLst>
                                  <p:childTnLst>
                                    <p:set>
                                      <p:cBhvr>
                                        <p:cTn id="641" dur="1" fill="hold">
                                          <p:stCondLst>
                                            <p:cond delay="0"/>
                                          </p:stCondLst>
                                        </p:cTn>
                                        <p:tgtEl>
                                          <p:spTgt spid="508"/>
                                        </p:tgtEl>
                                        <p:attrNameLst>
                                          <p:attrName>style.visibility</p:attrName>
                                        </p:attrNameLst>
                                      </p:cBhvr>
                                      <p:to>
                                        <p:strVal val="visible"/>
                                      </p:to>
                                    </p:set>
                                    <p:animEffect transition="in" filter="wipe(down)">
                                      <p:cBhvr>
                                        <p:cTn id="642" dur="1280"/>
                                        <p:tgtEl>
                                          <p:spTgt spid="508"/>
                                        </p:tgtEl>
                                      </p:cBhvr>
                                    </p:animEffect>
                                  </p:childTnLst>
                                </p:cTn>
                              </p:par>
                              <p:par>
                                <p:cTn id="643" presetID="6" presetClass="emph" presetSubtype="0" fill="hold" nodeType="withEffect">
                                  <p:stCondLst>
                                    <p:cond delay="9344"/>
                                  </p:stCondLst>
                                  <p:childTnLst>
                                    <p:animScale>
                                      <p:cBhvr>
                                        <p:cTn id="644" dur="512" fill="hold"/>
                                        <p:tgtEl>
                                          <p:spTgt spid="509"/>
                                        </p:tgtEl>
                                      </p:cBhvr>
                                      <p:by x="0" y="0"/>
                                    </p:animScale>
                                  </p:childTnLst>
                                </p:cTn>
                              </p:par>
                              <p:par>
                                <p:cTn id="645" presetID="6" presetClass="emph" presetSubtype="0" fill="hold" nodeType="withEffect">
                                  <p:stCondLst>
                                    <p:cond delay="9344"/>
                                  </p:stCondLst>
                                  <p:childTnLst>
                                    <p:animScale>
                                      <p:cBhvr>
                                        <p:cTn id="646" dur="512" fill="hold"/>
                                        <p:tgtEl>
                                          <p:spTgt spid="510"/>
                                        </p:tgtEl>
                                      </p:cBhvr>
                                      <p:by x="0" y="0"/>
                                    </p:animScale>
                                  </p:childTnLst>
                                </p:cTn>
                              </p:par>
                              <p:par>
                                <p:cTn id="647" presetID="6" presetClass="emph" presetSubtype="0" fill="hold" nodeType="withEffect">
                                  <p:stCondLst>
                                    <p:cond delay="9344"/>
                                  </p:stCondLst>
                                  <p:childTnLst>
                                    <p:animScale>
                                      <p:cBhvr>
                                        <p:cTn id="648" dur="512" fill="hold"/>
                                        <p:tgtEl>
                                          <p:spTgt spid="511"/>
                                        </p:tgtEl>
                                      </p:cBhvr>
                                      <p:by x="0" y="0"/>
                                    </p:animScale>
                                  </p:childTnLst>
                                </p:cTn>
                              </p:par>
                              <p:par>
                                <p:cTn id="649" presetID="6" presetClass="emph" presetSubtype="0" fill="hold" nodeType="withEffect">
                                  <p:stCondLst>
                                    <p:cond delay="9344"/>
                                  </p:stCondLst>
                                  <p:childTnLst>
                                    <p:animScale>
                                      <p:cBhvr>
                                        <p:cTn id="650" dur="512" fill="hold"/>
                                        <p:tgtEl>
                                          <p:spTgt spid="512"/>
                                        </p:tgtEl>
                                      </p:cBhvr>
                                      <p:by x="0" y="0"/>
                                    </p:animScale>
                                  </p:childTnLst>
                                </p:cTn>
                              </p:par>
                              <p:par>
                                <p:cTn id="651" presetID="6" presetClass="emph" presetSubtype="0" fill="hold" nodeType="withEffect">
                                  <p:stCondLst>
                                    <p:cond delay="9344"/>
                                  </p:stCondLst>
                                  <p:childTnLst>
                                    <p:animScale>
                                      <p:cBhvr>
                                        <p:cTn id="652" dur="512" fill="hold"/>
                                        <p:tgtEl>
                                          <p:spTgt spid="513"/>
                                        </p:tgtEl>
                                      </p:cBhvr>
                                      <p:by x="0" y="0"/>
                                    </p:animScale>
                                  </p:childTnLst>
                                </p:cTn>
                              </p:par>
                              <p:par>
                                <p:cTn id="653" presetID="1" presetClass="exit" presetSubtype="0" fill="hold" nodeType="withEffect">
                                  <p:stCondLst>
                                    <p:cond delay="9856"/>
                                  </p:stCondLst>
                                  <p:childTnLst>
                                    <p:set>
                                      <p:cBhvr>
                                        <p:cTn id="654" dur="1" fill="hold">
                                          <p:stCondLst>
                                            <p:cond delay="0"/>
                                          </p:stCondLst>
                                        </p:cTn>
                                        <p:tgtEl>
                                          <p:spTgt spid="503"/>
                                        </p:tgtEl>
                                        <p:attrNameLst>
                                          <p:attrName>style.visibility</p:attrName>
                                        </p:attrNameLst>
                                      </p:cBhvr>
                                      <p:to>
                                        <p:strVal val="hidden"/>
                                      </p:to>
                                    </p:set>
                                  </p:childTnLst>
                                </p:cTn>
                              </p:par>
                              <p:par>
                                <p:cTn id="655" presetID="1" presetClass="exit" presetSubtype="0" fill="hold" nodeType="withEffect">
                                  <p:stCondLst>
                                    <p:cond delay="9856"/>
                                  </p:stCondLst>
                                  <p:childTnLst>
                                    <p:set>
                                      <p:cBhvr>
                                        <p:cTn id="656" dur="1" fill="hold">
                                          <p:stCondLst>
                                            <p:cond delay="0"/>
                                          </p:stCondLst>
                                        </p:cTn>
                                        <p:tgtEl>
                                          <p:spTgt spid="504"/>
                                        </p:tgtEl>
                                        <p:attrNameLst>
                                          <p:attrName>style.visibility</p:attrName>
                                        </p:attrNameLst>
                                      </p:cBhvr>
                                      <p:to>
                                        <p:strVal val="hidden"/>
                                      </p:to>
                                    </p:set>
                                  </p:childTnLst>
                                </p:cTn>
                              </p:par>
                              <p:par>
                                <p:cTn id="657" presetID="1" presetClass="exit" presetSubtype="0" fill="hold" nodeType="withEffect">
                                  <p:stCondLst>
                                    <p:cond delay="9856"/>
                                  </p:stCondLst>
                                  <p:childTnLst>
                                    <p:set>
                                      <p:cBhvr>
                                        <p:cTn id="658" dur="1" fill="hold">
                                          <p:stCondLst>
                                            <p:cond delay="0"/>
                                          </p:stCondLst>
                                        </p:cTn>
                                        <p:tgtEl>
                                          <p:spTgt spid="505"/>
                                        </p:tgtEl>
                                        <p:attrNameLst>
                                          <p:attrName>style.visibility</p:attrName>
                                        </p:attrNameLst>
                                      </p:cBhvr>
                                      <p:to>
                                        <p:strVal val="hidden"/>
                                      </p:to>
                                    </p:set>
                                  </p:childTnLst>
                                </p:cTn>
                              </p:par>
                              <p:par>
                                <p:cTn id="659" presetID="1" presetClass="exit" presetSubtype="0" fill="hold" nodeType="withEffect">
                                  <p:stCondLst>
                                    <p:cond delay="9856"/>
                                  </p:stCondLst>
                                  <p:childTnLst>
                                    <p:set>
                                      <p:cBhvr>
                                        <p:cTn id="660" dur="1" fill="hold">
                                          <p:stCondLst>
                                            <p:cond delay="0"/>
                                          </p:stCondLst>
                                        </p:cTn>
                                        <p:tgtEl>
                                          <p:spTgt spid="506"/>
                                        </p:tgtEl>
                                        <p:attrNameLst>
                                          <p:attrName>style.visibility</p:attrName>
                                        </p:attrNameLst>
                                      </p:cBhvr>
                                      <p:to>
                                        <p:strVal val="hidden"/>
                                      </p:to>
                                    </p:set>
                                  </p:childTnLst>
                                </p:cTn>
                              </p:par>
                              <p:par>
                                <p:cTn id="661" presetID="1" presetClass="exit" presetSubtype="0" fill="hold" nodeType="withEffect">
                                  <p:stCondLst>
                                    <p:cond delay="9856"/>
                                  </p:stCondLst>
                                  <p:childTnLst>
                                    <p:set>
                                      <p:cBhvr>
                                        <p:cTn id="662" dur="1" fill="hold">
                                          <p:stCondLst>
                                            <p:cond delay="0"/>
                                          </p:stCondLst>
                                        </p:cTn>
                                        <p:tgtEl>
                                          <p:spTgt spid="507"/>
                                        </p:tgtEl>
                                        <p:attrNameLst>
                                          <p:attrName>style.visibility</p:attrName>
                                        </p:attrNameLst>
                                      </p:cBhvr>
                                      <p:to>
                                        <p:strVal val="hidden"/>
                                      </p:to>
                                    </p:set>
                                  </p:childTnLst>
                                </p:cTn>
                              </p:par>
                              <p:par>
                                <p:cTn id="663" presetID="1" presetClass="exit" presetSubtype="0" fill="hold" nodeType="withEffect">
                                  <p:stCondLst>
                                    <p:cond delay="9856"/>
                                  </p:stCondLst>
                                  <p:childTnLst>
                                    <p:set>
                                      <p:cBhvr>
                                        <p:cTn id="664" dur="1" fill="hold">
                                          <p:stCondLst>
                                            <p:cond delay="0"/>
                                          </p:stCondLst>
                                        </p:cTn>
                                        <p:tgtEl>
                                          <p:spTgt spid="508"/>
                                        </p:tgtEl>
                                        <p:attrNameLst>
                                          <p:attrName>style.visibility</p:attrName>
                                        </p:attrNameLst>
                                      </p:cBhvr>
                                      <p:to>
                                        <p:strVal val="hidden"/>
                                      </p:to>
                                    </p:set>
                                  </p:childTnLst>
                                </p:cTn>
                              </p:par>
                              <p:par>
                                <p:cTn id="665" presetID="1" presetClass="entr" presetSubtype="0" fill="hold" nodeType="withEffect">
                                  <p:stCondLst>
                                    <p:cond delay="9856"/>
                                  </p:stCondLst>
                                  <p:childTnLst>
                                    <p:set>
                                      <p:cBhvr>
                                        <p:cTn id="666" dur="1" fill="hold">
                                          <p:stCondLst>
                                            <p:cond delay="0"/>
                                          </p:stCondLst>
                                        </p:cTn>
                                        <p:tgtEl>
                                          <p:spTgt spid="514"/>
                                        </p:tgtEl>
                                        <p:attrNameLst>
                                          <p:attrName>style.visibility</p:attrName>
                                        </p:attrNameLst>
                                      </p:cBhvr>
                                      <p:to>
                                        <p:strVal val="visible"/>
                                      </p:to>
                                    </p:set>
                                  </p:childTnLst>
                                </p:cTn>
                              </p:par>
                              <p:par>
                                <p:cTn id="667" presetID="6" presetClass="emph" presetSubtype="0" accel="50000" fill="hold" nodeType="withEffect">
                                  <p:stCondLst>
                                    <p:cond delay="9856"/>
                                  </p:stCondLst>
                                  <p:childTnLst>
                                    <p:animScale>
                                      <p:cBhvr>
                                        <p:cTn id="668" dur="2560" fill="hold"/>
                                        <p:tgtEl>
                                          <p:spTgt spid="514"/>
                                        </p:tgtEl>
                                      </p:cBhvr>
                                      <p:by x="250000" y="250000"/>
                                    </p:animScale>
                                  </p:childTnLst>
                                </p:cTn>
                              </p:par>
                              <p:par>
                                <p:cTn id="669" presetID="10" presetClass="exit" presetSubtype="0" fill="hold" nodeType="withEffect">
                                  <p:stCondLst>
                                    <p:cond delay="9856"/>
                                  </p:stCondLst>
                                  <p:childTnLst>
                                    <p:animEffect transition="out" filter="fade">
                                      <p:cBhvr>
                                        <p:cTn id="670" dur="2560"/>
                                        <p:tgtEl>
                                          <p:spTgt spid="514"/>
                                        </p:tgtEl>
                                      </p:cBhvr>
                                    </p:animEffect>
                                    <p:set>
                                      <p:cBhvr>
                                        <p:cTn id="671" dur="1" fill="hold">
                                          <p:stCondLst>
                                            <p:cond delay="2559"/>
                                          </p:stCondLst>
                                        </p:cTn>
                                        <p:tgtEl>
                                          <p:spTgt spid="514"/>
                                        </p:tgtEl>
                                        <p:attrNameLst>
                                          <p:attrName>style.visibility</p:attrName>
                                        </p:attrNameLst>
                                      </p:cBhvr>
                                      <p:to>
                                        <p:strVal val="hidden"/>
                                      </p:to>
                                    </p:set>
                                  </p:childTnLst>
                                </p:cTn>
                              </p:par>
                              <p:par>
                                <p:cTn id="672" presetID="23" presetClass="entr" presetSubtype="16" fill="hold" nodeType="withEffect">
                                  <p:stCondLst>
                                    <p:cond delay="7808"/>
                                  </p:stCondLst>
                                  <p:childTnLst>
                                    <p:set>
                                      <p:cBhvr>
                                        <p:cTn id="673" dur="1" fill="hold">
                                          <p:stCondLst>
                                            <p:cond delay="0"/>
                                          </p:stCondLst>
                                        </p:cTn>
                                        <p:tgtEl>
                                          <p:spTgt spid="523"/>
                                        </p:tgtEl>
                                        <p:attrNameLst>
                                          <p:attrName>style.visibility</p:attrName>
                                        </p:attrNameLst>
                                      </p:cBhvr>
                                      <p:to>
                                        <p:strVal val="visible"/>
                                      </p:to>
                                    </p:set>
                                    <p:anim calcmode="lin" valueType="num">
                                      <p:cBhvr>
                                        <p:cTn id="674" dur="256" fill="hold"/>
                                        <p:tgtEl>
                                          <p:spTgt spid="523"/>
                                        </p:tgtEl>
                                        <p:attrNameLst>
                                          <p:attrName>ppt_w</p:attrName>
                                        </p:attrNameLst>
                                      </p:cBhvr>
                                      <p:tavLst>
                                        <p:tav tm="0">
                                          <p:val>
                                            <p:fltVal val="0"/>
                                          </p:val>
                                        </p:tav>
                                        <p:tav tm="100000">
                                          <p:val>
                                            <p:strVal val="#ppt_w"/>
                                          </p:val>
                                        </p:tav>
                                      </p:tavLst>
                                    </p:anim>
                                    <p:anim calcmode="lin" valueType="num">
                                      <p:cBhvr>
                                        <p:cTn id="675" dur="256" fill="hold"/>
                                        <p:tgtEl>
                                          <p:spTgt spid="523"/>
                                        </p:tgtEl>
                                        <p:attrNameLst>
                                          <p:attrName>ppt_h</p:attrName>
                                        </p:attrNameLst>
                                      </p:cBhvr>
                                      <p:tavLst>
                                        <p:tav tm="0">
                                          <p:val>
                                            <p:fltVal val="0"/>
                                          </p:val>
                                        </p:tav>
                                        <p:tav tm="100000">
                                          <p:val>
                                            <p:strVal val="#ppt_h"/>
                                          </p:val>
                                        </p:tav>
                                      </p:tavLst>
                                    </p:anim>
                                  </p:childTnLst>
                                </p:cTn>
                              </p:par>
                              <p:par>
                                <p:cTn id="676" presetID="23" presetClass="entr" presetSubtype="16" fill="hold" nodeType="withEffect">
                                  <p:stCondLst>
                                    <p:cond delay="7808"/>
                                  </p:stCondLst>
                                  <p:childTnLst>
                                    <p:set>
                                      <p:cBhvr>
                                        <p:cTn id="677" dur="1" fill="hold">
                                          <p:stCondLst>
                                            <p:cond delay="0"/>
                                          </p:stCondLst>
                                        </p:cTn>
                                        <p:tgtEl>
                                          <p:spTgt spid="524"/>
                                        </p:tgtEl>
                                        <p:attrNameLst>
                                          <p:attrName>style.visibility</p:attrName>
                                        </p:attrNameLst>
                                      </p:cBhvr>
                                      <p:to>
                                        <p:strVal val="visible"/>
                                      </p:to>
                                    </p:set>
                                    <p:anim calcmode="lin" valueType="num">
                                      <p:cBhvr>
                                        <p:cTn id="678" dur="256" fill="hold"/>
                                        <p:tgtEl>
                                          <p:spTgt spid="524"/>
                                        </p:tgtEl>
                                        <p:attrNameLst>
                                          <p:attrName>ppt_w</p:attrName>
                                        </p:attrNameLst>
                                      </p:cBhvr>
                                      <p:tavLst>
                                        <p:tav tm="0">
                                          <p:val>
                                            <p:fltVal val="0"/>
                                          </p:val>
                                        </p:tav>
                                        <p:tav tm="100000">
                                          <p:val>
                                            <p:strVal val="#ppt_w"/>
                                          </p:val>
                                        </p:tav>
                                      </p:tavLst>
                                    </p:anim>
                                    <p:anim calcmode="lin" valueType="num">
                                      <p:cBhvr>
                                        <p:cTn id="679" dur="256" fill="hold"/>
                                        <p:tgtEl>
                                          <p:spTgt spid="524"/>
                                        </p:tgtEl>
                                        <p:attrNameLst>
                                          <p:attrName>ppt_h</p:attrName>
                                        </p:attrNameLst>
                                      </p:cBhvr>
                                      <p:tavLst>
                                        <p:tav tm="0">
                                          <p:val>
                                            <p:fltVal val="0"/>
                                          </p:val>
                                        </p:tav>
                                        <p:tav tm="100000">
                                          <p:val>
                                            <p:strVal val="#ppt_h"/>
                                          </p:val>
                                        </p:tav>
                                      </p:tavLst>
                                    </p:anim>
                                  </p:childTnLst>
                                </p:cTn>
                              </p:par>
                              <p:par>
                                <p:cTn id="680" presetID="23" presetClass="entr" presetSubtype="16" fill="hold" nodeType="withEffect">
                                  <p:stCondLst>
                                    <p:cond delay="7808"/>
                                  </p:stCondLst>
                                  <p:childTnLst>
                                    <p:set>
                                      <p:cBhvr>
                                        <p:cTn id="681" dur="1" fill="hold">
                                          <p:stCondLst>
                                            <p:cond delay="0"/>
                                          </p:stCondLst>
                                        </p:cTn>
                                        <p:tgtEl>
                                          <p:spTgt spid="525"/>
                                        </p:tgtEl>
                                        <p:attrNameLst>
                                          <p:attrName>style.visibility</p:attrName>
                                        </p:attrNameLst>
                                      </p:cBhvr>
                                      <p:to>
                                        <p:strVal val="visible"/>
                                      </p:to>
                                    </p:set>
                                    <p:anim calcmode="lin" valueType="num">
                                      <p:cBhvr>
                                        <p:cTn id="682" dur="256" fill="hold"/>
                                        <p:tgtEl>
                                          <p:spTgt spid="525"/>
                                        </p:tgtEl>
                                        <p:attrNameLst>
                                          <p:attrName>ppt_w</p:attrName>
                                        </p:attrNameLst>
                                      </p:cBhvr>
                                      <p:tavLst>
                                        <p:tav tm="0">
                                          <p:val>
                                            <p:fltVal val="0"/>
                                          </p:val>
                                        </p:tav>
                                        <p:tav tm="100000">
                                          <p:val>
                                            <p:strVal val="#ppt_w"/>
                                          </p:val>
                                        </p:tav>
                                      </p:tavLst>
                                    </p:anim>
                                    <p:anim calcmode="lin" valueType="num">
                                      <p:cBhvr>
                                        <p:cTn id="683" dur="256" fill="hold"/>
                                        <p:tgtEl>
                                          <p:spTgt spid="525"/>
                                        </p:tgtEl>
                                        <p:attrNameLst>
                                          <p:attrName>ppt_h</p:attrName>
                                        </p:attrNameLst>
                                      </p:cBhvr>
                                      <p:tavLst>
                                        <p:tav tm="0">
                                          <p:val>
                                            <p:fltVal val="0"/>
                                          </p:val>
                                        </p:tav>
                                        <p:tav tm="100000">
                                          <p:val>
                                            <p:strVal val="#ppt_h"/>
                                          </p:val>
                                        </p:tav>
                                      </p:tavLst>
                                    </p:anim>
                                  </p:childTnLst>
                                </p:cTn>
                              </p:par>
                              <p:par>
                                <p:cTn id="684" presetID="63" presetClass="path" presetSubtype="0" fill="hold" nodeType="withEffect">
                                  <p:stCondLst>
                                    <p:cond delay="9088"/>
                                  </p:stCondLst>
                                  <p:childTnLst>
                                    <p:animMotion origin="layout" path="M 0 2.22222E-6 L 0.1431 -0.25371 " pathEditMode="relative" rAng="0" ptsTypes="AA">
                                      <p:cBhvr>
                                        <p:cTn id="685" dur="384" fill="hold"/>
                                        <p:tgtEl>
                                          <p:spTgt spid="523"/>
                                        </p:tgtEl>
                                        <p:attrNameLst>
                                          <p:attrName>ppt_x</p:attrName>
                                          <p:attrName>ppt_y</p:attrName>
                                        </p:attrNameLst>
                                      </p:cBhvr>
                                      <p:rCtr x="71" y="-127"/>
                                    </p:animMotion>
                                  </p:childTnLst>
                                </p:cTn>
                              </p:par>
                              <p:par>
                                <p:cTn id="686" presetID="22" presetClass="entr" presetSubtype="8" fill="hold" nodeType="withEffect">
                                  <p:stCondLst>
                                    <p:cond delay="9088"/>
                                  </p:stCondLst>
                                  <p:childTnLst>
                                    <p:set>
                                      <p:cBhvr>
                                        <p:cTn id="687" dur="1" fill="hold">
                                          <p:stCondLst>
                                            <p:cond delay="0"/>
                                          </p:stCondLst>
                                        </p:cTn>
                                        <p:tgtEl>
                                          <p:spTgt spid="516"/>
                                        </p:tgtEl>
                                        <p:attrNameLst>
                                          <p:attrName>style.visibility</p:attrName>
                                        </p:attrNameLst>
                                      </p:cBhvr>
                                      <p:to>
                                        <p:strVal val="visible"/>
                                      </p:to>
                                    </p:set>
                                    <p:animEffect transition="in" filter="wipe(left)">
                                      <p:cBhvr>
                                        <p:cTn id="688" dur="384"/>
                                        <p:tgtEl>
                                          <p:spTgt spid="516"/>
                                        </p:tgtEl>
                                      </p:cBhvr>
                                    </p:animEffect>
                                  </p:childTnLst>
                                </p:cTn>
                              </p:par>
                              <p:par>
                                <p:cTn id="689" presetID="63" presetClass="path" presetSubtype="0" fill="hold" nodeType="withEffect">
                                  <p:stCondLst>
                                    <p:cond delay="9472"/>
                                  </p:stCondLst>
                                  <p:childTnLst>
                                    <p:animMotion origin="layout" path="M 0.1431 -0.25371 L 0.3444 -0.25371 " pathEditMode="relative" rAng="0" ptsTypes="AA">
                                      <p:cBhvr>
                                        <p:cTn id="690" dur="384" fill="hold"/>
                                        <p:tgtEl>
                                          <p:spTgt spid="523"/>
                                        </p:tgtEl>
                                        <p:attrNameLst>
                                          <p:attrName>ppt_x</p:attrName>
                                          <p:attrName>ppt_y</p:attrName>
                                        </p:attrNameLst>
                                      </p:cBhvr>
                                      <p:rCtr x="101" y="0"/>
                                    </p:animMotion>
                                  </p:childTnLst>
                                </p:cTn>
                              </p:par>
                              <p:par>
                                <p:cTn id="691" presetID="22" presetClass="entr" presetSubtype="8" fill="hold" nodeType="withEffect">
                                  <p:stCondLst>
                                    <p:cond delay="9472"/>
                                  </p:stCondLst>
                                  <p:childTnLst>
                                    <p:set>
                                      <p:cBhvr>
                                        <p:cTn id="692" dur="1" fill="hold">
                                          <p:stCondLst>
                                            <p:cond delay="0"/>
                                          </p:stCondLst>
                                        </p:cTn>
                                        <p:tgtEl>
                                          <p:spTgt spid="517"/>
                                        </p:tgtEl>
                                        <p:attrNameLst>
                                          <p:attrName>style.visibility</p:attrName>
                                        </p:attrNameLst>
                                      </p:cBhvr>
                                      <p:to>
                                        <p:strVal val="visible"/>
                                      </p:to>
                                    </p:set>
                                    <p:animEffect transition="in" filter="wipe(left)">
                                      <p:cBhvr>
                                        <p:cTn id="693" dur="384"/>
                                        <p:tgtEl>
                                          <p:spTgt spid="517"/>
                                        </p:tgtEl>
                                      </p:cBhvr>
                                    </p:animEffect>
                                  </p:childTnLst>
                                </p:cTn>
                              </p:par>
                              <p:par>
                                <p:cTn id="694" presetID="42" presetClass="path" presetSubtype="0" fill="hold" nodeType="withEffect">
                                  <p:stCondLst>
                                    <p:cond delay="9856"/>
                                  </p:stCondLst>
                                  <p:childTnLst>
                                    <p:animMotion origin="layout" path="M 0.3444 -0.25371 L 0.48633 -0.0007 " pathEditMode="relative" rAng="0" ptsTypes="AA">
                                      <p:cBhvr>
                                        <p:cTn id="695" dur="384" fill="hold"/>
                                        <p:tgtEl>
                                          <p:spTgt spid="523"/>
                                        </p:tgtEl>
                                        <p:attrNameLst>
                                          <p:attrName>ppt_x</p:attrName>
                                          <p:attrName>ppt_y</p:attrName>
                                        </p:attrNameLst>
                                      </p:cBhvr>
                                      <p:rCtr x="71" y="126"/>
                                    </p:animMotion>
                                  </p:childTnLst>
                                </p:cTn>
                              </p:par>
                              <p:par>
                                <p:cTn id="696" presetID="22" presetClass="entr" presetSubtype="8" fill="hold" nodeType="withEffect">
                                  <p:stCondLst>
                                    <p:cond delay="9856"/>
                                  </p:stCondLst>
                                  <p:childTnLst>
                                    <p:set>
                                      <p:cBhvr>
                                        <p:cTn id="697" dur="1" fill="hold">
                                          <p:stCondLst>
                                            <p:cond delay="0"/>
                                          </p:stCondLst>
                                        </p:cTn>
                                        <p:tgtEl>
                                          <p:spTgt spid="522"/>
                                        </p:tgtEl>
                                        <p:attrNameLst>
                                          <p:attrName>style.visibility</p:attrName>
                                        </p:attrNameLst>
                                      </p:cBhvr>
                                      <p:to>
                                        <p:strVal val="visible"/>
                                      </p:to>
                                    </p:set>
                                    <p:animEffect transition="in" filter="wipe(left)">
                                      <p:cBhvr>
                                        <p:cTn id="698" dur="384"/>
                                        <p:tgtEl>
                                          <p:spTgt spid="522"/>
                                        </p:tgtEl>
                                      </p:cBhvr>
                                    </p:animEffect>
                                  </p:childTnLst>
                                </p:cTn>
                              </p:par>
                              <p:par>
                                <p:cTn id="699" presetID="42" presetClass="path" presetSubtype="0" fill="hold" nodeType="withEffect">
                                  <p:stCondLst>
                                    <p:cond delay="10240"/>
                                  </p:stCondLst>
                                  <p:childTnLst>
                                    <p:animMotion origin="layout" path="M 0.48633 -0.0007 L 0.48633 0.35764 " pathEditMode="relative" rAng="0" ptsTypes="AA">
                                      <p:cBhvr>
                                        <p:cTn id="700" dur="384" fill="hold"/>
                                        <p:tgtEl>
                                          <p:spTgt spid="523"/>
                                        </p:tgtEl>
                                        <p:attrNameLst>
                                          <p:attrName>ppt_x</p:attrName>
                                          <p:attrName>ppt_y</p:attrName>
                                        </p:attrNameLst>
                                      </p:cBhvr>
                                      <p:rCtr x="0" y="179"/>
                                    </p:animMotion>
                                  </p:childTnLst>
                                </p:cTn>
                              </p:par>
                              <p:par>
                                <p:cTn id="701" presetID="22" presetClass="entr" presetSubtype="1" fill="hold" nodeType="withEffect">
                                  <p:stCondLst>
                                    <p:cond delay="10240"/>
                                  </p:stCondLst>
                                  <p:childTnLst>
                                    <p:set>
                                      <p:cBhvr>
                                        <p:cTn id="702" dur="1" fill="hold">
                                          <p:stCondLst>
                                            <p:cond delay="0"/>
                                          </p:stCondLst>
                                        </p:cTn>
                                        <p:tgtEl>
                                          <p:spTgt spid="521"/>
                                        </p:tgtEl>
                                        <p:attrNameLst>
                                          <p:attrName>style.visibility</p:attrName>
                                        </p:attrNameLst>
                                      </p:cBhvr>
                                      <p:to>
                                        <p:strVal val="visible"/>
                                      </p:to>
                                    </p:set>
                                    <p:animEffect transition="in" filter="wipe(up)">
                                      <p:cBhvr>
                                        <p:cTn id="703" dur="384"/>
                                        <p:tgtEl>
                                          <p:spTgt spid="521"/>
                                        </p:tgtEl>
                                      </p:cBhvr>
                                    </p:animEffect>
                                  </p:childTnLst>
                                </p:cTn>
                              </p:par>
                              <p:par>
                                <p:cTn id="704" presetID="42" presetClass="path" presetSubtype="0" fill="hold" nodeType="withEffect">
                                  <p:stCondLst>
                                    <p:cond delay="9088"/>
                                  </p:stCondLst>
                                  <p:childTnLst>
                                    <p:animMotion origin="layout" path="M 0 2.22222E-6 L 0 0.35741 " pathEditMode="relative" rAng="0" ptsTypes="AA">
                                      <p:cBhvr>
                                        <p:cTn id="705" dur="768" fill="hold"/>
                                        <p:tgtEl>
                                          <p:spTgt spid="524"/>
                                        </p:tgtEl>
                                        <p:attrNameLst>
                                          <p:attrName>ppt_x</p:attrName>
                                          <p:attrName>ppt_y</p:attrName>
                                        </p:attrNameLst>
                                      </p:cBhvr>
                                      <p:rCtr x="0" y="179"/>
                                    </p:animMotion>
                                  </p:childTnLst>
                                </p:cTn>
                              </p:par>
                              <p:par>
                                <p:cTn id="706" presetID="22" presetClass="entr" presetSubtype="1" fill="hold" nodeType="withEffect">
                                  <p:stCondLst>
                                    <p:cond delay="9088"/>
                                  </p:stCondLst>
                                  <p:childTnLst>
                                    <p:set>
                                      <p:cBhvr>
                                        <p:cTn id="707" dur="1" fill="hold">
                                          <p:stCondLst>
                                            <p:cond delay="0"/>
                                          </p:stCondLst>
                                        </p:cTn>
                                        <p:tgtEl>
                                          <p:spTgt spid="515"/>
                                        </p:tgtEl>
                                        <p:attrNameLst>
                                          <p:attrName>style.visibility</p:attrName>
                                        </p:attrNameLst>
                                      </p:cBhvr>
                                      <p:to>
                                        <p:strVal val="visible"/>
                                      </p:to>
                                    </p:set>
                                    <p:animEffect transition="in" filter="wipe(up)">
                                      <p:cBhvr>
                                        <p:cTn id="708" dur="768"/>
                                        <p:tgtEl>
                                          <p:spTgt spid="515"/>
                                        </p:tgtEl>
                                      </p:cBhvr>
                                    </p:animEffect>
                                  </p:childTnLst>
                                </p:cTn>
                              </p:par>
                              <p:par>
                                <p:cTn id="709" presetID="63" presetClass="path" presetSubtype="0" fill="hold" nodeType="withEffect">
                                  <p:stCondLst>
                                    <p:cond delay="9856"/>
                                  </p:stCondLst>
                                  <p:childTnLst>
                                    <p:animMotion origin="layout" path="M 0 0.35741 L 0.14193 0.61018 " pathEditMode="relative" rAng="0" ptsTypes="AA">
                                      <p:cBhvr>
                                        <p:cTn id="710" dur="768" fill="hold"/>
                                        <p:tgtEl>
                                          <p:spTgt spid="524"/>
                                        </p:tgtEl>
                                        <p:attrNameLst>
                                          <p:attrName>ppt_x</p:attrName>
                                          <p:attrName>ppt_y</p:attrName>
                                        </p:attrNameLst>
                                      </p:cBhvr>
                                      <p:rCtr x="71" y="126"/>
                                    </p:animMotion>
                                  </p:childTnLst>
                                </p:cTn>
                              </p:par>
                              <p:par>
                                <p:cTn id="711" presetID="22" presetClass="entr" presetSubtype="8" fill="hold" nodeType="withEffect">
                                  <p:stCondLst>
                                    <p:cond delay="9856"/>
                                  </p:stCondLst>
                                  <p:childTnLst>
                                    <p:set>
                                      <p:cBhvr>
                                        <p:cTn id="712" dur="1" fill="hold">
                                          <p:stCondLst>
                                            <p:cond delay="0"/>
                                          </p:stCondLst>
                                        </p:cTn>
                                        <p:tgtEl>
                                          <p:spTgt spid="518"/>
                                        </p:tgtEl>
                                        <p:attrNameLst>
                                          <p:attrName>style.visibility</p:attrName>
                                        </p:attrNameLst>
                                      </p:cBhvr>
                                      <p:to>
                                        <p:strVal val="visible"/>
                                      </p:to>
                                    </p:set>
                                    <p:animEffect transition="in" filter="wipe(left)">
                                      <p:cBhvr>
                                        <p:cTn id="713" dur="768"/>
                                        <p:tgtEl>
                                          <p:spTgt spid="518"/>
                                        </p:tgtEl>
                                      </p:cBhvr>
                                    </p:animEffect>
                                  </p:childTnLst>
                                </p:cTn>
                              </p:par>
                              <p:par>
                                <p:cTn id="714" presetID="42" presetClass="path" presetSubtype="0" fill="hold" nodeType="withEffect">
                                  <p:stCondLst>
                                    <p:cond delay="9088"/>
                                  </p:stCondLst>
                                  <p:childTnLst>
                                    <p:animMotion origin="layout" path="M 2.08333E-6 0.0007 L -0.1418 0.25347 " pathEditMode="relative" rAng="0" ptsTypes="AA">
                                      <p:cBhvr>
                                        <p:cTn id="715" dur="768" fill="hold"/>
                                        <p:tgtEl>
                                          <p:spTgt spid="525"/>
                                        </p:tgtEl>
                                        <p:attrNameLst>
                                          <p:attrName>ppt_x</p:attrName>
                                          <p:attrName>ppt_y</p:attrName>
                                        </p:attrNameLst>
                                      </p:cBhvr>
                                      <p:rCtr x="-71" y="126"/>
                                    </p:animMotion>
                                  </p:childTnLst>
                                </p:cTn>
                              </p:par>
                              <p:par>
                                <p:cTn id="716" presetID="22" presetClass="entr" presetSubtype="1" fill="hold" nodeType="withEffect">
                                  <p:stCondLst>
                                    <p:cond delay="9088"/>
                                  </p:stCondLst>
                                  <p:childTnLst>
                                    <p:set>
                                      <p:cBhvr>
                                        <p:cTn id="717" dur="1" fill="hold">
                                          <p:stCondLst>
                                            <p:cond delay="0"/>
                                          </p:stCondLst>
                                        </p:cTn>
                                        <p:tgtEl>
                                          <p:spTgt spid="520"/>
                                        </p:tgtEl>
                                        <p:attrNameLst>
                                          <p:attrName>style.visibility</p:attrName>
                                        </p:attrNameLst>
                                      </p:cBhvr>
                                      <p:to>
                                        <p:strVal val="visible"/>
                                      </p:to>
                                    </p:set>
                                    <p:animEffect transition="in" filter="wipe(up)">
                                      <p:cBhvr>
                                        <p:cTn id="718" dur="768"/>
                                        <p:tgtEl>
                                          <p:spTgt spid="520"/>
                                        </p:tgtEl>
                                      </p:cBhvr>
                                    </p:animEffect>
                                  </p:childTnLst>
                                </p:cTn>
                              </p:par>
                              <p:par>
                                <p:cTn id="719" presetID="63" presetClass="path" presetSubtype="0" fill="hold" nodeType="withEffect">
                                  <p:stCondLst>
                                    <p:cond delay="9856"/>
                                  </p:stCondLst>
                                  <p:childTnLst>
                                    <p:animMotion origin="layout" path="M -0.1418 0.25347 L -0.34388 0.25324 " pathEditMode="relative" rAng="0" ptsTypes="AA">
                                      <p:cBhvr>
                                        <p:cTn id="720" dur="768" fill="hold"/>
                                        <p:tgtEl>
                                          <p:spTgt spid="525"/>
                                        </p:tgtEl>
                                        <p:attrNameLst>
                                          <p:attrName>ppt_x</p:attrName>
                                          <p:attrName>ppt_y</p:attrName>
                                        </p:attrNameLst>
                                      </p:cBhvr>
                                      <p:rCtr x="-101" y="0"/>
                                    </p:animMotion>
                                  </p:childTnLst>
                                </p:cTn>
                              </p:par>
                              <p:par>
                                <p:cTn id="721" presetID="22" presetClass="entr" presetSubtype="2" fill="hold" nodeType="withEffect">
                                  <p:stCondLst>
                                    <p:cond delay="9856"/>
                                  </p:stCondLst>
                                  <p:childTnLst>
                                    <p:set>
                                      <p:cBhvr>
                                        <p:cTn id="722" dur="1" fill="hold">
                                          <p:stCondLst>
                                            <p:cond delay="0"/>
                                          </p:stCondLst>
                                        </p:cTn>
                                        <p:tgtEl>
                                          <p:spTgt spid="519"/>
                                        </p:tgtEl>
                                        <p:attrNameLst>
                                          <p:attrName>style.visibility</p:attrName>
                                        </p:attrNameLst>
                                      </p:cBhvr>
                                      <p:to>
                                        <p:strVal val="visible"/>
                                      </p:to>
                                    </p:set>
                                    <p:animEffect transition="in" filter="wipe(right)">
                                      <p:cBhvr>
                                        <p:cTn id="723" dur="768"/>
                                        <p:tgtEl>
                                          <p:spTgt spid="519"/>
                                        </p:tgtEl>
                                      </p:cBhvr>
                                    </p:animEffect>
                                  </p:childTnLst>
                                </p:cTn>
                              </p:par>
                              <p:par>
                                <p:cTn id="724" presetID="6" presetClass="emph" presetSubtype="0" fill="hold" nodeType="withEffect">
                                  <p:stCondLst>
                                    <p:cond delay="10112"/>
                                  </p:stCondLst>
                                  <p:childTnLst>
                                    <p:animScale>
                                      <p:cBhvr>
                                        <p:cTn id="725" dur="512" fill="hold"/>
                                        <p:tgtEl>
                                          <p:spTgt spid="523"/>
                                        </p:tgtEl>
                                      </p:cBhvr>
                                      <p:by x="0" y="0"/>
                                    </p:animScale>
                                  </p:childTnLst>
                                </p:cTn>
                              </p:par>
                              <p:par>
                                <p:cTn id="726" presetID="6" presetClass="emph" presetSubtype="0" fill="hold" nodeType="withEffect">
                                  <p:stCondLst>
                                    <p:cond delay="10112"/>
                                  </p:stCondLst>
                                  <p:childTnLst>
                                    <p:animScale>
                                      <p:cBhvr>
                                        <p:cTn id="727" dur="512" fill="hold"/>
                                        <p:tgtEl>
                                          <p:spTgt spid="524"/>
                                        </p:tgtEl>
                                      </p:cBhvr>
                                      <p:by x="0" y="0"/>
                                    </p:animScale>
                                  </p:childTnLst>
                                </p:cTn>
                              </p:par>
                              <p:par>
                                <p:cTn id="728" presetID="6" presetClass="emph" presetSubtype="0" fill="hold" nodeType="withEffect">
                                  <p:stCondLst>
                                    <p:cond delay="10112"/>
                                  </p:stCondLst>
                                  <p:childTnLst>
                                    <p:animScale>
                                      <p:cBhvr>
                                        <p:cTn id="729" dur="512" fill="hold"/>
                                        <p:tgtEl>
                                          <p:spTgt spid="525"/>
                                        </p:tgtEl>
                                      </p:cBhvr>
                                      <p:by x="0" y="0"/>
                                    </p:animScale>
                                  </p:childTnLst>
                                </p:cTn>
                              </p:par>
                              <p:par>
                                <p:cTn id="730" presetID="1" presetClass="exit" presetSubtype="0" fill="hold" nodeType="withEffect">
                                  <p:stCondLst>
                                    <p:cond delay="10624"/>
                                  </p:stCondLst>
                                  <p:childTnLst>
                                    <p:set>
                                      <p:cBhvr>
                                        <p:cTn id="731" dur="1" fill="hold">
                                          <p:stCondLst>
                                            <p:cond delay="0"/>
                                          </p:stCondLst>
                                        </p:cTn>
                                        <p:tgtEl>
                                          <p:spTgt spid="515"/>
                                        </p:tgtEl>
                                        <p:attrNameLst>
                                          <p:attrName>style.visibility</p:attrName>
                                        </p:attrNameLst>
                                      </p:cBhvr>
                                      <p:to>
                                        <p:strVal val="hidden"/>
                                      </p:to>
                                    </p:set>
                                  </p:childTnLst>
                                </p:cTn>
                              </p:par>
                              <p:par>
                                <p:cTn id="732" presetID="1" presetClass="exit" presetSubtype="0" fill="hold" nodeType="withEffect">
                                  <p:stCondLst>
                                    <p:cond delay="10624"/>
                                  </p:stCondLst>
                                  <p:childTnLst>
                                    <p:set>
                                      <p:cBhvr>
                                        <p:cTn id="733" dur="1" fill="hold">
                                          <p:stCondLst>
                                            <p:cond delay="0"/>
                                          </p:stCondLst>
                                        </p:cTn>
                                        <p:tgtEl>
                                          <p:spTgt spid="516"/>
                                        </p:tgtEl>
                                        <p:attrNameLst>
                                          <p:attrName>style.visibility</p:attrName>
                                        </p:attrNameLst>
                                      </p:cBhvr>
                                      <p:to>
                                        <p:strVal val="hidden"/>
                                      </p:to>
                                    </p:set>
                                  </p:childTnLst>
                                </p:cTn>
                              </p:par>
                              <p:par>
                                <p:cTn id="734" presetID="1" presetClass="exit" presetSubtype="0" fill="hold" nodeType="withEffect">
                                  <p:stCondLst>
                                    <p:cond delay="10624"/>
                                  </p:stCondLst>
                                  <p:childTnLst>
                                    <p:set>
                                      <p:cBhvr>
                                        <p:cTn id="735" dur="1" fill="hold">
                                          <p:stCondLst>
                                            <p:cond delay="0"/>
                                          </p:stCondLst>
                                        </p:cTn>
                                        <p:tgtEl>
                                          <p:spTgt spid="517"/>
                                        </p:tgtEl>
                                        <p:attrNameLst>
                                          <p:attrName>style.visibility</p:attrName>
                                        </p:attrNameLst>
                                      </p:cBhvr>
                                      <p:to>
                                        <p:strVal val="hidden"/>
                                      </p:to>
                                    </p:set>
                                  </p:childTnLst>
                                </p:cTn>
                              </p:par>
                              <p:par>
                                <p:cTn id="736" presetID="1" presetClass="exit" presetSubtype="0" fill="hold" nodeType="withEffect">
                                  <p:stCondLst>
                                    <p:cond delay="10624"/>
                                  </p:stCondLst>
                                  <p:childTnLst>
                                    <p:set>
                                      <p:cBhvr>
                                        <p:cTn id="737" dur="1" fill="hold">
                                          <p:stCondLst>
                                            <p:cond delay="0"/>
                                          </p:stCondLst>
                                        </p:cTn>
                                        <p:tgtEl>
                                          <p:spTgt spid="518"/>
                                        </p:tgtEl>
                                        <p:attrNameLst>
                                          <p:attrName>style.visibility</p:attrName>
                                        </p:attrNameLst>
                                      </p:cBhvr>
                                      <p:to>
                                        <p:strVal val="hidden"/>
                                      </p:to>
                                    </p:set>
                                  </p:childTnLst>
                                </p:cTn>
                              </p:par>
                              <p:par>
                                <p:cTn id="738" presetID="1" presetClass="exit" presetSubtype="0" fill="hold" nodeType="withEffect">
                                  <p:stCondLst>
                                    <p:cond delay="10624"/>
                                  </p:stCondLst>
                                  <p:childTnLst>
                                    <p:set>
                                      <p:cBhvr>
                                        <p:cTn id="739" dur="1" fill="hold">
                                          <p:stCondLst>
                                            <p:cond delay="0"/>
                                          </p:stCondLst>
                                        </p:cTn>
                                        <p:tgtEl>
                                          <p:spTgt spid="519"/>
                                        </p:tgtEl>
                                        <p:attrNameLst>
                                          <p:attrName>style.visibility</p:attrName>
                                        </p:attrNameLst>
                                      </p:cBhvr>
                                      <p:to>
                                        <p:strVal val="hidden"/>
                                      </p:to>
                                    </p:set>
                                  </p:childTnLst>
                                </p:cTn>
                              </p:par>
                              <p:par>
                                <p:cTn id="740" presetID="1" presetClass="exit" presetSubtype="0" fill="hold" nodeType="withEffect">
                                  <p:stCondLst>
                                    <p:cond delay="10624"/>
                                  </p:stCondLst>
                                  <p:childTnLst>
                                    <p:set>
                                      <p:cBhvr>
                                        <p:cTn id="741" dur="1" fill="hold">
                                          <p:stCondLst>
                                            <p:cond delay="0"/>
                                          </p:stCondLst>
                                        </p:cTn>
                                        <p:tgtEl>
                                          <p:spTgt spid="520"/>
                                        </p:tgtEl>
                                        <p:attrNameLst>
                                          <p:attrName>style.visibility</p:attrName>
                                        </p:attrNameLst>
                                      </p:cBhvr>
                                      <p:to>
                                        <p:strVal val="hidden"/>
                                      </p:to>
                                    </p:set>
                                  </p:childTnLst>
                                </p:cTn>
                              </p:par>
                              <p:par>
                                <p:cTn id="742" presetID="1" presetClass="exit" presetSubtype="0" fill="hold" nodeType="withEffect">
                                  <p:stCondLst>
                                    <p:cond delay="10624"/>
                                  </p:stCondLst>
                                  <p:childTnLst>
                                    <p:set>
                                      <p:cBhvr>
                                        <p:cTn id="743" dur="1" fill="hold">
                                          <p:stCondLst>
                                            <p:cond delay="0"/>
                                          </p:stCondLst>
                                        </p:cTn>
                                        <p:tgtEl>
                                          <p:spTgt spid="521"/>
                                        </p:tgtEl>
                                        <p:attrNameLst>
                                          <p:attrName>style.visibility</p:attrName>
                                        </p:attrNameLst>
                                      </p:cBhvr>
                                      <p:to>
                                        <p:strVal val="hidden"/>
                                      </p:to>
                                    </p:set>
                                  </p:childTnLst>
                                </p:cTn>
                              </p:par>
                              <p:par>
                                <p:cTn id="744" presetID="1" presetClass="exit" presetSubtype="0" fill="hold" nodeType="withEffect">
                                  <p:stCondLst>
                                    <p:cond delay="10624"/>
                                  </p:stCondLst>
                                  <p:childTnLst>
                                    <p:set>
                                      <p:cBhvr>
                                        <p:cTn id="745" dur="1" fill="hold">
                                          <p:stCondLst>
                                            <p:cond delay="0"/>
                                          </p:stCondLst>
                                        </p:cTn>
                                        <p:tgtEl>
                                          <p:spTgt spid="522"/>
                                        </p:tgtEl>
                                        <p:attrNameLst>
                                          <p:attrName>style.visibility</p:attrName>
                                        </p:attrNameLst>
                                      </p:cBhvr>
                                      <p:to>
                                        <p:strVal val="hidden"/>
                                      </p:to>
                                    </p:set>
                                  </p:childTnLst>
                                </p:cTn>
                              </p:par>
                              <p:par>
                                <p:cTn id="746" presetID="1" presetClass="entr" presetSubtype="0" fill="hold" nodeType="withEffect">
                                  <p:stCondLst>
                                    <p:cond delay="10624"/>
                                  </p:stCondLst>
                                  <p:childTnLst>
                                    <p:set>
                                      <p:cBhvr>
                                        <p:cTn id="747" dur="1" fill="hold">
                                          <p:stCondLst>
                                            <p:cond delay="0"/>
                                          </p:stCondLst>
                                        </p:cTn>
                                        <p:tgtEl>
                                          <p:spTgt spid="526"/>
                                        </p:tgtEl>
                                        <p:attrNameLst>
                                          <p:attrName>style.visibility</p:attrName>
                                        </p:attrNameLst>
                                      </p:cBhvr>
                                      <p:to>
                                        <p:strVal val="visible"/>
                                      </p:to>
                                    </p:set>
                                  </p:childTnLst>
                                </p:cTn>
                              </p:par>
                              <p:par>
                                <p:cTn id="748" presetID="6" presetClass="emph" presetSubtype="0" accel="50000" fill="hold" nodeType="withEffect">
                                  <p:stCondLst>
                                    <p:cond delay="10624"/>
                                  </p:stCondLst>
                                  <p:childTnLst>
                                    <p:animScale>
                                      <p:cBhvr>
                                        <p:cTn id="749" dur="2560" fill="hold"/>
                                        <p:tgtEl>
                                          <p:spTgt spid="526"/>
                                        </p:tgtEl>
                                      </p:cBhvr>
                                      <p:by x="250000" y="250000"/>
                                    </p:animScale>
                                  </p:childTnLst>
                                </p:cTn>
                              </p:par>
                              <p:par>
                                <p:cTn id="750" presetID="10" presetClass="exit" presetSubtype="0" fill="hold" nodeType="withEffect">
                                  <p:stCondLst>
                                    <p:cond delay="10624"/>
                                  </p:stCondLst>
                                  <p:childTnLst>
                                    <p:animEffect transition="out" filter="fade">
                                      <p:cBhvr>
                                        <p:cTn id="751" dur="2560"/>
                                        <p:tgtEl>
                                          <p:spTgt spid="526"/>
                                        </p:tgtEl>
                                      </p:cBhvr>
                                    </p:animEffect>
                                    <p:set>
                                      <p:cBhvr>
                                        <p:cTn id="752" dur="1" fill="hold">
                                          <p:stCondLst>
                                            <p:cond delay="2559"/>
                                          </p:stCondLst>
                                        </p:cTn>
                                        <p:tgtEl>
                                          <p:spTgt spid="526"/>
                                        </p:tgtEl>
                                        <p:attrNameLst>
                                          <p:attrName>style.visibility</p:attrName>
                                        </p:attrNameLst>
                                      </p:cBhvr>
                                      <p:to>
                                        <p:strVal val="hidden"/>
                                      </p:to>
                                    </p:set>
                                  </p:childTnLst>
                                </p:cTn>
                              </p:par>
                              <p:par>
                                <p:cTn id="753" presetID="23" presetClass="entr" presetSubtype="16" fill="hold" nodeType="withEffect">
                                  <p:stCondLst>
                                    <p:cond delay="8320"/>
                                  </p:stCondLst>
                                  <p:childTnLst>
                                    <p:set>
                                      <p:cBhvr>
                                        <p:cTn id="754" dur="1" fill="hold">
                                          <p:stCondLst>
                                            <p:cond delay="0"/>
                                          </p:stCondLst>
                                        </p:cTn>
                                        <p:tgtEl>
                                          <p:spTgt spid="531"/>
                                        </p:tgtEl>
                                        <p:attrNameLst>
                                          <p:attrName>style.visibility</p:attrName>
                                        </p:attrNameLst>
                                      </p:cBhvr>
                                      <p:to>
                                        <p:strVal val="visible"/>
                                      </p:to>
                                    </p:set>
                                    <p:anim calcmode="lin" valueType="num">
                                      <p:cBhvr>
                                        <p:cTn id="755" dur="256" fill="hold"/>
                                        <p:tgtEl>
                                          <p:spTgt spid="531"/>
                                        </p:tgtEl>
                                        <p:attrNameLst>
                                          <p:attrName>ppt_w</p:attrName>
                                        </p:attrNameLst>
                                      </p:cBhvr>
                                      <p:tavLst>
                                        <p:tav tm="0">
                                          <p:val>
                                            <p:fltVal val="0"/>
                                          </p:val>
                                        </p:tav>
                                        <p:tav tm="100000">
                                          <p:val>
                                            <p:strVal val="#ppt_w"/>
                                          </p:val>
                                        </p:tav>
                                      </p:tavLst>
                                    </p:anim>
                                    <p:anim calcmode="lin" valueType="num">
                                      <p:cBhvr>
                                        <p:cTn id="756" dur="256" fill="hold"/>
                                        <p:tgtEl>
                                          <p:spTgt spid="531"/>
                                        </p:tgtEl>
                                        <p:attrNameLst>
                                          <p:attrName>ppt_h</p:attrName>
                                        </p:attrNameLst>
                                      </p:cBhvr>
                                      <p:tavLst>
                                        <p:tav tm="0">
                                          <p:val>
                                            <p:fltVal val="0"/>
                                          </p:val>
                                        </p:tav>
                                        <p:tav tm="100000">
                                          <p:val>
                                            <p:strVal val="#ppt_h"/>
                                          </p:val>
                                        </p:tav>
                                      </p:tavLst>
                                    </p:anim>
                                  </p:childTnLst>
                                </p:cTn>
                              </p:par>
                              <p:par>
                                <p:cTn id="757" presetID="23" presetClass="entr" presetSubtype="16" fill="hold" nodeType="withEffect">
                                  <p:stCondLst>
                                    <p:cond delay="8320"/>
                                  </p:stCondLst>
                                  <p:childTnLst>
                                    <p:set>
                                      <p:cBhvr>
                                        <p:cTn id="758" dur="1" fill="hold">
                                          <p:stCondLst>
                                            <p:cond delay="0"/>
                                          </p:stCondLst>
                                        </p:cTn>
                                        <p:tgtEl>
                                          <p:spTgt spid="532"/>
                                        </p:tgtEl>
                                        <p:attrNameLst>
                                          <p:attrName>style.visibility</p:attrName>
                                        </p:attrNameLst>
                                      </p:cBhvr>
                                      <p:to>
                                        <p:strVal val="visible"/>
                                      </p:to>
                                    </p:set>
                                    <p:anim calcmode="lin" valueType="num">
                                      <p:cBhvr>
                                        <p:cTn id="759" dur="256" fill="hold"/>
                                        <p:tgtEl>
                                          <p:spTgt spid="532"/>
                                        </p:tgtEl>
                                        <p:attrNameLst>
                                          <p:attrName>ppt_w</p:attrName>
                                        </p:attrNameLst>
                                      </p:cBhvr>
                                      <p:tavLst>
                                        <p:tav tm="0">
                                          <p:val>
                                            <p:fltVal val="0"/>
                                          </p:val>
                                        </p:tav>
                                        <p:tav tm="100000">
                                          <p:val>
                                            <p:strVal val="#ppt_w"/>
                                          </p:val>
                                        </p:tav>
                                      </p:tavLst>
                                    </p:anim>
                                    <p:anim calcmode="lin" valueType="num">
                                      <p:cBhvr>
                                        <p:cTn id="760" dur="256" fill="hold"/>
                                        <p:tgtEl>
                                          <p:spTgt spid="532"/>
                                        </p:tgtEl>
                                        <p:attrNameLst>
                                          <p:attrName>ppt_h</p:attrName>
                                        </p:attrNameLst>
                                      </p:cBhvr>
                                      <p:tavLst>
                                        <p:tav tm="0">
                                          <p:val>
                                            <p:fltVal val="0"/>
                                          </p:val>
                                        </p:tav>
                                        <p:tav tm="100000">
                                          <p:val>
                                            <p:strVal val="#ppt_h"/>
                                          </p:val>
                                        </p:tav>
                                      </p:tavLst>
                                    </p:anim>
                                  </p:childTnLst>
                                </p:cTn>
                              </p:par>
                              <p:par>
                                <p:cTn id="761" presetID="23" presetClass="entr" presetSubtype="16" fill="hold" nodeType="withEffect">
                                  <p:stCondLst>
                                    <p:cond delay="8320"/>
                                  </p:stCondLst>
                                  <p:childTnLst>
                                    <p:set>
                                      <p:cBhvr>
                                        <p:cTn id="762" dur="1" fill="hold">
                                          <p:stCondLst>
                                            <p:cond delay="0"/>
                                          </p:stCondLst>
                                        </p:cTn>
                                        <p:tgtEl>
                                          <p:spTgt spid="534"/>
                                        </p:tgtEl>
                                        <p:attrNameLst>
                                          <p:attrName>style.visibility</p:attrName>
                                        </p:attrNameLst>
                                      </p:cBhvr>
                                      <p:to>
                                        <p:strVal val="visible"/>
                                      </p:to>
                                    </p:set>
                                    <p:anim calcmode="lin" valueType="num">
                                      <p:cBhvr>
                                        <p:cTn id="763" dur="256" fill="hold"/>
                                        <p:tgtEl>
                                          <p:spTgt spid="534"/>
                                        </p:tgtEl>
                                        <p:attrNameLst>
                                          <p:attrName>ppt_w</p:attrName>
                                        </p:attrNameLst>
                                      </p:cBhvr>
                                      <p:tavLst>
                                        <p:tav tm="0">
                                          <p:val>
                                            <p:fltVal val="0"/>
                                          </p:val>
                                        </p:tav>
                                        <p:tav tm="100000">
                                          <p:val>
                                            <p:strVal val="#ppt_w"/>
                                          </p:val>
                                        </p:tav>
                                      </p:tavLst>
                                    </p:anim>
                                    <p:anim calcmode="lin" valueType="num">
                                      <p:cBhvr>
                                        <p:cTn id="764" dur="256" fill="hold"/>
                                        <p:tgtEl>
                                          <p:spTgt spid="534"/>
                                        </p:tgtEl>
                                        <p:attrNameLst>
                                          <p:attrName>ppt_h</p:attrName>
                                        </p:attrNameLst>
                                      </p:cBhvr>
                                      <p:tavLst>
                                        <p:tav tm="0">
                                          <p:val>
                                            <p:fltVal val="0"/>
                                          </p:val>
                                        </p:tav>
                                        <p:tav tm="100000">
                                          <p:val>
                                            <p:strVal val="#ppt_h"/>
                                          </p:val>
                                        </p:tav>
                                      </p:tavLst>
                                    </p:anim>
                                  </p:childTnLst>
                                </p:cTn>
                              </p:par>
                              <p:par>
                                <p:cTn id="765" presetID="23" presetClass="entr" presetSubtype="16" fill="hold" nodeType="withEffect">
                                  <p:stCondLst>
                                    <p:cond delay="8320"/>
                                  </p:stCondLst>
                                  <p:childTnLst>
                                    <p:set>
                                      <p:cBhvr>
                                        <p:cTn id="766" dur="1" fill="hold">
                                          <p:stCondLst>
                                            <p:cond delay="0"/>
                                          </p:stCondLst>
                                        </p:cTn>
                                        <p:tgtEl>
                                          <p:spTgt spid="533"/>
                                        </p:tgtEl>
                                        <p:attrNameLst>
                                          <p:attrName>style.visibility</p:attrName>
                                        </p:attrNameLst>
                                      </p:cBhvr>
                                      <p:to>
                                        <p:strVal val="visible"/>
                                      </p:to>
                                    </p:set>
                                    <p:anim calcmode="lin" valueType="num">
                                      <p:cBhvr>
                                        <p:cTn id="767" dur="256" fill="hold"/>
                                        <p:tgtEl>
                                          <p:spTgt spid="533"/>
                                        </p:tgtEl>
                                        <p:attrNameLst>
                                          <p:attrName>ppt_w</p:attrName>
                                        </p:attrNameLst>
                                      </p:cBhvr>
                                      <p:tavLst>
                                        <p:tav tm="0">
                                          <p:val>
                                            <p:fltVal val="0"/>
                                          </p:val>
                                        </p:tav>
                                        <p:tav tm="100000">
                                          <p:val>
                                            <p:strVal val="#ppt_w"/>
                                          </p:val>
                                        </p:tav>
                                      </p:tavLst>
                                    </p:anim>
                                    <p:anim calcmode="lin" valueType="num">
                                      <p:cBhvr>
                                        <p:cTn id="768" dur="256" fill="hold"/>
                                        <p:tgtEl>
                                          <p:spTgt spid="533"/>
                                        </p:tgtEl>
                                        <p:attrNameLst>
                                          <p:attrName>ppt_h</p:attrName>
                                        </p:attrNameLst>
                                      </p:cBhvr>
                                      <p:tavLst>
                                        <p:tav tm="0">
                                          <p:val>
                                            <p:fltVal val="0"/>
                                          </p:val>
                                        </p:tav>
                                        <p:tav tm="100000">
                                          <p:val>
                                            <p:strVal val="#ppt_h"/>
                                          </p:val>
                                        </p:tav>
                                      </p:tavLst>
                                    </p:anim>
                                  </p:childTnLst>
                                </p:cTn>
                              </p:par>
                              <p:par>
                                <p:cTn id="769" presetID="64" presetClass="path" presetSubtype="0" fill="hold" nodeType="withEffect">
                                  <p:stCondLst>
                                    <p:cond delay="9600"/>
                                  </p:stCondLst>
                                  <p:childTnLst>
                                    <p:animMotion origin="layout" path="M 2.77556E-17 0.00047 L 2.77556E-17 -0.57384 " pathEditMode="relative" rAng="0" ptsTypes="AA">
                                      <p:cBhvr>
                                        <p:cTn id="770" dur="1280" fill="hold"/>
                                        <p:tgtEl>
                                          <p:spTgt spid="531"/>
                                        </p:tgtEl>
                                        <p:attrNameLst>
                                          <p:attrName>ppt_x</p:attrName>
                                          <p:attrName>ppt_y</p:attrName>
                                        </p:attrNameLst>
                                      </p:cBhvr>
                                      <p:rCtr x="0" y="-287"/>
                                    </p:animMotion>
                                  </p:childTnLst>
                                </p:cTn>
                              </p:par>
                              <p:par>
                                <p:cTn id="771" presetID="35" presetClass="path" presetSubtype="0" fill="hold" nodeType="withEffect">
                                  <p:stCondLst>
                                    <p:cond delay="9600"/>
                                  </p:stCondLst>
                                  <p:childTnLst>
                                    <p:animMotion origin="layout" path="M 2.08333E-7 -2.96296E-6 L -0.53763 -2.96296E-6 " pathEditMode="relative" rAng="0" ptsTypes="AA">
                                      <p:cBhvr>
                                        <p:cTn id="772" dur="1280" fill="hold"/>
                                        <p:tgtEl>
                                          <p:spTgt spid="532"/>
                                        </p:tgtEl>
                                        <p:attrNameLst>
                                          <p:attrName>ppt_x</p:attrName>
                                          <p:attrName>ppt_y</p:attrName>
                                        </p:attrNameLst>
                                      </p:cBhvr>
                                      <p:rCtr x="-269" y="0"/>
                                    </p:animMotion>
                                  </p:childTnLst>
                                </p:cTn>
                              </p:par>
                              <p:par>
                                <p:cTn id="773" presetID="42" presetClass="path" presetSubtype="0" fill="hold" nodeType="withEffect">
                                  <p:stCondLst>
                                    <p:cond delay="9600"/>
                                  </p:stCondLst>
                                  <p:childTnLst>
                                    <p:animMotion origin="layout" path="M 0.00013 0.00046 L 0.00013 0.57546 " pathEditMode="relative" rAng="0" ptsTypes="AA">
                                      <p:cBhvr>
                                        <p:cTn id="774" dur="1280" fill="hold"/>
                                        <p:tgtEl>
                                          <p:spTgt spid="534"/>
                                        </p:tgtEl>
                                        <p:attrNameLst>
                                          <p:attrName>ppt_x</p:attrName>
                                          <p:attrName>ppt_y</p:attrName>
                                        </p:attrNameLst>
                                      </p:cBhvr>
                                      <p:rCtr x="0" y="287"/>
                                    </p:animMotion>
                                  </p:childTnLst>
                                </p:cTn>
                              </p:par>
                              <p:par>
                                <p:cTn id="775" presetID="63" presetClass="path" presetSubtype="0" fill="hold" nodeType="withEffect">
                                  <p:stCondLst>
                                    <p:cond delay="9600"/>
                                  </p:stCondLst>
                                  <p:childTnLst>
                                    <p:animMotion origin="layout" path="M 2.77556E-17 -2.96296E-6 L 0.53737 -2.96296E-6 " pathEditMode="relative" rAng="0" ptsTypes="AA">
                                      <p:cBhvr>
                                        <p:cTn id="776" dur="1280" fill="hold"/>
                                        <p:tgtEl>
                                          <p:spTgt spid="533"/>
                                        </p:tgtEl>
                                        <p:attrNameLst>
                                          <p:attrName>ppt_x</p:attrName>
                                          <p:attrName>ppt_y</p:attrName>
                                        </p:attrNameLst>
                                      </p:cBhvr>
                                      <p:rCtr x="269" y="0"/>
                                    </p:animMotion>
                                  </p:childTnLst>
                                </p:cTn>
                              </p:par>
                              <p:par>
                                <p:cTn id="777" presetID="22" presetClass="entr" presetSubtype="2" fill="hold" nodeType="withEffect">
                                  <p:stCondLst>
                                    <p:cond delay="9600"/>
                                  </p:stCondLst>
                                  <p:childTnLst>
                                    <p:set>
                                      <p:cBhvr>
                                        <p:cTn id="778" dur="1" fill="hold">
                                          <p:stCondLst>
                                            <p:cond delay="0"/>
                                          </p:stCondLst>
                                        </p:cTn>
                                        <p:tgtEl>
                                          <p:spTgt spid="530"/>
                                        </p:tgtEl>
                                        <p:attrNameLst>
                                          <p:attrName>style.visibility</p:attrName>
                                        </p:attrNameLst>
                                      </p:cBhvr>
                                      <p:to>
                                        <p:strVal val="visible"/>
                                      </p:to>
                                    </p:set>
                                    <p:animEffect transition="in" filter="wipe(right)">
                                      <p:cBhvr>
                                        <p:cTn id="779" dur="1280"/>
                                        <p:tgtEl>
                                          <p:spTgt spid="530"/>
                                        </p:tgtEl>
                                      </p:cBhvr>
                                    </p:animEffect>
                                  </p:childTnLst>
                                </p:cTn>
                              </p:par>
                              <p:par>
                                <p:cTn id="780" presetID="22" presetClass="entr" presetSubtype="1" fill="hold" nodeType="withEffect">
                                  <p:stCondLst>
                                    <p:cond delay="9600"/>
                                  </p:stCondLst>
                                  <p:childTnLst>
                                    <p:set>
                                      <p:cBhvr>
                                        <p:cTn id="781" dur="1" fill="hold">
                                          <p:stCondLst>
                                            <p:cond delay="0"/>
                                          </p:stCondLst>
                                        </p:cTn>
                                        <p:tgtEl>
                                          <p:spTgt spid="529"/>
                                        </p:tgtEl>
                                        <p:attrNameLst>
                                          <p:attrName>style.visibility</p:attrName>
                                        </p:attrNameLst>
                                      </p:cBhvr>
                                      <p:to>
                                        <p:strVal val="visible"/>
                                      </p:to>
                                    </p:set>
                                    <p:animEffect transition="in" filter="wipe(up)">
                                      <p:cBhvr>
                                        <p:cTn id="782" dur="1280"/>
                                        <p:tgtEl>
                                          <p:spTgt spid="529"/>
                                        </p:tgtEl>
                                      </p:cBhvr>
                                    </p:animEffect>
                                  </p:childTnLst>
                                </p:cTn>
                              </p:par>
                              <p:par>
                                <p:cTn id="783" presetID="22" presetClass="entr" presetSubtype="8" fill="hold" nodeType="withEffect">
                                  <p:stCondLst>
                                    <p:cond delay="9600"/>
                                  </p:stCondLst>
                                  <p:childTnLst>
                                    <p:set>
                                      <p:cBhvr>
                                        <p:cTn id="784" dur="1" fill="hold">
                                          <p:stCondLst>
                                            <p:cond delay="0"/>
                                          </p:stCondLst>
                                        </p:cTn>
                                        <p:tgtEl>
                                          <p:spTgt spid="528"/>
                                        </p:tgtEl>
                                        <p:attrNameLst>
                                          <p:attrName>style.visibility</p:attrName>
                                        </p:attrNameLst>
                                      </p:cBhvr>
                                      <p:to>
                                        <p:strVal val="visible"/>
                                      </p:to>
                                    </p:set>
                                    <p:animEffect transition="in" filter="wipe(left)">
                                      <p:cBhvr>
                                        <p:cTn id="785" dur="1280"/>
                                        <p:tgtEl>
                                          <p:spTgt spid="528"/>
                                        </p:tgtEl>
                                      </p:cBhvr>
                                    </p:animEffect>
                                  </p:childTnLst>
                                </p:cTn>
                              </p:par>
                              <p:par>
                                <p:cTn id="786" presetID="22" presetClass="entr" presetSubtype="4" fill="hold" nodeType="withEffect">
                                  <p:stCondLst>
                                    <p:cond delay="9600"/>
                                  </p:stCondLst>
                                  <p:childTnLst>
                                    <p:set>
                                      <p:cBhvr>
                                        <p:cTn id="787" dur="1" fill="hold">
                                          <p:stCondLst>
                                            <p:cond delay="0"/>
                                          </p:stCondLst>
                                        </p:cTn>
                                        <p:tgtEl>
                                          <p:spTgt spid="527"/>
                                        </p:tgtEl>
                                        <p:attrNameLst>
                                          <p:attrName>style.visibility</p:attrName>
                                        </p:attrNameLst>
                                      </p:cBhvr>
                                      <p:to>
                                        <p:strVal val="visible"/>
                                      </p:to>
                                    </p:set>
                                    <p:animEffect transition="in" filter="wipe(down)">
                                      <p:cBhvr>
                                        <p:cTn id="788" dur="1280"/>
                                        <p:tgtEl>
                                          <p:spTgt spid="527"/>
                                        </p:tgtEl>
                                      </p:cBhvr>
                                    </p:animEffect>
                                  </p:childTnLst>
                                </p:cTn>
                              </p:par>
                              <p:par>
                                <p:cTn id="789" presetID="6" presetClass="emph" presetSubtype="0" fill="hold" nodeType="withEffect">
                                  <p:stCondLst>
                                    <p:cond delay="10496"/>
                                  </p:stCondLst>
                                  <p:childTnLst>
                                    <p:animScale>
                                      <p:cBhvr>
                                        <p:cTn id="790" dur="512" fill="hold"/>
                                        <p:tgtEl>
                                          <p:spTgt spid="531"/>
                                        </p:tgtEl>
                                      </p:cBhvr>
                                      <p:by x="0" y="0"/>
                                    </p:animScale>
                                  </p:childTnLst>
                                </p:cTn>
                              </p:par>
                              <p:par>
                                <p:cTn id="791" presetID="6" presetClass="emph" presetSubtype="0" fill="hold" nodeType="withEffect">
                                  <p:stCondLst>
                                    <p:cond delay="10496"/>
                                  </p:stCondLst>
                                  <p:childTnLst>
                                    <p:animScale>
                                      <p:cBhvr>
                                        <p:cTn id="792" dur="512" fill="hold"/>
                                        <p:tgtEl>
                                          <p:spTgt spid="532"/>
                                        </p:tgtEl>
                                      </p:cBhvr>
                                      <p:by x="0" y="0"/>
                                    </p:animScale>
                                  </p:childTnLst>
                                </p:cTn>
                              </p:par>
                              <p:par>
                                <p:cTn id="793" presetID="6" presetClass="emph" presetSubtype="0" fill="hold" nodeType="withEffect">
                                  <p:stCondLst>
                                    <p:cond delay="10496"/>
                                  </p:stCondLst>
                                  <p:childTnLst>
                                    <p:animScale>
                                      <p:cBhvr>
                                        <p:cTn id="794" dur="512" fill="hold"/>
                                        <p:tgtEl>
                                          <p:spTgt spid="534"/>
                                        </p:tgtEl>
                                      </p:cBhvr>
                                      <p:by x="0" y="0"/>
                                    </p:animScale>
                                  </p:childTnLst>
                                </p:cTn>
                              </p:par>
                              <p:par>
                                <p:cTn id="795" presetID="6" presetClass="emph" presetSubtype="0" fill="hold" nodeType="withEffect">
                                  <p:stCondLst>
                                    <p:cond delay="10496"/>
                                  </p:stCondLst>
                                  <p:childTnLst>
                                    <p:animScale>
                                      <p:cBhvr>
                                        <p:cTn id="796" dur="512" fill="hold"/>
                                        <p:tgtEl>
                                          <p:spTgt spid="533"/>
                                        </p:tgtEl>
                                      </p:cBhvr>
                                      <p:by x="0" y="0"/>
                                    </p:animScale>
                                  </p:childTnLst>
                                </p:cTn>
                              </p:par>
                              <p:par>
                                <p:cTn id="797" presetID="1" presetClass="exit" presetSubtype="0" fill="hold" nodeType="withEffect">
                                  <p:stCondLst>
                                    <p:cond delay="11008"/>
                                  </p:stCondLst>
                                  <p:childTnLst>
                                    <p:set>
                                      <p:cBhvr>
                                        <p:cTn id="798" dur="1" fill="hold">
                                          <p:stCondLst>
                                            <p:cond delay="0"/>
                                          </p:stCondLst>
                                        </p:cTn>
                                        <p:tgtEl>
                                          <p:spTgt spid="527"/>
                                        </p:tgtEl>
                                        <p:attrNameLst>
                                          <p:attrName>style.visibility</p:attrName>
                                        </p:attrNameLst>
                                      </p:cBhvr>
                                      <p:to>
                                        <p:strVal val="hidden"/>
                                      </p:to>
                                    </p:set>
                                  </p:childTnLst>
                                </p:cTn>
                              </p:par>
                              <p:par>
                                <p:cTn id="799" presetID="1" presetClass="exit" presetSubtype="0" fill="hold" nodeType="withEffect">
                                  <p:stCondLst>
                                    <p:cond delay="11008"/>
                                  </p:stCondLst>
                                  <p:childTnLst>
                                    <p:set>
                                      <p:cBhvr>
                                        <p:cTn id="800" dur="1" fill="hold">
                                          <p:stCondLst>
                                            <p:cond delay="0"/>
                                          </p:stCondLst>
                                        </p:cTn>
                                        <p:tgtEl>
                                          <p:spTgt spid="528"/>
                                        </p:tgtEl>
                                        <p:attrNameLst>
                                          <p:attrName>style.visibility</p:attrName>
                                        </p:attrNameLst>
                                      </p:cBhvr>
                                      <p:to>
                                        <p:strVal val="hidden"/>
                                      </p:to>
                                    </p:set>
                                  </p:childTnLst>
                                </p:cTn>
                              </p:par>
                              <p:par>
                                <p:cTn id="801" presetID="1" presetClass="exit" presetSubtype="0" fill="hold" nodeType="withEffect">
                                  <p:stCondLst>
                                    <p:cond delay="11008"/>
                                  </p:stCondLst>
                                  <p:childTnLst>
                                    <p:set>
                                      <p:cBhvr>
                                        <p:cTn id="802" dur="1" fill="hold">
                                          <p:stCondLst>
                                            <p:cond delay="0"/>
                                          </p:stCondLst>
                                        </p:cTn>
                                        <p:tgtEl>
                                          <p:spTgt spid="529"/>
                                        </p:tgtEl>
                                        <p:attrNameLst>
                                          <p:attrName>style.visibility</p:attrName>
                                        </p:attrNameLst>
                                      </p:cBhvr>
                                      <p:to>
                                        <p:strVal val="hidden"/>
                                      </p:to>
                                    </p:set>
                                  </p:childTnLst>
                                </p:cTn>
                              </p:par>
                              <p:par>
                                <p:cTn id="803" presetID="1" presetClass="exit" presetSubtype="0" fill="hold" nodeType="withEffect">
                                  <p:stCondLst>
                                    <p:cond delay="11008"/>
                                  </p:stCondLst>
                                  <p:childTnLst>
                                    <p:set>
                                      <p:cBhvr>
                                        <p:cTn id="804" dur="1" fill="hold">
                                          <p:stCondLst>
                                            <p:cond delay="0"/>
                                          </p:stCondLst>
                                        </p:cTn>
                                        <p:tgtEl>
                                          <p:spTgt spid="530"/>
                                        </p:tgtEl>
                                        <p:attrNameLst>
                                          <p:attrName>style.visibility</p:attrName>
                                        </p:attrNameLst>
                                      </p:cBhvr>
                                      <p:to>
                                        <p:strVal val="hidden"/>
                                      </p:to>
                                    </p:set>
                                  </p:childTnLst>
                                </p:cTn>
                              </p:par>
                              <p:par>
                                <p:cTn id="805" presetID="1" presetClass="entr" presetSubtype="0" fill="hold" nodeType="withEffect">
                                  <p:stCondLst>
                                    <p:cond delay="11008"/>
                                  </p:stCondLst>
                                  <p:childTnLst>
                                    <p:set>
                                      <p:cBhvr>
                                        <p:cTn id="806" dur="1" fill="hold">
                                          <p:stCondLst>
                                            <p:cond delay="0"/>
                                          </p:stCondLst>
                                        </p:cTn>
                                        <p:tgtEl>
                                          <p:spTgt spid="535"/>
                                        </p:tgtEl>
                                        <p:attrNameLst>
                                          <p:attrName>style.visibility</p:attrName>
                                        </p:attrNameLst>
                                      </p:cBhvr>
                                      <p:to>
                                        <p:strVal val="visible"/>
                                      </p:to>
                                    </p:set>
                                  </p:childTnLst>
                                </p:cTn>
                              </p:par>
                              <p:par>
                                <p:cTn id="807" presetID="6" presetClass="emph" presetSubtype="0" accel="50000" fill="hold" nodeType="withEffect">
                                  <p:stCondLst>
                                    <p:cond delay="11008"/>
                                  </p:stCondLst>
                                  <p:childTnLst>
                                    <p:animScale>
                                      <p:cBhvr>
                                        <p:cTn id="808" dur="2304" fill="hold"/>
                                        <p:tgtEl>
                                          <p:spTgt spid="535"/>
                                        </p:tgtEl>
                                      </p:cBhvr>
                                      <p:by x="250000" y="250000"/>
                                    </p:animScale>
                                  </p:childTnLst>
                                </p:cTn>
                              </p:par>
                              <p:par>
                                <p:cTn id="809" presetID="10" presetClass="exit" presetSubtype="0" fill="hold" nodeType="withEffect">
                                  <p:stCondLst>
                                    <p:cond delay="11008"/>
                                  </p:stCondLst>
                                  <p:childTnLst>
                                    <p:animEffect transition="out" filter="fade">
                                      <p:cBhvr>
                                        <p:cTn id="810" dur="2304"/>
                                        <p:tgtEl>
                                          <p:spTgt spid="535"/>
                                        </p:tgtEl>
                                      </p:cBhvr>
                                    </p:animEffect>
                                    <p:set>
                                      <p:cBhvr>
                                        <p:cTn id="811" dur="1" fill="hold">
                                          <p:stCondLst>
                                            <p:cond delay="2303"/>
                                          </p:stCondLst>
                                        </p:cTn>
                                        <p:tgtEl>
                                          <p:spTgt spid="535"/>
                                        </p:tgtEl>
                                        <p:attrNameLst>
                                          <p:attrName>style.visibility</p:attrName>
                                        </p:attrNameLst>
                                      </p:cBhvr>
                                      <p:to>
                                        <p:strVal val="hidden"/>
                                      </p:to>
                                    </p:set>
                                  </p:childTnLst>
                                </p:cTn>
                              </p:par>
                              <p:par>
                                <p:cTn id="812" presetID="23" presetClass="entr" presetSubtype="16" fill="hold" nodeType="withEffect">
                                  <p:stCondLst>
                                    <p:cond delay="8576"/>
                                  </p:stCondLst>
                                  <p:childTnLst>
                                    <p:set>
                                      <p:cBhvr>
                                        <p:cTn id="813" dur="1" fill="hold">
                                          <p:stCondLst>
                                            <p:cond delay="0"/>
                                          </p:stCondLst>
                                        </p:cTn>
                                        <p:tgtEl>
                                          <p:spTgt spid="540"/>
                                        </p:tgtEl>
                                        <p:attrNameLst>
                                          <p:attrName>style.visibility</p:attrName>
                                        </p:attrNameLst>
                                      </p:cBhvr>
                                      <p:to>
                                        <p:strVal val="visible"/>
                                      </p:to>
                                    </p:set>
                                    <p:anim calcmode="lin" valueType="num">
                                      <p:cBhvr>
                                        <p:cTn id="814" dur="256" fill="hold"/>
                                        <p:tgtEl>
                                          <p:spTgt spid="540"/>
                                        </p:tgtEl>
                                        <p:attrNameLst>
                                          <p:attrName>ppt_w</p:attrName>
                                        </p:attrNameLst>
                                      </p:cBhvr>
                                      <p:tavLst>
                                        <p:tav tm="0">
                                          <p:val>
                                            <p:fltVal val="0"/>
                                          </p:val>
                                        </p:tav>
                                        <p:tav tm="100000">
                                          <p:val>
                                            <p:strVal val="#ppt_w"/>
                                          </p:val>
                                        </p:tav>
                                      </p:tavLst>
                                    </p:anim>
                                    <p:anim calcmode="lin" valueType="num">
                                      <p:cBhvr>
                                        <p:cTn id="815" dur="256" fill="hold"/>
                                        <p:tgtEl>
                                          <p:spTgt spid="540"/>
                                        </p:tgtEl>
                                        <p:attrNameLst>
                                          <p:attrName>ppt_h</p:attrName>
                                        </p:attrNameLst>
                                      </p:cBhvr>
                                      <p:tavLst>
                                        <p:tav tm="0">
                                          <p:val>
                                            <p:fltVal val="0"/>
                                          </p:val>
                                        </p:tav>
                                        <p:tav tm="100000">
                                          <p:val>
                                            <p:strVal val="#ppt_h"/>
                                          </p:val>
                                        </p:tav>
                                      </p:tavLst>
                                    </p:anim>
                                  </p:childTnLst>
                                </p:cTn>
                              </p:par>
                              <p:par>
                                <p:cTn id="816" presetID="23" presetClass="entr" presetSubtype="16" fill="hold" nodeType="withEffect">
                                  <p:stCondLst>
                                    <p:cond delay="8576"/>
                                  </p:stCondLst>
                                  <p:childTnLst>
                                    <p:set>
                                      <p:cBhvr>
                                        <p:cTn id="817" dur="1" fill="hold">
                                          <p:stCondLst>
                                            <p:cond delay="0"/>
                                          </p:stCondLst>
                                        </p:cTn>
                                        <p:tgtEl>
                                          <p:spTgt spid="541"/>
                                        </p:tgtEl>
                                        <p:attrNameLst>
                                          <p:attrName>style.visibility</p:attrName>
                                        </p:attrNameLst>
                                      </p:cBhvr>
                                      <p:to>
                                        <p:strVal val="visible"/>
                                      </p:to>
                                    </p:set>
                                    <p:anim calcmode="lin" valueType="num">
                                      <p:cBhvr>
                                        <p:cTn id="818" dur="256" fill="hold"/>
                                        <p:tgtEl>
                                          <p:spTgt spid="541"/>
                                        </p:tgtEl>
                                        <p:attrNameLst>
                                          <p:attrName>ppt_w</p:attrName>
                                        </p:attrNameLst>
                                      </p:cBhvr>
                                      <p:tavLst>
                                        <p:tav tm="0">
                                          <p:val>
                                            <p:fltVal val="0"/>
                                          </p:val>
                                        </p:tav>
                                        <p:tav tm="100000">
                                          <p:val>
                                            <p:strVal val="#ppt_w"/>
                                          </p:val>
                                        </p:tav>
                                      </p:tavLst>
                                    </p:anim>
                                    <p:anim calcmode="lin" valueType="num">
                                      <p:cBhvr>
                                        <p:cTn id="819" dur="256" fill="hold"/>
                                        <p:tgtEl>
                                          <p:spTgt spid="541"/>
                                        </p:tgtEl>
                                        <p:attrNameLst>
                                          <p:attrName>ppt_h</p:attrName>
                                        </p:attrNameLst>
                                      </p:cBhvr>
                                      <p:tavLst>
                                        <p:tav tm="0">
                                          <p:val>
                                            <p:fltVal val="0"/>
                                          </p:val>
                                        </p:tav>
                                        <p:tav tm="100000">
                                          <p:val>
                                            <p:strVal val="#ppt_h"/>
                                          </p:val>
                                        </p:tav>
                                      </p:tavLst>
                                    </p:anim>
                                  </p:childTnLst>
                                </p:cTn>
                              </p:par>
                              <p:par>
                                <p:cTn id="820" presetID="23" presetClass="entr" presetSubtype="16" fill="hold" nodeType="withEffect">
                                  <p:stCondLst>
                                    <p:cond delay="8576"/>
                                  </p:stCondLst>
                                  <p:childTnLst>
                                    <p:set>
                                      <p:cBhvr>
                                        <p:cTn id="821" dur="1" fill="hold">
                                          <p:stCondLst>
                                            <p:cond delay="0"/>
                                          </p:stCondLst>
                                        </p:cTn>
                                        <p:tgtEl>
                                          <p:spTgt spid="542"/>
                                        </p:tgtEl>
                                        <p:attrNameLst>
                                          <p:attrName>style.visibility</p:attrName>
                                        </p:attrNameLst>
                                      </p:cBhvr>
                                      <p:to>
                                        <p:strVal val="visible"/>
                                      </p:to>
                                    </p:set>
                                    <p:anim calcmode="lin" valueType="num">
                                      <p:cBhvr>
                                        <p:cTn id="822" dur="256" fill="hold"/>
                                        <p:tgtEl>
                                          <p:spTgt spid="542"/>
                                        </p:tgtEl>
                                        <p:attrNameLst>
                                          <p:attrName>ppt_w</p:attrName>
                                        </p:attrNameLst>
                                      </p:cBhvr>
                                      <p:tavLst>
                                        <p:tav tm="0">
                                          <p:val>
                                            <p:fltVal val="0"/>
                                          </p:val>
                                        </p:tav>
                                        <p:tav tm="100000">
                                          <p:val>
                                            <p:strVal val="#ppt_w"/>
                                          </p:val>
                                        </p:tav>
                                      </p:tavLst>
                                    </p:anim>
                                    <p:anim calcmode="lin" valueType="num">
                                      <p:cBhvr>
                                        <p:cTn id="823" dur="256" fill="hold"/>
                                        <p:tgtEl>
                                          <p:spTgt spid="542"/>
                                        </p:tgtEl>
                                        <p:attrNameLst>
                                          <p:attrName>ppt_h</p:attrName>
                                        </p:attrNameLst>
                                      </p:cBhvr>
                                      <p:tavLst>
                                        <p:tav tm="0">
                                          <p:val>
                                            <p:fltVal val="0"/>
                                          </p:val>
                                        </p:tav>
                                        <p:tav tm="100000">
                                          <p:val>
                                            <p:strVal val="#ppt_h"/>
                                          </p:val>
                                        </p:tav>
                                      </p:tavLst>
                                    </p:anim>
                                  </p:childTnLst>
                                </p:cTn>
                              </p:par>
                              <p:par>
                                <p:cTn id="824" presetID="23" presetClass="entr" presetSubtype="16" fill="hold" nodeType="withEffect">
                                  <p:stCondLst>
                                    <p:cond delay="8576"/>
                                  </p:stCondLst>
                                  <p:childTnLst>
                                    <p:set>
                                      <p:cBhvr>
                                        <p:cTn id="825" dur="1" fill="hold">
                                          <p:stCondLst>
                                            <p:cond delay="0"/>
                                          </p:stCondLst>
                                        </p:cTn>
                                        <p:tgtEl>
                                          <p:spTgt spid="543"/>
                                        </p:tgtEl>
                                        <p:attrNameLst>
                                          <p:attrName>style.visibility</p:attrName>
                                        </p:attrNameLst>
                                      </p:cBhvr>
                                      <p:to>
                                        <p:strVal val="visible"/>
                                      </p:to>
                                    </p:set>
                                    <p:anim calcmode="lin" valueType="num">
                                      <p:cBhvr>
                                        <p:cTn id="826" dur="256" fill="hold"/>
                                        <p:tgtEl>
                                          <p:spTgt spid="543"/>
                                        </p:tgtEl>
                                        <p:attrNameLst>
                                          <p:attrName>ppt_w</p:attrName>
                                        </p:attrNameLst>
                                      </p:cBhvr>
                                      <p:tavLst>
                                        <p:tav tm="0">
                                          <p:val>
                                            <p:fltVal val="0"/>
                                          </p:val>
                                        </p:tav>
                                        <p:tav tm="100000">
                                          <p:val>
                                            <p:strVal val="#ppt_w"/>
                                          </p:val>
                                        </p:tav>
                                      </p:tavLst>
                                    </p:anim>
                                    <p:anim calcmode="lin" valueType="num">
                                      <p:cBhvr>
                                        <p:cTn id="827" dur="256" fill="hold"/>
                                        <p:tgtEl>
                                          <p:spTgt spid="543"/>
                                        </p:tgtEl>
                                        <p:attrNameLst>
                                          <p:attrName>ppt_h</p:attrName>
                                        </p:attrNameLst>
                                      </p:cBhvr>
                                      <p:tavLst>
                                        <p:tav tm="0">
                                          <p:val>
                                            <p:fltVal val="0"/>
                                          </p:val>
                                        </p:tav>
                                        <p:tav tm="100000">
                                          <p:val>
                                            <p:strVal val="#ppt_h"/>
                                          </p:val>
                                        </p:tav>
                                      </p:tavLst>
                                    </p:anim>
                                  </p:childTnLst>
                                </p:cTn>
                              </p:par>
                              <p:par>
                                <p:cTn id="828" presetID="42" presetClass="path" presetSubtype="0" fill="hold" nodeType="withEffect">
                                  <p:stCondLst>
                                    <p:cond delay="9984"/>
                                  </p:stCondLst>
                                  <p:childTnLst>
                                    <p:animMotion origin="layout" path="M -2.08333E-7 1.11111E-6 L 0.24102 0.42986 " pathEditMode="relative" rAng="0" ptsTypes="AA">
                                      <p:cBhvr>
                                        <p:cTn id="829" dur="1280" fill="hold"/>
                                        <p:tgtEl>
                                          <p:spTgt spid="540"/>
                                        </p:tgtEl>
                                        <p:attrNameLst>
                                          <p:attrName>ppt_x</p:attrName>
                                          <p:attrName>ppt_y</p:attrName>
                                        </p:attrNameLst>
                                      </p:cBhvr>
                                      <p:rCtr x="12000" y="21500"/>
                                    </p:animMotion>
                                  </p:childTnLst>
                                </p:cTn>
                              </p:par>
                              <p:par>
                                <p:cTn id="830" presetID="22" presetClass="entr" presetSubtype="8" fill="hold" nodeType="withEffect">
                                  <p:stCondLst>
                                    <p:cond delay="9984"/>
                                  </p:stCondLst>
                                  <p:childTnLst>
                                    <p:set>
                                      <p:cBhvr>
                                        <p:cTn id="831" dur="1" fill="hold">
                                          <p:stCondLst>
                                            <p:cond delay="0"/>
                                          </p:stCondLst>
                                        </p:cTn>
                                        <p:tgtEl>
                                          <p:spTgt spid="536"/>
                                        </p:tgtEl>
                                        <p:attrNameLst>
                                          <p:attrName>style.visibility</p:attrName>
                                        </p:attrNameLst>
                                      </p:cBhvr>
                                      <p:to>
                                        <p:strVal val="visible"/>
                                      </p:to>
                                    </p:set>
                                    <p:animEffect transition="in" filter="wipe(left)">
                                      <p:cBhvr>
                                        <p:cTn id="832" dur="1280"/>
                                        <p:tgtEl>
                                          <p:spTgt spid="536"/>
                                        </p:tgtEl>
                                      </p:cBhvr>
                                    </p:animEffect>
                                  </p:childTnLst>
                                </p:cTn>
                              </p:par>
                              <p:par>
                                <p:cTn id="833" presetID="42" presetClass="path" presetSubtype="0" fill="hold" nodeType="withEffect">
                                  <p:stCondLst>
                                    <p:cond delay="9984"/>
                                  </p:stCondLst>
                                  <p:childTnLst>
                                    <p:animMotion origin="layout" path="M -2.08333E-7 1.11111E-6 L -0.2418 0.4294 " pathEditMode="relative" rAng="0" ptsTypes="AA">
                                      <p:cBhvr>
                                        <p:cTn id="834" dur="1280" fill="hold"/>
                                        <p:tgtEl>
                                          <p:spTgt spid="541"/>
                                        </p:tgtEl>
                                        <p:attrNameLst>
                                          <p:attrName>ppt_x</p:attrName>
                                          <p:attrName>ppt_y</p:attrName>
                                        </p:attrNameLst>
                                      </p:cBhvr>
                                      <p:rCtr x="-12100" y="21500"/>
                                    </p:animMotion>
                                  </p:childTnLst>
                                </p:cTn>
                              </p:par>
                              <p:par>
                                <p:cTn id="835" presetID="22" presetClass="entr" presetSubtype="2" fill="hold" nodeType="withEffect">
                                  <p:stCondLst>
                                    <p:cond delay="9984"/>
                                  </p:stCondLst>
                                  <p:childTnLst>
                                    <p:set>
                                      <p:cBhvr>
                                        <p:cTn id="836" dur="1" fill="hold">
                                          <p:stCondLst>
                                            <p:cond delay="0"/>
                                          </p:stCondLst>
                                        </p:cTn>
                                        <p:tgtEl>
                                          <p:spTgt spid="537"/>
                                        </p:tgtEl>
                                        <p:attrNameLst>
                                          <p:attrName>style.visibility</p:attrName>
                                        </p:attrNameLst>
                                      </p:cBhvr>
                                      <p:to>
                                        <p:strVal val="visible"/>
                                      </p:to>
                                    </p:set>
                                    <p:animEffect transition="in" filter="wipe(right)">
                                      <p:cBhvr>
                                        <p:cTn id="837" dur="1280"/>
                                        <p:tgtEl>
                                          <p:spTgt spid="537"/>
                                        </p:tgtEl>
                                      </p:cBhvr>
                                    </p:animEffect>
                                  </p:childTnLst>
                                </p:cTn>
                              </p:par>
                              <p:par>
                                <p:cTn id="838" presetID="42" presetClass="path" presetSubtype="0" fill="hold" nodeType="withEffect">
                                  <p:stCondLst>
                                    <p:cond delay="9984"/>
                                  </p:stCondLst>
                                  <p:childTnLst>
                                    <p:animMotion origin="layout" path="M 2.08333E-7 4.81481E-6 L 0.24193 -0.4294 " pathEditMode="relative" rAng="0" ptsTypes="AA">
                                      <p:cBhvr>
                                        <p:cTn id="839" dur="1280" fill="hold"/>
                                        <p:tgtEl>
                                          <p:spTgt spid="542"/>
                                        </p:tgtEl>
                                        <p:attrNameLst>
                                          <p:attrName>ppt_x</p:attrName>
                                          <p:attrName>ppt_y</p:attrName>
                                        </p:attrNameLst>
                                      </p:cBhvr>
                                      <p:rCtr x="12100" y="-21500"/>
                                    </p:animMotion>
                                  </p:childTnLst>
                                </p:cTn>
                              </p:par>
                              <p:par>
                                <p:cTn id="840" presetID="22" presetClass="entr" presetSubtype="8" fill="hold" nodeType="withEffect">
                                  <p:stCondLst>
                                    <p:cond delay="9984"/>
                                  </p:stCondLst>
                                  <p:childTnLst>
                                    <p:set>
                                      <p:cBhvr>
                                        <p:cTn id="841" dur="1" fill="hold">
                                          <p:stCondLst>
                                            <p:cond delay="0"/>
                                          </p:stCondLst>
                                        </p:cTn>
                                        <p:tgtEl>
                                          <p:spTgt spid="539"/>
                                        </p:tgtEl>
                                        <p:attrNameLst>
                                          <p:attrName>style.visibility</p:attrName>
                                        </p:attrNameLst>
                                      </p:cBhvr>
                                      <p:to>
                                        <p:strVal val="visible"/>
                                      </p:to>
                                    </p:set>
                                    <p:animEffect transition="in" filter="wipe(left)">
                                      <p:cBhvr>
                                        <p:cTn id="842" dur="1280"/>
                                        <p:tgtEl>
                                          <p:spTgt spid="539"/>
                                        </p:tgtEl>
                                      </p:cBhvr>
                                    </p:animEffect>
                                  </p:childTnLst>
                                </p:cTn>
                              </p:par>
                              <p:par>
                                <p:cTn id="843" presetID="42" presetClass="path" presetSubtype="0" fill="hold" nodeType="withEffect">
                                  <p:stCondLst>
                                    <p:cond delay="9984"/>
                                  </p:stCondLst>
                                  <p:childTnLst>
                                    <p:animMotion origin="layout" path="M 2.08333E-7 4.81481E-6 L -0.24193 -0.4294 " pathEditMode="relative" rAng="0" ptsTypes="AA">
                                      <p:cBhvr>
                                        <p:cTn id="844" dur="1280" fill="hold"/>
                                        <p:tgtEl>
                                          <p:spTgt spid="543"/>
                                        </p:tgtEl>
                                        <p:attrNameLst>
                                          <p:attrName>ppt_x</p:attrName>
                                          <p:attrName>ppt_y</p:attrName>
                                        </p:attrNameLst>
                                      </p:cBhvr>
                                      <p:rCtr x="-12100" y="-21500"/>
                                    </p:animMotion>
                                  </p:childTnLst>
                                </p:cTn>
                              </p:par>
                              <p:par>
                                <p:cTn id="845" presetID="22" presetClass="entr" presetSubtype="2" fill="hold" nodeType="withEffect">
                                  <p:stCondLst>
                                    <p:cond delay="9984"/>
                                  </p:stCondLst>
                                  <p:childTnLst>
                                    <p:set>
                                      <p:cBhvr>
                                        <p:cTn id="846" dur="1" fill="hold">
                                          <p:stCondLst>
                                            <p:cond delay="0"/>
                                          </p:stCondLst>
                                        </p:cTn>
                                        <p:tgtEl>
                                          <p:spTgt spid="538"/>
                                        </p:tgtEl>
                                        <p:attrNameLst>
                                          <p:attrName>style.visibility</p:attrName>
                                        </p:attrNameLst>
                                      </p:cBhvr>
                                      <p:to>
                                        <p:strVal val="visible"/>
                                      </p:to>
                                    </p:set>
                                    <p:animEffect transition="in" filter="wipe(right)">
                                      <p:cBhvr>
                                        <p:cTn id="847" dur="1280"/>
                                        <p:tgtEl>
                                          <p:spTgt spid="538"/>
                                        </p:tgtEl>
                                      </p:cBhvr>
                                    </p:animEffect>
                                  </p:childTnLst>
                                </p:cTn>
                              </p:par>
                              <p:par>
                                <p:cTn id="848" presetID="6" presetClass="emph" presetSubtype="0" fill="hold" nodeType="withEffect">
                                  <p:stCondLst>
                                    <p:cond delay="10752"/>
                                  </p:stCondLst>
                                  <p:childTnLst>
                                    <p:animScale>
                                      <p:cBhvr>
                                        <p:cTn id="849" dur="512" fill="hold"/>
                                        <p:tgtEl>
                                          <p:spTgt spid="540"/>
                                        </p:tgtEl>
                                      </p:cBhvr>
                                      <p:by x="0" y="0"/>
                                    </p:animScale>
                                  </p:childTnLst>
                                </p:cTn>
                              </p:par>
                              <p:par>
                                <p:cTn id="850" presetID="6" presetClass="emph" presetSubtype="0" fill="hold" nodeType="withEffect">
                                  <p:stCondLst>
                                    <p:cond delay="10752"/>
                                  </p:stCondLst>
                                  <p:childTnLst>
                                    <p:animScale>
                                      <p:cBhvr>
                                        <p:cTn id="851" dur="512" fill="hold"/>
                                        <p:tgtEl>
                                          <p:spTgt spid="541"/>
                                        </p:tgtEl>
                                      </p:cBhvr>
                                      <p:by x="0" y="0"/>
                                    </p:animScale>
                                  </p:childTnLst>
                                </p:cTn>
                              </p:par>
                              <p:par>
                                <p:cTn id="852" presetID="6" presetClass="emph" presetSubtype="0" fill="hold" nodeType="withEffect">
                                  <p:stCondLst>
                                    <p:cond delay="10752"/>
                                  </p:stCondLst>
                                  <p:childTnLst>
                                    <p:animScale>
                                      <p:cBhvr>
                                        <p:cTn id="853" dur="512" fill="hold"/>
                                        <p:tgtEl>
                                          <p:spTgt spid="542"/>
                                        </p:tgtEl>
                                      </p:cBhvr>
                                      <p:by x="0" y="0"/>
                                    </p:animScale>
                                  </p:childTnLst>
                                </p:cTn>
                              </p:par>
                              <p:par>
                                <p:cTn id="854" presetID="6" presetClass="emph" presetSubtype="0" fill="hold" nodeType="withEffect">
                                  <p:stCondLst>
                                    <p:cond delay="10752"/>
                                  </p:stCondLst>
                                  <p:childTnLst>
                                    <p:animScale>
                                      <p:cBhvr>
                                        <p:cTn id="855" dur="512" fill="hold"/>
                                        <p:tgtEl>
                                          <p:spTgt spid="543"/>
                                        </p:tgtEl>
                                      </p:cBhvr>
                                      <p:by x="0" y="0"/>
                                    </p:animScale>
                                  </p:childTnLst>
                                </p:cTn>
                              </p:par>
                              <p:par>
                                <p:cTn id="856" presetID="1" presetClass="exit" presetSubtype="0" fill="hold" nodeType="withEffect">
                                  <p:stCondLst>
                                    <p:cond delay="11264"/>
                                  </p:stCondLst>
                                  <p:childTnLst>
                                    <p:set>
                                      <p:cBhvr>
                                        <p:cTn id="857" dur="1" fill="hold">
                                          <p:stCondLst>
                                            <p:cond delay="0"/>
                                          </p:stCondLst>
                                        </p:cTn>
                                        <p:tgtEl>
                                          <p:spTgt spid="536"/>
                                        </p:tgtEl>
                                        <p:attrNameLst>
                                          <p:attrName>style.visibility</p:attrName>
                                        </p:attrNameLst>
                                      </p:cBhvr>
                                      <p:to>
                                        <p:strVal val="hidden"/>
                                      </p:to>
                                    </p:set>
                                  </p:childTnLst>
                                </p:cTn>
                              </p:par>
                              <p:par>
                                <p:cTn id="858" presetID="1" presetClass="exit" presetSubtype="0" fill="hold" nodeType="withEffect">
                                  <p:stCondLst>
                                    <p:cond delay="11264"/>
                                  </p:stCondLst>
                                  <p:childTnLst>
                                    <p:set>
                                      <p:cBhvr>
                                        <p:cTn id="859" dur="1" fill="hold">
                                          <p:stCondLst>
                                            <p:cond delay="0"/>
                                          </p:stCondLst>
                                        </p:cTn>
                                        <p:tgtEl>
                                          <p:spTgt spid="537"/>
                                        </p:tgtEl>
                                        <p:attrNameLst>
                                          <p:attrName>style.visibility</p:attrName>
                                        </p:attrNameLst>
                                      </p:cBhvr>
                                      <p:to>
                                        <p:strVal val="hidden"/>
                                      </p:to>
                                    </p:set>
                                  </p:childTnLst>
                                </p:cTn>
                              </p:par>
                              <p:par>
                                <p:cTn id="860" presetID="1" presetClass="exit" presetSubtype="0" fill="hold" nodeType="withEffect">
                                  <p:stCondLst>
                                    <p:cond delay="11264"/>
                                  </p:stCondLst>
                                  <p:childTnLst>
                                    <p:set>
                                      <p:cBhvr>
                                        <p:cTn id="861" dur="1" fill="hold">
                                          <p:stCondLst>
                                            <p:cond delay="0"/>
                                          </p:stCondLst>
                                        </p:cTn>
                                        <p:tgtEl>
                                          <p:spTgt spid="538"/>
                                        </p:tgtEl>
                                        <p:attrNameLst>
                                          <p:attrName>style.visibility</p:attrName>
                                        </p:attrNameLst>
                                      </p:cBhvr>
                                      <p:to>
                                        <p:strVal val="hidden"/>
                                      </p:to>
                                    </p:set>
                                  </p:childTnLst>
                                </p:cTn>
                              </p:par>
                              <p:par>
                                <p:cTn id="862" presetID="1" presetClass="exit" presetSubtype="0" fill="hold" nodeType="withEffect">
                                  <p:stCondLst>
                                    <p:cond delay="11264"/>
                                  </p:stCondLst>
                                  <p:childTnLst>
                                    <p:set>
                                      <p:cBhvr>
                                        <p:cTn id="863" dur="1" fill="hold">
                                          <p:stCondLst>
                                            <p:cond delay="0"/>
                                          </p:stCondLst>
                                        </p:cTn>
                                        <p:tgtEl>
                                          <p:spTgt spid="539"/>
                                        </p:tgtEl>
                                        <p:attrNameLst>
                                          <p:attrName>style.visibility</p:attrName>
                                        </p:attrNameLst>
                                      </p:cBhvr>
                                      <p:to>
                                        <p:strVal val="hidden"/>
                                      </p:to>
                                    </p:set>
                                  </p:childTnLst>
                                </p:cTn>
                              </p:par>
                              <p:par>
                                <p:cTn id="864" presetID="1" presetClass="entr" presetSubtype="0" fill="hold" nodeType="withEffect">
                                  <p:stCondLst>
                                    <p:cond delay="11264"/>
                                  </p:stCondLst>
                                  <p:childTnLst>
                                    <p:set>
                                      <p:cBhvr>
                                        <p:cTn id="865" dur="1" fill="hold">
                                          <p:stCondLst>
                                            <p:cond delay="0"/>
                                          </p:stCondLst>
                                        </p:cTn>
                                        <p:tgtEl>
                                          <p:spTgt spid="544"/>
                                        </p:tgtEl>
                                        <p:attrNameLst>
                                          <p:attrName>style.visibility</p:attrName>
                                        </p:attrNameLst>
                                      </p:cBhvr>
                                      <p:to>
                                        <p:strVal val="visible"/>
                                      </p:to>
                                    </p:set>
                                  </p:childTnLst>
                                </p:cTn>
                              </p:par>
                              <p:par>
                                <p:cTn id="866" presetID="6" presetClass="emph" presetSubtype="0" accel="50000" fill="hold" nodeType="withEffect">
                                  <p:stCondLst>
                                    <p:cond delay="11264"/>
                                  </p:stCondLst>
                                  <p:childTnLst>
                                    <p:animScale>
                                      <p:cBhvr>
                                        <p:cTn id="867" dur="2304" fill="hold"/>
                                        <p:tgtEl>
                                          <p:spTgt spid="544"/>
                                        </p:tgtEl>
                                      </p:cBhvr>
                                      <p:by x="250000" y="250000"/>
                                    </p:animScale>
                                  </p:childTnLst>
                                </p:cTn>
                              </p:par>
                              <p:par>
                                <p:cTn id="868" presetID="10" presetClass="exit" presetSubtype="0" fill="hold" nodeType="withEffect">
                                  <p:stCondLst>
                                    <p:cond delay="11264"/>
                                  </p:stCondLst>
                                  <p:childTnLst>
                                    <p:animEffect transition="out" filter="fade">
                                      <p:cBhvr>
                                        <p:cTn id="869" dur="2304"/>
                                        <p:tgtEl>
                                          <p:spTgt spid="544"/>
                                        </p:tgtEl>
                                      </p:cBhvr>
                                    </p:animEffect>
                                    <p:set>
                                      <p:cBhvr>
                                        <p:cTn id="870" dur="1" fill="hold">
                                          <p:stCondLst>
                                            <p:cond delay="2303"/>
                                          </p:stCondLst>
                                        </p:cTn>
                                        <p:tgtEl>
                                          <p:spTgt spid="544"/>
                                        </p:tgtEl>
                                        <p:attrNameLst>
                                          <p:attrName>style.visibility</p:attrName>
                                        </p:attrNameLst>
                                      </p:cBhvr>
                                      <p:to>
                                        <p:strVal val="hidden"/>
                                      </p:to>
                                    </p:set>
                                  </p:childTnLst>
                                </p:cTn>
                              </p:par>
                              <p:par>
                                <p:cTn id="871" presetID="23" presetClass="entr" presetSubtype="16" fill="hold" nodeType="withEffect">
                                  <p:stCondLst>
                                    <p:cond delay="8960"/>
                                  </p:stCondLst>
                                  <p:childTnLst>
                                    <p:set>
                                      <p:cBhvr>
                                        <p:cTn id="872" dur="1" fill="hold">
                                          <p:stCondLst>
                                            <p:cond delay="0"/>
                                          </p:stCondLst>
                                        </p:cTn>
                                        <p:tgtEl>
                                          <p:spTgt spid="551"/>
                                        </p:tgtEl>
                                        <p:attrNameLst>
                                          <p:attrName>style.visibility</p:attrName>
                                        </p:attrNameLst>
                                      </p:cBhvr>
                                      <p:to>
                                        <p:strVal val="visible"/>
                                      </p:to>
                                    </p:set>
                                    <p:anim calcmode="lin" valueType="num">
                                      <p:cBhvr>
                                        <p:cTn id="873" dur="256" fill="hold"/>
                                        <p:tgtEl>
                                          <p:spTgt spid="551"/>
                                        </p:tgtEl>
                                        <p:attrNameLst>
                                          <p:attrName>ppt_w</p:attrName>
                                        </p:attrNameLst>
                                      </p:cBhvr>
                                      <p:tavLst>
                                        <p:tav tm="0">
                                          <p:val>
                                            <p:fltVal val="0"/>
                                          </p:val>
                                        </p:tav>
                                        <p:tav tm="100000">
                                          <p:val>
                                            <p:strVal val="#ppt_w"/>
                                          </p:val>
                                        </p:tav>
                                      </p:tavLst>
                                    </p:anim>
                                    <p:anim calcmode="lin" valueType="num">
                                      <p:cBhvr>
                                        <p:cTn id="874" dur="256" fill="hold"/>
                                        <p:tgtEl>
                                          <p:spTgt spid="551"/>
                                        </p:tgtEl>
                                        <p:attrNameLst>
                                          <p:attrName>ppt_h</p:attrName>
                                        </p:attrNameLst>
                                      </p:cBhvr>
                                      <p:tavLst>
                                        <p:tav tm="0">
                                          <p:val>
                                            <p:fltVal val="0"/>
                                          </p:val>
                                        </p:tav>
                                        <p:tav tm="100000">
                                          <p:val>
                                            <p:strVal val="#ppt_h"/>
                                          </p:val>
                                        </p:tav>
                                      </p:tavLst>
                                    </p:anim>
                                  </p:childTnLst>
                                </p:cTn>
                              </p:par>
                              <p:par>
                                <p:cTn id="875" presetID="23" presetClass="entr" presetSubtype="16" fill="hold" nodeType="withEffect">
                                  <p:stCondLst>
                                    <p:cond delay="8960"/>
                                  </p:stCondLst>
                                  <p:childTnLst>
                                    <p:set>
                                      <p:cBhvr>
                                        <p:cTn id="876" dur="1" fill="hold">
                                          <p:stCondLst>
                                            <p:cond delay="0"/>
                                          </p:stCondLst>
                                        </p:cTn>
                                        <p:tgtEl>
                                          <p:spTgt spid="552"/>
                                        </p:tgtEl>
                                        <p:attrNameLst>
                                          <p:attrName>style.visibility</p:attrName>
                                        </p:attrNameLst>
                                      </p:cBhvr>
                                      <p:to>
                                        <p:strVal val="visible"/>
                                      </p:to>
                                    </p:set>
                                    <p:anim calcmode="lin" valueType="num">
                                      <p:cBhvr>
                                        <p:cTn id="877" dur="256" fill="hold"/>
                                        <p:tgtEl>
                                          <p:spTgt spid="552"/>
                                        </p:tgtEl>
                                        <p:attrNameLst>
                                          <p:attrName>ppt_w</p:attrName>
                                        </p:attrNameLst>
                                      </p:cBhvr>
                                      <p:tavLst>
                                        <p:tav tm="0">
                                          <p:val>
                                            <p:fltVal val="0"/>
                                          </p:val>
                                        </p:tav>
                                        <p:tav tm="100000">
                                          <p:val>
                                            <p:strVal val="#ppt_w"/>
                                          </p:val>
                                        </p:tav>
                                      </p:tavLst>
                                    </p:anim>
                                    <p:anim calcmode="lin" valueType="num">
                                      <p:cBhvr>
                                        <p:cTn id="878" dur="256" fill="hold"/>
                                        <p:tgtEl>
                                          <p:spTgt spid="552"/>
                                        </p:tgtEl>
                                        <p:attrNameLst>
                                          <p:attrName>ppt_h</p:attrName>
                                        </p:attrNameLst>
                                      </p:cBhvr>
                                      <p:tavLst>
                                        <p:tav tm="0">
                                          <p:val>
                                            <p:fltVal val="0"/>
                                          </p:val>
                                        </p:tav>
                                        <p:tav tm="100000">
                                          <p:val>
                                            <p:strVal val="#ppt_h"/>
                                          </p:val>
                                        </p:tav>
                                      </p:tavLst>
                                    </p:anim>
                                  </p:childTnLst>
                                </p:cTn>
                              </p:par>
                              <p:par>
                                <p:cTn id="879" presetID="23" presetClass="entr" presetSubtype="16" fill="hold" nodeType="withEffect">
                                  <p:stCondLst>
                                    <p:cond delay="8960"/>
                                  </p:stCondLst>
                                  <p:childTnLst>
                                    <p:set>
                                      <p:cBhvr>
                                        <p:cTn id="880" dur="1" fill="hold">
                                          <p:stCondLst>
                                            <p:cond delay="0"/>
                                          </p:stCondLst>
                                        </p:cTn>
                                        <p:tgtEl>
                                          <p:spTgt spid="553"/>
                                        </p:tgtEl>
                                        <p:attrNameLst>
                                          <p:attrName>style.visibility</p:attrName>
                                        </p:attrNameLst>
                                      </p:cBhvr>
                                      <p:to>
                                        <p:strVal val="visible"/>
                                      </p:to>
                                    </p:set>
                                    <p:anim calcmode="lin" valueType="num">
                                      <p:cBhvr>
                                        <p:cTn id="881" dur="256" fill="hold"/>
                                        <p:tgtEl>
                                          <p:spTgt spid="553"/>
                                        </p:tgtEl>
                                        <p:attrNameLst>
                                          <p:attrName>ppt_w</p:attrName>
                                        </p:attrNameLst>
                                      </p:cBhvr>
                                      <p:tavLst>
                                        <p:tav tm="0">
                                          <p:val>
                                            <p:fltVal val="0"/>
                                          </p:val>
                                        </p:tav>
                                        <p:tav tm="100000">
                                          <p:val>
                                            <p:strVal val="#ppt_w"/>
                                          </p:val>
                                        </p:tav>
                                      </p:tavLst>
                                    </p:anim>
                                    <p:anim calcmode="lin" valueType="num">
                                      <p:cBhvr>
                                        <p:cTn id="882" dur="256" fill="hold"/>
                                        <p:tgtEl>
                                          <p:spTgt spid="553"/>
                                        </p:tgtEl>
                                        <p:attrNameLst>
                                          <p:attrName>ppt_h</p:attrName>
                                        </p:attrNameLst>
                                      </p:cBhvr>
                                      <p:tavLst>
                                        <p:tav tm="0">
                                          <p:val>
                                            <p:fltVal val="0"/>
                                          </p:val>
                                        </p:tav>
                                        <p:tav tm="100000">
                                          <p:val>
                                            <p:strVal val="#ppt_h"/>
                                          </p:val>
                                        </p:tav>
                                      </p:tavLst>
                                    </p:anim>
                                  </p:childTnLst>
                                </p:cTn>
                              </p:par>
                              <p:par>
                                <p:cTn id="883" presetID="23" presetClass="entr" presetSubtype="16" fill="hold" nodeType="withEffect">
                                  <p:stCondLst>
                                    <p:cond delay="8960"/>
                                  </p:stCondLst>
                                  <p:childTnLst>
                                    <p:set>
                                      <p:cBhvr>
                                        <p:cTn id="884" dur="1" fill="hold">
                                          <p:stCondLst>
                                            <p:cond delay="0"/>
                                          </p:stCondLst>
                                        </p:cTn>
                                        <p:tgtEl>
                                          <p:spTgt spid="554"/>
                                        </p:tgtEl>
                                        <p:attrNameLst>
                                          <p:attrName>style.visibility</p:attrName>
                                        </p:attrNameLst>
                                      </p:cBhvr>
                                      <p:to>
                                        <p:strVal val="visible"/>
                                      </p:to>
                                    </p:set>
                                    <p:anim calcmode="lin" valueType="num">
                                      <p:cBhvr>
                                        <p:cTn id="885" dur="256" fill="hold"/>
                                        <p:tgtEl>
                                          <p:spTgt spid="554"/>
                                        </p:tgtEl>
                                        <p:attrNameLst>
                                          <p:attrName>ppt_w</p:attrName>
                                        </p:attrNameLst>
                                      </p:cBhvr>
                                      <p:tavLst>
                                        <p:tav tm="0">
                                          <p:val>
                                            <p:fltVal val="0"/>
                                          </p:val>
                                        </p:tav>
                                        <p:tav tm="100000">
                                          <p:val>
                                            <p:strVal val="#ppt_w"/>
                                          </p:val>
                                        </p:tav>
                                      </p:tavLst>
                                    </p:anim>
                                    <p:anim calcmode="lin" valueType="num">
                                      <p:cBhvr>
                                        <p:cTn id="886" dur="256" fill="hold"/>
                                        <p:tgtEl>
                                          <p:spTgt spid="554"/>
                                        </p:tgtEl>
                                        <p:attrNameLst>
                                          <p:attrName>ppt_h</p:attrName>
                                        </p:attrNameLst>
                                      </p:cBhvr>
                                      <p:tavLst>
                                        <p:tav tm="0">
                                          <p:val>
                                            <p:fltVal val="0"/>
                                          </p:val>
                                        </p:tav>
                                        <p:tav tm="100000">
                                          <p:val>
                                            <p:strVal val="#ppt_h"/>
                                          </p:val>
                                        </p:tav>
                                      </p:tavLst>
                                    </p:anim>
                                  </p:childTnLst>
                                </p:cTn>
                              </p:par>
                              <p:par>
                                <p:cTn id="887" presetID="23" presetClass="entr" presetSubtype="16" fill="hold" nodeType="withEffect">
                                  <p:stCondLst>
                                    <p:cond delay="8960"/>
                                  </p:stCondLst>
                                  <p:childTnLst>
                                    <p:set>
                                      <p:cBhvr>
                                        <p:cTn id="888" dur="1" fill="hold">
                                          <p:stCondLst>
                                            <p:cond delay="0"/>
                                          </p:stCondLst>
                                        </p:cTn>
                                        <p:tgtEl>
                                          <p:spTgt spid="555"/>
                                        </p:tgtEl>
                                        <p:attrNameLst>
                                          <p:attrName>style.visibility</p:attrName>
                                        </p:attrNameLst>
                                      </p:cBhvr>
                                      <p:to>
                                        <p:strVal val="visible"/>
                                      </p:to>
                                    </p:set>
                                    <p:anim calcmode="lin" valueType="num">
                                      <p:cBhvr>
                                        <p:cTn id="889" dur="256" fill="hold"/>
                                        <p:tgtEl>
                                          <p:spTgt spid="555"/>
                                        </p:tgtEl>
                                        <p:attrNameLst>
                                          <p:attrName>ppt_w</p:attrName>
                                        </p:attrNameLst>
                                      </p:cBhvr>
                                      <p:tavLst>
                                        <p:tav tm="0">
                                          <p:val>
                                            <p:fltVal val="0"/>
                                          </p:val>
                                        </p:tav>
                                        <p:tav tm="100000">
                                          <p:val>
                                            <p:strVal val="#ppt_w"/>
                                          </p:val>
                                        </p:tav>
                                      </p:tavLst>
                                    </p:anim>
                                    <p:anim calcmode="lin" valueType="num">
                                      <p:cBhvr>
                                        <p:cTn id="890" dur="256" fill="hold"/>
                                        <p:tgtEl>
                                          <p:spTgt spid="555"/>
                                        </p:tgtEl>
                                        <p:attrNameLst>
                                          <p:attrName>ppt_h</p:attrName>
                                        </p:attrNameLst>
                                      </p:cBhvr>
                                      <p:tavLst>
                                        <p:tav tm="0">
                                          <p:val>
                                            <p:fltVal val="0"/>
                                          </p:val>
                                        </p:tav>
                                        <p:tav tm="100000">
                                          <p:val>
                                            <p:strVal val="#ppt_h"/>
                                          </p:val>
                                        </p:tav>
                                      </p:tavLst>
                                    </p:anim>
                                  </p:childTnLst>
                                </p:cTn>
                              </p:par>
                              <p:par>
                                <p:cTn id="891" presetID="63" presetClass="path" presetSubtype="0" fill="hold" nodeType="withEffect">
                                  <p:stCondLst>
                                    <p:cond delay="9344"/>
                                  </p:stCondLst>
                                  <p:childTnLst>
                                    <p:animMotion origin="layout" path="M -1.25E-6 -3.7037E-7 L 0.28607 -3.7037E-7 " pathEditMode="relative" rAng="0" ptsTypes="AA">
                                      <p:cBhvr>
                                        <p:cTn id="892" dur="1280" fill="hold"/>
                                        <p:tgtEl>
                                          <p:spTgt spid="551"/>
                                        </p:tgtEl>
                                        <p:attrNameLst>
                                          <p:attrName>ppt_x</p:attrName>
                                          <p:attrName>ppt_y</p:attrName>
                                        </p:attrNameLst>
                                      </p:cBhvr>
                                      <p:rCtr x="143" y="0"/>
                                    </p:animMotion>
                                  </p:childTnLst>
                                </p:cTn>
                              </p:par>
                              <p:par>
                                <p:cTn id="893" presetID="22" presetClass="entr" presetSubtype="8" fill="hold" nodeType="withEffect">
                                  <p:stCondLst>
                                    <p:cond delay="9344"/>
                                  </p:stCondLst>
                                  <p:childTnLst>
                                    <p:set>
                                      <p:cBhvr>
                                        <p:cTn id="894" dur="1" fill="hold">
                                          <p:stCondLst>
                                            <p:cond delay="0"/>
                                          </p:stCondLst>
                                        </p:cTn>
                                        <p:tgtEl>
                                          <p:spTgt spid="545"/>
                                        </p:tgtEl>
                                        <p:attrNameLst>
                                          <p:attrName>style.visibility</p:attrName>
                                        </p:attrNameLst>
                                      </p:cBhvr>
                                      <p:to>
                                        <p:strVal val="visible"/>
                                      </p:to>
                                    </p:set>
                                    <p:animEffect transition="in" filter="wipe(left)">
                                      <p:cBhvr>
                                        <p:cTn id="895" dur="1280"/>
                                        <p:tgtEl>
                                          <p:spTgt spid="545"/>
                                        </p:tgtEl>
                                      </p:cBhvr>
                                    </p:animEffect>
                                  </p:childTnLst>
                                </p:cTn>
                              </p:par>
                              <p:par>
                                <p:cTn id="896" presetID="6" presetClass="emph" presetSubtype="0" fill="hold" nodeType="withEffect">
                                  <p:stCondLst>
                                    <p:cond delay="10112"/>
                                  </p:stCondLst>
                                  <p:childTnLst>
                                    <p:animScale>
                                      <p:cBhvr>
                                        <p:cTn id="897" dur="512" fill="hold"/>
                                        <p:tgtEl>
                                          <p:spTgt spid="551"/>
                                        </p:tgtEl>
                                      </p:cBhvr>
                                      <p:by x="0" y="0"/>
                                    </p:animScale>
                                  </p:childTnLst>
                                </p:cTn>
                              </p:par>
                              <p:par>
                                <p:cTn id="898" presetID="63" presetClass="path" presetSubtype="0" fill="hold" nodeType="withEffect">
                                  <p:stCondLst>
                                    <p:cond delay="9344"/>
                                  </p:stCondLst>
                                  <p:childTnLst>
                                    <p:animMotion origin="layout" path="M -1.25E-6 -3.7037E-7 L -0.09974 0.35394 " pathEditMode="relative" rAng="0" ptsTypes="AA">
                                      <p:cBhvr>
                                        <p:cTn id="899" dur="1280" fill="hold"/>
                                        <p:tgtEl>
                                          <p:spTgt spid="552"/>
                                        </p:tgtEl>
                                        <p:attrNameLst>
                                          <p:attrName>ppt_x</p:attrName>
                                          <p:attrName>ppt_y</p:attrName>
                                        </p:attrNameLst>
                                      </p:cBhvr>
                                      <p:rCtr x="-50" y="177"/>
                                    </p:animMotion>
                                  </p:childTnLst>
                                </p:cTn>
                              </p:par>
                              <p:par>
                                <p:cTn id="900" presetID="22" presetClass="entr" presetSubtype="1" fill="hold" nodeType="withEffect">
                                  <p:stCondLst>
                                    <p:cond delay="9344"/>
                                  </p:stCondLst>
                                  <p:childTnLst>
                                    <p:set>
                                      <p:cBhvr>
                                        <p:cTn id="901" dur="1" fill="hold">
                                          <p:stCondLst>
                                            <p:cond delay="0"/>
                                          </p:stCondLst>
                                        </p:cTn>
                                        <p:tgtEl>
                                          <p:spTgt spid="546"/>
                                        </p:tgtEl>
                                        <p:attrNameLst>
                                          <p:attrName>style.visibility</p:attrName>
                                        </p:attrNameLst>
                                      </p:cBhvr>
                                      <p:to>
                                        <p:strVal val="visible"/>
                                      </p:to>
                                    </p:set>
                                    <p:animEffect transition="in" filter="wipe(up)">
                                      <p:cBhvr>
                                        <p:cTn id="902" dur="1280"/>
                                        <p:tgtEl>
                                          <p:spTgt spid="546"/>
                                        </p:tgtEl>
                                      </p:cBhvr>
                                    </p:animEffect>
                                  </p:childTnLst>
                                </p:cTn>
                              </p:par>
                              <p:par>
                                <p:cTn id="903" presetID="22" presetClass="entr" presetSubtype="8" fill="hold" nodeType="withEffect">
                                  <p:stCondLst>
                                    <p:cond delay="9344"/>
                                  </p:stCondLst>
                                  <p:childTnLst>
                                    <p:set>
                                      <p:cBhvr>
                                        <p:cTn id="904" dur="1" fill="hold">
                                          <p:stCondLst>
                                            <p:cond delay="0"/>
                                          </p:stCondLst>
                                        </p:cTn>
                                        <p:tgtEl>
                                          <p:spTgt spid="547"/>
                                        </p:tgtEl>
                                        <p:attrNameLst>
                                          <p:attrName>style.visibility</p:attrName>
                                        </p:attrNameLst>
                                      </p:cBhvr>
                                      <p:to>
                                        <p:strVal val="visible"/>
                                      </p:to>
                                    </p:set>
                                    <p:animEffect transition="in" filter="wipe(left)">
                                      <p:cBhvr>
                                        <p:cTn id="905" dur="1280"/>
                                        <p:tgtEl>
                                          <p:spTgt spid="547"/>
                                        </p:tgtEl>
                                      </p:cBhvr>
                                    </p:animEffect>
                                  </p:childTnLst>
                                </p:cTn>
                              </p:par>
                              <p:par>
                                <p:cTn id="906" presetID="6" presetClass="emph" presetSubtype="0" fill="hold" nodeType="withEffect">
                                  <p:stCondLst>
                                    <p:cond delay="10112"/>
                                  </p:stCondLst>
                                  <p:childTnLst>
                                    <p:animScale>
                                      <p:cBhvr>
                                        <p:cTn id="907" dur="512" fill="hold"/>
                                        <p:tgtEl>
                                          <p:spTgt spid="552"/>
                                        </p:tgtEl>
                                      </p:cBhvr>
                                      <p:by x="0" y="0"/>
                                    </p:animScale>
                                  </p:childTnLst>
                                </p:cTn>
                              </p:par>
                              <p:par>
                                <p:cTn id="908" presetID="63" presetClass="path" presetSubtype="0" fill="hold" nodeType="withEffect">
                                  <p:stCondLst>
                                    <p:cond delay="9344"/>
                                  </p:stCondLst>
                                  <p:childTnLst>
                                    <p:animMotion origin="layout" path="M -0.00039 -0.00069 L 0.09909 0.35417 " pathEditMode="relative" rAng="0" ptsTypes="AA">
                                      <p:cBhvr>
                                        <p:cTn id="909" dur="1280" fill="hold"/>
                                        <p:tgtEl>
                                          <p:spTgt spid="553"/>
                                        </p:tgtEl>
                                        <p:attrNameLst>
                                          <p:attrName>ppt_x</p:attrName>
                                          <p:attrName>ppt_y</p:attrName>
                                        </p:attrNameLst>
                                      </p:cBhvr>
                                      <p:rCtr x="50" y="177"/>
                                    </p:animMotion>
                                  </p:childTnLst>
                                </p:cTn>
                              </p:par>
                              <p:par>
                                <p:cTn id="910" presetID="22" presetClass="entr" presetSubtype="2" fill="hold" nodeType="withEffect">
                                  <p:stCondLst>
                                    <p:cond delay="9344"/>
                                  </p:stCondLst>
                                  <p:childTnLst>
                                    <p:set>
                                      <p:cBhvr>
                                        <p:cTn id="911" dur="1" fill="hold">
                                          <p:stCondLst>
                                            <p:cond delay="0"/>
                                          </p:stCondLst>
                                        </p:cTn>
                                        <p:tgtEl>
                                          <p:spTgt spid="548"/>
                                        </p:tgtEl>
                                        <p:attrNameLst>
                                          <p:attrName>style.visibility</p:attrName>
                                        </p:attrNameLst>
                                      </p:cBhvr>
                                      <p:to>
                                        <p:strVal val="visible"/>
                                      </p:to>
                                    </p:set>
                                    <p:animEffect transition="in" filter="wipe(right)">
                                      <p:cBhvr>
                                        <p:cTn id="912" dur="1280"/>
                                        <p:tgtEl>
                                          <p:spTgt spid="548"/>
                                        </p:tgtEl>
                                      </p:cBhvr>
                                    </p:animEffect>
                                  </p:childTnLst>
                                </p:cTn>
                              </p:par>
                              <p:par>
                                <p:cTn id="913" presetID="6" presetClass="emph" presetSubtype="0" fill="hold" nodeType="withEffect">
                                  <p:stCondLst>
                                    <p:cond delay="10112"/>
                                  </p:stCondLst>
                                  <p:childTnLst>
                                    <p:animScale>
                                      <p:cBhvr>
                                        <p:cTn id="914" dur="512" fill="hold"/>
                                        <p:tgtEl>
                                          <p:spTgt spid="553"/>
                                        </p:tgtEl>
                                      </p:cBhvr>
                                      <p:by x="0" y="0"/>
                                    </p:animScale>
                                  </p:childTnLst>
                                </p:cTn>
                              </p:par>
                              <p:par>
                                <p:cTn id="915" presetID="63" presetClass="path" presetSubtype="0" fill="hold" nodeType="withEffect">
                                  <p:stCondLst>
                                    <p:cond delay="9344"/>
                                  </p:stCondLst>
                                  <p:childTnLst>
                                    <p:animMotion origin="layout" path="M 8.33333E-7 3.33333E-6 L -0.28672 3.33333E-6 " pathEditMode="relative" rAng="0" ptsTypes="AA">
                                      <p:cBhvr>
                                        <p:cTn id="916" dur="1280" fill="hold"/>
                                        <p:tgtEl>
                                          <p:spTgt spid="554"/>
                                        </p:tgtEl>
                                        <p:attrNameLst>
                                          <p:attrName>ppt_x</p:attrName>
                                          <p:attrName>ppt_y</p:attrName>
                                        </p:attrNameLst>
                                      </p:cBhvr>
                                      <p:rCtr x="-143" y="0"/>
                                    </p:animMotion>
                                  </p:childTnLst>
                                </p:cTn>
                              </p:par>
                              <p:par>
                                <p:cTn id="917" presetID="22" presetClass="entr" presetSubtype="4" fill="hold" nodeType="withEffect">
                                  <p:stCondLst>
                                    <p:cond delay="9344"/>
                                  </p:stCondLst>
                                  <p:childTnLst>
                                    <p:set>
                                      <p:cBhvr>
                                        <p:cTn id="918" dur="1" fill="hold">
                                          <p:stCondLst>
                                            <p:cond delay="0"/>
                                          </p:stCondLst>
                                        </p:cTn>
                                        <p:tgtEl>
                                          <p:spTgt spid="549"/>
                                        </p:tgtEl>
                                        <p:attrNameLst>
                                          <p:attrName>style.visibility</p:attrName>
                                        </p:attrNameLst>
                                      </p:cBhvr>
                                      <p:to>
                                        <p:strVal val="visible"/>
                                      </p:to>
                                    </p:set>
                                    <p:animEffect transition="in" filter="wipe(down)">
                                      <p:cBhvr>
                                        <p:cTn id="919" dur="640"/>
                                        <p:tgtEl>
                                          <p:spTgt spid="549"/>
                                        </p:tgtEl>
                                      </p:cBhvr>
                                    </p:animEffect>
                                  </p:childTnLst>
                                </p:cTn>
                              </p:par>
                              <p:par>
                                <p:cTn id="920" presetID="22" presetClass="entr" presetSubtype="4" fill="hold" nodeType="withEffect">
                                  <p:stCondLst>
                                    <p:cond delay="9984"/>
                                  </p:stCondLst>
                                  <p:childTnLst>
                                    <p:set>
                                      <p:cBhvr>
                                        <p:cTn id="921" dur="1" fill="hold">
                                          <p:stCondLst>
                                            <p:cond delay="0"/>
                                          </p:stCondLst>
                                        </p:cTn>
                                        <p:tgtEl>
                                          <p:spTgt spid="550"/>
                                        </p:tgtEl>
                                        <p:attrNameLst>
                                          <p:attrName>style.visibility</p:attrName>
                                        </p:attrNameLst>
                                      </p:cBhvr>
                                      <p:to>
                                        <p:strVal val="visible"/>
                                      </p:to>
                                    </p:set>
                                    <p:animEffect transition="in" filter="wipe(down)">
                                      <p:cBhvr>
                                        <p:cTn id="922" dur="640"/>
                                        <p:tgtEl>
                                          <p:spTgt spid="550"/>
                                        </p:tgtEl>
                                      </p:cBhvr>
                                    </p:animEffect>
                                  </p:childTnLst>
                                </p:cTn>
                              </p:par>
                              <p:par>
                                <p:cTn id="923" presetID="6" presetClass="emph" presetSubtype="0" fill="hold" nodeType="withEffect">
                                  <p:stCondLst>
                                    <p:cond delay="10112"/>
                                  </p:stCondLst>
                                  <p:childTnLst>
                                    <p:animScale>
                                      <p:cBhvr>
                                        <p:cTn id="924" dur="512" fill="hold"/>
                                        <p:tgtEl>
                                          <p:spTgt spid="554"/>
                                        </p:tgtEl>
                                      </p:cBhvr>
                                      <p:by x="0" y="0"/>
                                    </p:animScale>
                                  </p:childTnLst>
                                </p:cTn>
                              </p:par>
                              <p:par>
                                <p:cTn id="925" presetID="0" presetClass="path" presetSubtype="0" fill="hold" nodeType="withEffect">
                                  <p:stCondLst>
                                    <p:cond delay="9344"/>
                                  </p:stCondLst>
                                  <p:childTnLst>
                                    <p:animMotion origin="layout" path="M -0.00052 -0.00023 L 0.09961 -0.35348 L 8.33333E-7 -0.7088 " pathEditMode="relative" rAng="0" ptsTypes="AAA">
                                      <p:cBhvr>
                                        <p:cTn id="926" dur="1280" fill="hold"/>
                                        <p:tgtEl>
                                          <p:spTgt spid="555"/>
                                        </p:tgtEl>
                                        <p:attrNameLst>
                                          <p:attrName>ppt_x</p:attrName>
                                          <p:attrName>ppt_y</p:attrName>
                                        </p:attrNameLst>
                                      </p:cBhvr>
                                      <p:rCtr x="50" y="-354"/>
                                    </p:animMotion>
                                  </p:childTnLst>
                                </p:cTn>
                              </p:par>
                              <p:par>
                                <p:cTn id="927" presetID="6" presetClass="emph" presetSubtype="0" fill="hold" nodeType="withEffect">
                                  <p:stCondLst>
                                    <p:cond delay="10112"/>
                                  </p:stCondLst>
                                  <p:childTnLst>
                                    <p:animScale>
                                      <p:cBhvr>
                                        <p:cTn id="928" dur="512" fill="hold"/>
                                        <p:tgtEl>
                                          <p:spTgt spid="555"/>
                                        </p:tgtEl>
                                      </p:cBhvr>
                                      <p:by x="0" y="0"/>
                                    </p:animScale>
                                  </p:childTnLst>
                                </p:cTn>
                              </p:par>
                              <p:par>
                                <p:cTn id="929" presetID="1" presetClass="exit" presetSubtype="0" fill="hold" nodeType="withEffect">
                                  <p:stCondLst>
                                    <p:cond delay="10624"/>
                                  </p:stCondLst>
                                  <p:childTnLst>
                                    <p:set>
                                      <p:cBhvr>
                                        <p:cTn id="930" dur="1" fill="hold">
                                          <p:stCondLst>
                                            <p:cond delay="0"/>
                                          </p:stCondLst>
                                        </p:cTn>
                                        <p:tgtEl>
                                          <p:spTgt spid="545"/>
                                        </p:tgtEl>
                                        <p:attrNameLst>
                                          <p:attrName>style.visibility</p:attrName>
                                        </p:attrNameLst>
                                      </p:cBhvr>
                                      <p:to>
                                        <p:strVal val="hidden"/>
                                      </p:to>
                                    </p:set>
                                  </p:childTnLst>
                                </p:cTn>
                              </p:par>
                              <p:par>
                                <p:cTn id="931" presetID="1" presetClass="exit" presetSubtype="0" fill="hold" nodeType="withEffect">
                                  <p:stCondLst>
                                    <p:cond delay="10624"/>
                                  </p:stCondLst>
                                  <p:childTnLst>
                                    <p:set>
                                      <p:cBhvr>
                                        <p:cTn id="932" dur="1" fill="hold">
                                          <p:stCondLst>
                                            <p:cond delay="0"/>
                                          </p:stCondLst>
                                        </p:cTn>
                                        <p:tgtEl>
                                          <p:spTgt spid="546"/>
                                        </p:tgtEl>
                                        <p:attrNameLst>
                                          <p:attrName>style.visibility</p:attrName>
                                        </p:attrNameLst>
                                      </p:cBhvr>
                                      <p:to>
                                        <p:strVal val="hidden"/>
                                      </p:to>
                                    </p:set>
                                  </p:childTnLst>
                                </p:cTn>
                              </p:par>
                              <p:par>
                                <p:cTn id="933" presetID="1" presetClass="exit" presetSubtype="0" fill="hold" nodeType="withEffect">
                                  <p:stCondLst>
                                    <p:cond delay="10624"/>
                                  </p:stCondLst>
                                  <p:childTnLst>
                                    <p:set>
                                      <p:cBhvr>
                                        <p:cTn id="934" dur="1" fill="hold">
                                          <p:stCondLst>
                                            <p:cond delay="0"/>
                                          </p:stCondLst>
                                        </p:cTn>
                                        <p:tgtEl>
                                          <p:spTgt spid="547"/>
                                        </p:tgtEl>
                                        <p:attrNameLst>
                                          <p:attrName>style.visibility</p:attrName>
                                        </p:attrNameLst>
                                      </p:cBhvr>
                                      <p:to>
                                        <p:strVal val="hidden"/>
                                      </p:to>
                                    </p:set>
                                  </p:childTnLst>
                                </p:cTn>
                              </p:par>
                              <p:par>
                                <p:cTn id="935" presetID="1" presetClass="exit" presetSubtype="0" fill="hold" nodeType="withEffect">
                                  <p:stCondLst>
                                    <p:cond delay="10624"/>
                                  </p:stCondLst>
                                  <p:childTnLst>
                                    <p:set>
                                      <p:cBhvr>
                                        <p:cTn id="936" dur="1" fill="hold">
                                          <p:stCondLst>
                                            <p:cond delay="0"/>
                                          </p:stCondLst>
                                        </p:cTn>
                                        <p:tgtEl>
                                          <p:spTgt spid="548"/>
                                        </p:tgtEl>
                                        <p:attrNameLst>
                                          <p:attrName>style.visibility</p:attrName>
                                        </p:attrNameLst>
                                      </p:cBhvr>
                                      <p:to>
                                        <p:strVal val="hidden"/>
                                      </p:to>
                                    </p:set>
                                  </p:childTnLst>
                                </p:cTn>
                              </p:par>
                              <p:par>
                                <p:cTn id="937" presetID="1" presetClass="exit" presetSubtype="0" fill="hold" nodeType="withEffect">
                                  <p:stCondLst>
                                    <p:cond delay="10624"/>
                                  </p:stCondLst>
                                  <p:childTnLst>
                                    <p:set>
                                      <p:cBhvr>
                                        <p:cTn id="938" dur="1" fill="hold">
                                          <p:stCondLst>
                                            <p:cond delay="0"/>
                                          </p:stCondLst>
                                        </p:cTn>
                                        <p:tgtEl>
                                          <p:spTgt spid="549"/>
                                        </p:tgtEl>
                                        <p:attrNameLst>
                                          <p:attrName>style.visibility</p:attrName>
                                        </p:attrNameLst>
                                      </p:cBhvr>
                                      <p:to>
                                        <p:strVal val="hidden"/>
                                      </p:to>
                                    </p:set>
                                  </p:childTnLst>
                                </p:cTn>
                              </p:par>
                              <p:par>
                                <p:cTn id="939" presetID="1" presetClass="exit" presetSubtype="0" fill="hold" nodeType="withEffect">
                                  <p:stCondLst>
                                    <p:cond delay="10624"/>
                                  </p:stCondLst>
                                  <p:childTnLst>
                                    <p:set>
                                      <p:cBhvr>
                                        <p:cTn id="940" dur="1" fill="hold">
                                          <p:stCondLst>
                                            <p:cond delay="0"/>
                                          </p:stCondLst>
                                        </p:cTn>
                                        <p:tgtEl>
                                          <p:spTgt spid="550"/>
                                        </p:tgtEl>
                                        <p:attrNameLst>
                                          <p:attrName>style.visibility</p:attrName>
                                        </p:attrNameLst>
                                      </p:cBhvr>
                                      <p:to>
                                        <p:strVal val="hidden"/>
                                      </p:to>
                                    </p:set>
                                  </p:childTnLst>
                                </p:cTn>
                              </p:par>
                              <p:par>
                                <p:cTn id="941" presetID="1" presetClass="entr" presetSubtype="0" fill="hold" nodeType="withEffect">
                                  <p:stCondLst>
                                    <p:cond delay="10624"/>
                                  </p:stCondLst>
                                  <p:childTnLst>
                                    <p:set>
                                      <p:cBhvr>
                                        <p:cTn id="942" dur="1" fill="hold">
                                          <p:stCondLst>
                                            <p:cond delay="0"/>
                                          </p:stCondLst>
                                        </p:cTn>
                                        <p:tgtEl>
                                          <p:spTgt spid="556"/>
                                        </p:tgtEl>
                                        <p:attrNameLst>
                                          <p:attrName>style.visibility</p:attrName>
                                        </p:attrNameLst>
                                      </p:cBhvr>
                                      <p:to>
                                        <p:strVal val="visible"/>
                                      </p:to>
                                    </p:set>
                                  </p:childTnLst>
                                </p:cTn>
                              </p:par>
                              <p:par>
                                <p:cTn id="943" presetID="6" presetClass="emph" presetSubtype="0" accel="50000" fill="hold" nodeType="withEffect">
                                  <p:stCondLst>
                                    <p:cond delay="10624"/>
                                  </p:stCondLst>
                                  <p:childTnLst>
                                    <p:animScale>
                                      <p:cBhvr>
                                        <p:cTn id="944" dur="1280" fill="hold"/>
                                        <p:tgtEl>
                                          <p:spTgt spid="556"/>
                                        </p:tgtEl>
                                      </p:cBhvr>
                                      <p:by x="250000" y="250000"/>
                                    </p:animScale>
                                  </p:childTnLst>
                                </p:cTn>
                              </p:par>
                              <p:par>
                                <p:cTn id="945" presetID="10" presetClass="exit" presetSubtype="0" fill="hold" nodeType="withEffect">
                                  <p:stCondLst>
                                    <p:cond delay="10624"/>
                                  </p:stCondLst>
                                  <p:childTnLst>
                                    <p:animEffect transition="out" filter="fade">
                                      <p:cBhvr>
                                        <p:cTn id="946" dur="1280"/>
                                        <p:tgtEl>
                                          <p:spTgt spid="556"/>
                                        </p:tgtEl>
                                      </p:cBhvr>
                                    </p:animEffect>
                                    <p:set>
                                      <p:cBhvr>
                                        <p:cTn id="947" dur="1" fill="hold">
                                          <p:stCondLst>
                                            <p:cond delay="1279"/>
                                          </p:stCondLst>
                                        </p:cTn>
                                        <p:tgtEl>
                                          <p:spTgt spid="556"/>
                                        </p:tgtEl>
                                        <p:attrNameLst>
                                          <p:attrName>style.visibility</p:attrName>
                                        </p:attrNameLst>
                                      </p:cBhvr>
                                      <p:to>
                                        <p:strVal val="hidden"/>
                                      </p:to>
                                    </p:set>
                                  </p:childTnLst>
                                </p:cTn>
                              </p:par>
                              <p:par>
                                <p:cTn id="948" presetID="23" presetClass="entr" presetSubtype="16" fill="hold" nodeType="withEffect">
                                  <p:stCondLst>
                                    <p:cond delay="9600"/>
                                  </p:stCondLst>
                                  <p:childTnLst>
                                    <p:set>
                                      <p:cBhvr>
                                        <p:cTn id="949" dur="1" fill="hold">
                                          <p:stCondLst>
                                            <p:cond delay="0"/>
                                          </p:stCondLst>
                                        </p:cTn>
                                        <p:tgtEl>
                                          <p:spTgt spid="558"/>
                                        </p:tgtEl>
                                        <p:attrNameLst>
                                          <p:attrName>style.visibility</p:attrName>
                                        </p:attrNameLst>
                                      </p:cBhvr>
                                      <p:to>
                                        <p:strVal val="visible"/>
                                      </p:to>
                                    </p:set>
                                    <p:anim calcmode="lin" valueType="num">
                                      <p:cBhvr>
                                        <p:cTn id="950" dur="256" fill="hold"/>
                                        <p:tgtEl>
                                          <p:spTgt spid="558"/>
                                        </p:tgtEl>
                                        <p:attrNameLst>
                                          <p:attrName>ppt_w</p:attrName>
                                        </p:attrNameLst>
                                      </p:cBhvr>
                                      <p:tavLst>
                                        <p:tav tm="0">
                                          <p:val>
                                            <p:fltVal val="0"/>
                                          </p:val>
                                        </p:tav>
                                        <p:tav tm="100000">
                                          <p:val>
                                            <p:strVal val="#ppt_w"/>
                                          </p:val>
                                        </p:tav>
                                      </p:tavLst>
                                    </p:anim>
                                    <p:anim calcmode="lin" valueType="num">
                                      <p:cBhvr>
                                        <p:cTn id="951" dur="256" fill="hold"/>
                                        <p:tgtEl>
                                          <p:spTgt spid="558"/>
                                        </p:tgtEl>
                                        <p:attrNameLst>
                                          <p:attrName>ppt_h</p:attrName>
                                        </p:attrNameLst>
                                      </p:cBhvr>
                                      <p:tavLst>
                                        <p:tav tm="0">
                                          <p:val>
                                            <p:fltVal val="0"/>
                                          </p:val>
                                        </p:tav>
                                        <p:tav tm="100000">
                                          <p:val>
                                            <p:strVal val="#ppt_h"/>
                                          </p:val>
                                        </p:tav>
                                      </p:tavLst>
                                    </p:anim>
                                  </p:childTnLst>
                                </p:cTn>
                              </p:par>
                              <p:par>
                                <p:cTn id="952" presetID="1" presetClass="path" presetSubtype="0" fill="hold" nodeType="withEffect">
                                  <p:stCondLst>
                                    <p:cond delay="11008"/>
                                  </p:stCondLst>
                                  <p:childTnLst>
                                    <p:animMotion origin="layout" path="M 0 -0.00046 C 0.14232 -0.00046 0.25833 0.20579 0.25833 0.46088 C 0.25833 0.71505 0.14232 0.92246 0 0.92246 C -0.14258 0.92246 -0.25833 0.71505 -0.25833 0.46088 C -0.25833 0.20579 -0.14258 -0.00046 0 -0.00046 Z " pathEditMode="fixed" rAng="0" ptsTypes="fffff">
                                      <p:cBhvr>
                                        <p:cTn id="953" dur="1280" spd="-100000" fill="hold"/>
                                        <p:tgtEl>
                                          <p:spTgt spid="558"/>
                                        </p:tgtEl>
                                        <p:attrNameLst>
                                          <p:attrName>ppt_x</p:attrName>
                                          <p:attrName>ppt_y</p:attrName>
                                        </p:attrNameLst>
                                      </p:cBhvr>
                                      <p:rCtr x="0" y="461"/>
                                    </p:animMotion>
                                  </p:childTnLst>
                                </p:cTn>
                              </p:par>
                              <p:par>
                                <p:cTn id="954" presetID="21" presetClass="entr" presetSubtype="1" fill="hold" nodeType="withEffect">
                                  <p:stCondLst>
                                    <p:cond delay="11008"/>
                                  </p:stCondLst>
                                  <p:childTnLst>
                                    <p:set>
                                      <p:cBhvr>
                                        <p:cTn id="955" dur="1" fill="hold">
                                          <p:stCondLst>
                                            <p:cond delay="0"/>
                                          </p:stCondLst>
                                        </p:cTn>
                                        <p:tgtEl>
                                          <p:spTgt spid="557"/>
                                        </p:tgtEl>
                                        <p:attrNameLst>
                                          <p:attrName>style.visibility</p:attrName>
                                        </p:attrNameLst>
                                      </p:cBhvr>
                                      <p:to>
                                        <p:strVal val="visible"/>
                                      </p:to>
                                    </p:set>
                                    <p:animEffect transition="in" filter="wheel(1)">
                                      <p:cBhvr>
                                        <p:cTn id="956" dur="1280"/>
                                        <p:tgtEl>
                                          <p:spTgt spid="557"/>
                                        </p:tgtEl>
                                      </p:cBhvr>
                                    </p:animEffect>
                                  </p:childTnLst>
                                </p:cTn>
                              </p:par>
                              <p:par>
                                <p:cTn id="957" presetID="19" presetClass="exit" presetSubtype="10" fill="hold" nodeType="withEffect">
                                  <p:stCondLst>
                                    <p:cond delay="11008"/>
                                  </p:stCondLst>
                                  <p:childTnLst>
                                    <p:anim calcmode="lin" valueType="num">
                                      <p:cBhvr>
                                        <p:cTn id="958" dur="13"/>
                                        <p:tgtEl>
                                          <p:spTgt spid="557"/>
                                        </p:tgtEl>
                                        <p:attrNameLst>
                                          <p:attrName>ppt_h</p:attrName>
                                        </p:attrNameLst>
                                      </p:cBhvr>
                                      <p:tavLst>
                                        <p:tav tm="0">
                                          <p:val>
                                            <p:strVal val="ppt_h"/>
                                          </p:val>
                                        </p:tav>
                                        <p:tav tm="100000">
                                          <p:val>
                                            <p:strVal val="ppt_h"/>
                                          </p:val>
                                        </p:tav>
                                      </p:tavLst>
                                    </p:anim>
                                    <p:anim calcmode="lin" valueType="num">
                                      <p:cBhvr>
                                        <p:cTn id="959" dur="13"/>
                                        <p:tgtEl>
                                          <p:spTgt spid="55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960" dur="1" fill="hold">
                                          <p:stCondLst>
                                            <p:cond delay="12"/>
                                          </p:stCondLst>
                                        </p:cTn>
                                        <p:tgtEl>
                                          <p:spTgt spid="557"/>
                                        </p:tgtEl>
                                        <p:attrNameLst>
                                          <p:attrName>style.visibility</p:attrName>
                                        </p:attrNameLst>
                                      </p:cBhvr>
                                      <p:to>
                                        <p:strVal val="hidden"/>
                                      </p:to>
                                    </p:set>
                                  </p:childTnLst>
                                </p:cTn>
                              </p:par>
                              <p:par>
                                <p:cTn id="961" presetID="6" presetClass="emph" presetSubtype="0" fill="hold" nodeType="withEffect">
                                  <p:stCondLst>
                                    <p:cond delay="11776"/>
                                  </p:stCondLst>
                                  <p:childTnLst>
                                    <p:animScale>
                                      <p:cBhvr>
                                        <p:cTn id="962" dur="512" fill="hold"/>
                                        <p:tgtEl>
                                          <p:spTgt spid="558"/>
                                        </p:tgtEl>
                                      </p:cBhvr>
                                      <p:by x="0" y="0"/>
                                    </p:animScale>
                                  </p:childTnLst>
                                </p:cTn>
                              </p:par>
                              <p:par>
                                <p:cTn id="963" presetID="6" presetClass="emph" presetSubtype="0" accel="50000" fill="hold" nodeType="withEffect">
                                  <p:stCondLst>
                                    <p:cond delay="12288"/>
                                  </p:stCondLst>
                                  <p:childTnLst>
                                    <p:animScale>
                                      <p:cBhvr>
                                        <p:cTn id="964" dur="2816" fill="hold"/>
                                        <p:tgtEl>
                                          <p:spTgt spid="557"/>
                                        </p:tgtEl>
                                      </p:cBhvr>
                                      <p:by x="200000" y="200000"/>
                                    </p:animScale>
                                  </p:childTnLst>
                                </p:cTn>
                              </p:par>
                              <p:par>
                                <p:cTn id="965" presetID="10" presetClass="exit" presetSubtype="0" fill="hold" nodeType="withEffect">
                                  <p:stCondLst>
                                    <p:cond delay="12288"/>
                                  </p:stCondLst>
                                  <p:childTnLst>
                                    <p:animEffect transition="out" filter="fade">
                                      <p:cBhvr>
                                        <p:cTn id="966" dur="2816"/>
                                        <p:tgtEl>
                                          <p:spTgt spid="557"/>
                                        </p:tgtEl>
                                      </p:cBhvr>
                                    </p:animEffect>
                                    <p:set>
                                      <p:cBhvr>
                                        <p:cTn id="967" dur="1" fill="hold">
                                          <p:stCondLst>
                                            <p:cond delay="2815"/>
                                          </p:stCondLst>
                                        </p:cTn>
                                        <p:tgtEl>
                                          <p:spTgt spid="557"/>
                                        </p:tgtEl>
                                        <p:attrNameLst>
                                          <p:attrName>style.visibility</p:attrName>
                                        </p:attrNameLst>
                                      </p:cBhvr>
                                      <p:to>
                                        <p:strVal val="hidden"/>
                                      </p:to>
                                    </p:set>
                                  </p:childTnLst>
                                </p:cTn>
                              </p:par>
                              <p:par>
                                <p:cTn id="968" presetID="10" presetClass="entr" presetSubtype="0" fill="hold" grpId="0" nodeType="withEffect">
                                  <p:stCondLst>
                                    <p:cond delay="12160"/>
                                  </p:stCondLst>
                                  <p:childTnLst>
                                    <p:set>
                                      <p:cBhvr>
                                        <p:cTn id="969" dur="1" fill="hold">
                                          <p:stCondLst>
                                            <p:cond delay="0"/>
                                          </p:stCondLst>
                                        </p:cTn>
                                        <p:tgtEl>
                                          <p:spTgt spid="559"/>
                                        </p:tgtEl>
                                        <p:attrNameLst>
                                          <p:attrName>style.visibility</p:attrName>
                                        </p:attrNameLst>
                                      </p:cBhvr>
                                      <p:to>
                                        <p:strVal val="visible"/>
                                      </p:to>
                                    </p:set>
                                    <p:animEffect transition="in" filter="fade">
                                      <p:cBhvr>
                                        <p:cTn id="970" dur="320"/>
                                        <p:tgtEl>
                                          <p:spTgt spid="559"/>
                                        </p:tgtEl>
                                      </p:cBhvr>
                                    </p:animEffect>
                                  </p:childTnLst>
                                </p:cTn>
                              </p:par>
                              <p:par>
                                <p:cTn id="971" presetID="10" presetClass="entr" presetSubtype="0" fill="hold" grpId="0" nodeType="withEffect">
                                  <p:stCondLst>
                                    <p:cond delay="12160"/>
                                  </p:stCondLst>
                                  <p:childTnLst>
                                    <p:set>
                                      <p:cBhvr>
                                        <p:cTn id="972" dur="1" fill="hold">
                                          <p:stCondLst>
                                            <p:cond delay="0"/>
                                          </p:stCondLst>
                                        </p:cTn>
                                        <p:tgtEl>
                                          <p:spTgt spid="560"/>
                                        </p:tgtEl>
                                        <p:attrNameLst>
                                          <p:attrName>style.visibility</p:attrName>
                                        </p:attrNameLst>
                                      </p:cBhvr>
                                      <p:to>
                                        <p:strVal val="visible"/>
                                      </p:to>
                                    </p:set>
                                    <p:animEffect transition="in" filter="fade">
                                      <p:cBhvr>
                                        <p:cTn id="973" dur="320"/>
                                        <p:tgtEl>
                                          <p:spTgt spid="560"/>
                                        </p:tgtEl>
                                      </p:cBhvr>
                                    </p:animEffect>
                                  </p:childTnLst>
                                </p:cTn>
                              </p:par>
                              <p:par>
                                <p:cTn id="974" presetID="10" presetClass="entr" presetSubtype="0" fill="hold" grpId="0" nodeType="withEffect">
                                  <p:stCondLst>
                                    <p:cond delay="12160"/>
                                  </p:stCondLst>
                                  <p:childTnLst>
                                    <p:set>
                                      <p:cBhvr>
                                        <p:cTn id="975" dur="1" fill="hold">
                                          <p:stCondLst>
                                            <p:cond delay="0"/>
                                          </p:stCondLst>
                                        </p:cTn>
                                        <p:tgtEl>
                                          <p:spTgt spid="561"/>
                                        </p:tgtEl>
                                        <p:attrNameLst>
                                          <p:attrName>style.visibility</p:attrName>
                                        </p:attrNameLst>
                                      </p:cBhvr>
                                      <p:to>
                                        <p:strVal val="visible"/>
                                      </p:to>
                                    </p:set>
                                    <p:animEffect transition="in" filter="fade">
                                      <p:cBhvr>
                                        <p:cTn id="976" dur="320"/>
                                        <p:tgtEl>
                                          <p:spTgt spid="561"/>
                                        </p:tgtEl>
                                      </p:cBhvr>
                                    </p:animEffect>
                                  </p:childTnLst>
                                </p:cTn>
                              </p:par>
                              <p:par>
                                <p:cTn id="977" presetID="10" presetClass="entr" presetSubtype="0" fill="hold" grpId="0" nodeType="withEffect">
                                  <p:stCondLst>
                                    <p:cond delay="12160"/>
                                  </p:stCondLst>
                                  <p:childTnLst>
                                    <p:set>
                                      <p:cBhvr>
                                        <p:cTn id="978" dur="1" fill="hold">
                                          <p:stCondLst>
                                            <p:cond delay="0"/>
                                          </p:stCondLst>
                                        </p:cTn>
                                        <p:tgtEl>
                                          <p:spTgt spid="562"/>
                                        </p:tgtEl>
                                        <p:attrNameLst>
                                          <p:attrName>style.visibility</p:attrName>
                                        </p:attrNameLst>
                                      </p:cBhvr>
                                      <p:to>
                                        <p:strVal val="visible"/>
                                      </p:to>
                                    </p:set>
                                    <p:animEffect transition="in" filter="fade">
                                      <p:cBhvr>
                                        <p:cTn id="979" dur="320"/>
                                        <p:tgtEl>
                                          <p:spTgt spid="562"/>
                                        </p:tgtEl>
                                      </p:cBhvr>
                                    </p:animEffect>
                                  </p:childTnLst>
                                </p:cTn>
                              </p:par>
                              <p:par>
                                <p:cTn id="980" presetID="10" presetClass="entr" presetSubtype="0" fill="hold" grpId="0" nodeType="withEffect">
                                  <p:stCondLst>
                                    <p:cond delay="12160"/>
                                  </p:stCondLst>
                                  <p:childTnLst>
                                    <p:set>
                                      <p:cBhvr>
                                        <p:cTn id="981" dur="1" fill="hold">
                                          <p:stCondLst>
                                            <p:cond delay="0"/>
                                          </p:stCondLst>
                                        </p:cTn>
                                        <p:tgtEl>
                                          <p:spTgt spid="566"/>
                                        </p:tgtEl>
                                        <p:attrNameLst>
                                          <p:attrName>style.visibility</p:attrName>
                                        </p:attrNameLst>
                                      </p:cBhvr>
                                      <p:to>
                                        <p:strVal val="visible"/>
                                      </p:to>
                                    </p:set>
                                    <p:animEffect transition="in" filter="fade">
                                      <p:cBhvr>
                                        <p:cTn id="982" dur="320"/>
                                        <p:tgtEl>
                                          <p:spTgt spid="566"/>
                                        </p:tgtEl>
                                      </p:cBhvr>
                                    </p:animEffect>
                                  </p:childTnLst>
                                </p:cTn>
                              </p:par>
                              <p:par>
                                <p:cTn id="983" presetID="10" presetClass="entr" presetSubtype="0" fill="hold" grpId="0" nodeType="withEffect">
                                  <p:stCondLst>
                                    <p:cond delay="12160"/>
                                  </p:stCondLst>
                                  <p:childTnLst>
                                    <p:set>
                                      <p:cBhvr>
                                        <p:cTn id="984" dur="1" fill="hold">
                                          <p:stCondLst>
                                            <p:cond delay="0"/>
                                          </p:stCondLst>
                                        </p:cTn>
                                        <p:tgtEl>
                                          <p:spTgt spid="563"/>
                                        </p:tgtEl>
                                        <p:attrNameLst>
                                          <p:attrName>style.visibility</p:attrName>
                                        </p:attrNameLst>
                                      </p:cBhvr>
                                      <p:to>
                                        <p:strVal val="visible"/>
                                      </p:to>
                                    </p:set>
                                    <p:animEffect transition="in" filter="fade">
                                      <p:cBhvr>
                                        <p:cTn id="985" dur="320"/>
                                        <p:tgtEl>
                                          <p:spTgt spid="563"/>
                                        </p:tgtEl>
                                      </p:cBhvr>
                                    </p:animEffect>
                                  </p:childTnLst>
                                </p:cTn>
                              </p:par>
                              <p:par>
                                <p:cTn id="986" presetID="6" presetClass="emph" presetSubtype="0" fill="hold" grpId="2" nodeType="withEffect">
                                  <p:stCondLst>
                                    <p:cond delay="12160"/>
                                  </p:stCondLst>
                                  <p:childTnLst>
                                    <p:animScale>
                                      <p:cBhvr>
                                        <p:cTn id="987" dur="13" fill="hold"/>
                                        <p:tgtEl>
                                          <p:spTgt spid="559"/>
                                        </p:tgtEl>
                                      </p:cBhvr>
                                      <p:by x="57000" y="57000"/>
                                    </p:animScale>
                                  </p:childTnLst>
                                </p:cTn>
                              </p:par>
                              <p:par>
                                <p:cTn id="988" presetID="6" presetClass="emph" presetSubtype="0" fill="hold" grpId="2" nodeType="withEffect">
                                  <p:stCondLst>
                                    <p:cond delay="12160"/>
                                  </p:stCondLst>
                                  <p:childTnLst>
                                    <p:animScale>
                                      <p:cBhvr>
                                        <p:cTn id="989" dur="13" fill="hold"/>
                                        <p:tgtEl>
                                          <p:spTgt spid="560"/>
                                        </p:tgtEl>
                                      </p:cBhvr>
                                      <p:by x="67000" y="67000"/>
                                    </p:animScale>
                                  </p:childTnLst>
                                </p:cTn>
                              </p:par>
                              <p:par>
                                <p:cTn id="990" presetID="6" presetClass="emph" presetSubtype="0" fill="hold" grpId="2" nodeType="withEffect">
                                  <p:stCondLst>
                                    <p:cond delay="12160"/>
                                  </p:stCondLst>
                                  <p:childTnLst>
                                    <p:animScale>
                                      <p:cBhvr>
                                        <p:cTn id="991" dur="13" fill="hold"/>
                                        <p:tgtEl>
                                          <p:spTgt spid="561"/>
                                        </p:tgtEl>
                                      </p:cBhvr>
                                      <p:by x="79000" y="79000"/>
                                    </p:animScale>
                                  </p:childTnLst>
                                </p:cTn>
                              </p:par>
                              <p:par>
                                <p:cTn id="992" presetID="6" presetClass="emph" presetSubtype="0" fill="hold" grpId="2" nodeType="withEffect">
                                  <p:stCondLst>
                                    <p:cond delay="12160"/>
                                  </p:stCondLst>
                                  <p:childTnLst>
                                    <p:animScale>
                                      <p:cBhvr>
                                        <p:cTn id="993" dur="13" fill="hold"/>
                                        <p:tgtEl>
                                          <p:spTgt spid="562"/>
                                        </p:tgtEl>
                                      </p:cBhvr>
                                      <p:by x="73000" y="73000"/>
                                    </p:animScale>
                                  </p:childTnLst>
                                </p:cTn>
                              </p:par>
                              <p:par>
                                <p:cTn id="994" presetID="6" presetClass="emph" presetSubtype="0" fill="hold" grpId="4" nodeType="withEffect">
                                  <p:stCondLst>
                                    <p:cond delay="12160"/>
                                  </p:stCondLst>
                                  <p:childTnLst>
                                    <p:animScale>
                                      <p:cBhvr>
                                        <p:cTn id="995" dur="13" fill="hold"/>
                                        <p:tgtEl>
                                          <p:spTgt spid="566"/>
                                        </p:tgtEl>
                                      </p:cBhvr>
                                      <p:by x="50000" y="50000"/>
                                    </p:animScale>
                                  </p:childTnLst>
                                </p:cTn>
                              </p:par>
                              <p:par>
                                <p:cTn id="996" presetID="0" presetClass="path" presetSubtype="0" accel="50000" decel="50000" fill="hold" grpId="1" nodeType="withEffect">
                                  <p:stCondLst>
                                    <p:cond delay="13440"/>
                                  </p:stCondLst>
                                  <p:childTnLst>
                                    <p:animMotion origin="layout" path="M -3.95833E-6 -0.00023 C 0.03138 -0.00394 0.10482 -0.01968 0.12982 -0.02917 C 0.15534 -0.03866 0.1642 -0.0338 0.19193 -0.06574 C 0.21967 -0.09769 0.26485 -0.19445 0.29649 -0.2206 C 0.32813 -0.24676 0.3586 -0.23172 0.38191 -0.22246 C 0.40521 -0.2132 0.42123 -0.19028 0.43633 -0.16459 C 0.45144 -0.13889 0.46927 -0.10718 0.47253 -0.06806 C 0.47579 -0.02894 0.48008 0.02801 0.45625 0.07037 C 0.43243 0.11273 0.40157 0.17963 0.32969 0.18657 C 0.17605 0.20115 0.08464 0.12453 0.05938 0.07963 C 0.02149 -0.00718 0.07904 -0.07176 0.1586 -0.09514 " pathEditMode="relative" rAng="0" ptsTypes="aaasaaaaaaa">
                                      <p:cBhvr>
                                        <p:cTn id="997" dur="3328" fill="hold"/>
                                        <p:tgtEl>
                                          <p:spTgt spid="559"/>
                                        </p:tgtEl>
                                        <p:attrNameLst>
                                          <p:attrName>ppt_x</p:attrName>
                                          <p:attrName>ppt_y</p:attrName>
                                        </p:attrNameLst>
                                      </p:cBhvr>
                                      <p:rCtr x="240" y="-23"/>
                                    </p:animMotion>
                                  </p:childTnLst>
                                </p:cTn>
                              </p:par>
                              <p:par>
                                <p:cTn id="998" presetID="6" presetClass="emph" presetSubtype="0" accel="50000" decel="50000" autoRev="1" fill="hold" grpId="3" nodeType="withEffect">
                                  <p:stCondLst>
                                    <p:cond delay="13824"/>
                                  </p:stCondLst>
                                  <p:childTnLst>
                                    <p:animScale>
                                      <p:cBhvr>
                                        <p:cTn id="999" dur="1280" fill="hold"/>
                                        <p:tgtEl>
                                          <p:spTgt spid="559"/>
                                        </p:tgtEl>
                                      </p:cBhvr>
                                      <p:by x="174000" y="174000"/>
                                    </p:animScale>
                                  </p:childTnLst>
                                </p:cTn>
                              </p:par>
                              <p:par>
                                <p:cTn id="1000" presetID="0" presetClass="path" presetSubtype="0" accel="50000" decel="50000" fill="hold" grpId="1" nodeType="withEffect">
                                  <p:stCondLst>
                                    <p:cond delay="13440"/>
                                  </p:stCondLst>
                                  <p:childTnLst>
                                    <p:animMotion origin="layout" path="M -0.00078 -4.81481E-6 C -0.00885 0.03149 -0.01197 0.16297 -0.00898 0.19144 C -0.00598 0.21922 0.00612 0.24538 0.02616 0.24167 C 0.04621 0.23797 0.08435 0.20417 0.10465 0.19237 C 0.12469 0.17801 0.15073 0.16297 0.16179 0.16899 C 0.17298 0.17408 0.17533 0.20417 0.17559 0.21505 C 0.17572 0.22292 0.17493 0.23033 0.17246 0.24005 C 0.17012 0.24862 0.16556 0.25672 0.16166 0.26413 C 0.15736 0.27061 0.1506 0.27454 0.14747 0.27547 C 0.14422 0.27547 0.13797 0.27547 0.13172 0.27153 C 0.12561 0.26667 0.10309 0.23704 0.10048 0.20788 C 0.09788 0.17801 0.11025 0.09815 0.13927 0.072 C 0.16843 0.04561 0.27164 0.06227 0.30041 0.18172 C 0.32605 0.28033 0.32032 0.3125 0.31876 0.38982 " pathEditMode="relative" rAng="0" ptsTypes="AAAAAAAAAAAAAA">
                                      <p:cBhvr>
                                        <p:cTn id="1001" dur="3328" fill="hold"/>
                                        <p:tgtEl>
                                          <p:spTgt spid="560"/>
                                        </p:tgtEl>
                                        <p:attrNameLst>
                                          <p:attrName>ppt_x</p:attrName>
                                          <p:attrName>ppt_y</p:attrName>
                                        </p:attrNameLst>
                                      </p:cBhvr>
                                      <p:rCtr x="15580" y="19491"/>
                                    </p:animMotion>
                                  </p:childTnLst>
                                </p:cTn>
                              </p:par>
                              <p:par>
                                <p:cTn id="1002" presetID="6" presetClass="emph" presetSubtype="0" accel="50000" decel="50000" autoRev="1" fill="hold" grpId="3" nodeType="withEffect">
                                  <p:stCondLst>
                                    <p:cond delay="13440"/>
                                  </p:stCondLst>
                                  <p:childTnLst>
                                    <p:animScale>
                                      <p:cBhvr>
                                        <p:cTn id="1003" dur="1664" fill="hold"/>
                                        <p:tgtEl>
                                          <p:spTgt spid="560"/>
                                        </p:tgtEl>
                                      </p:cBhvr>
                                      <p:by x="150000" y="150000"/>
                                    </p:animScale>
                                  </p:childTnLst>
                                </p:cTn>
                              </p:par>
                              <p:par>
                                <p:cTn id="1004" presetID="0" presetClass="path" presetSubtype="0" accel="50000" decel="50000" fill="hold" grpId="1" nodeType="withEffect">
                                  <p:stCondLst>
                                    <p:cond delay="13440"/>
                                  </p:stCondLst>
                                  <p:childTnLst>
                                    <p:animMotion origin="layout" path="M -0.00065 -3.7037E-6 C -0.00743 -0.06666 -0.01263 -0.2949 -0.01224 -0.33773 C -0.01185 -0.37939 -0.00821 -0.43912 -0.00013 -0.4868 C 0.00781 -0.53402 0.04817 -0.6618 0.08606 -0.69027 C 0.12382 -0.71875 0.16888 -0.70254 0.19101 -0.68958 C 0.21302 -0.67685 0.22812 -0.65926 0.23984 -0.64768 C 0.2513 -0.63588 0.25338 -0.63055 0.26002 -0.6206 C 0.26666 -0.61064 0.27395 -0.59976 0.27994 -0.58796 C 0.28593 -0.57639 0.29166 -0.56458 0.29609 -0.55 C 0.30052 -0.53564 0.30208 -0.53148 0.30625 -0.50231 C 0.31041 -0.47338 0.31002 -0.42014 0.30677 -0.36805 C 0.30351 -0.3162 0.29869 -0.22152 0.26302 -0.18958 C 0.16797 -0.12731 0.09492 -0.19861 0.04648 -0.24051 C -0.00235 -0.28287 -0.04102 -0.34351 -0.06654 -0.39375 " pathEditMode="relative" rAng="0" ptsTypes="AAAAAAAAAAAAAA">
                                      <p:cBhvr>
                                        <p:cTn id="1005" dur="3328" fill="hold"/>
                                        <p:tgtEl>
                                          <p:spTgt spid="562"/>
                                        </p:tgtEl>
                                        <p:attrNameLst>
                                          <p:attrName>ppt_x</p:attrName>
                                          <p:attrName>ppt_y</p:attrName>
                                        </p:attrNameLst>
                                      </p:cBhvr>
                                      <p:rCtr x="12201" y="-35301"/>
                                    </p:animMotion>
                                  </p:childTnLst>
                                </p:cTn>
                              </p:par>
                              <p:par>
                                <p:cTn id="1006" presetID="6" presetClass="emph" presetSubtype="0" accel="50000" decel="50000" autoRev="1" fill="hold" grpId="3" nodeType="withEffect">
                                  <p:stCondLst>
                                    <p:cond delay="13440"/>
                                  </p:stCondLst>
                                  <p:childTnLst>
                                    <p:animScale>
                                      <p:cBhvr>
                                        <p:cTn id="1007" dur="1664" fill="hold"/>
                                        <p:tgtEl>
                                          <p:spTgt spid="562"/>
                                        </p:tgtEl>
                                      </p:cBhvr>
                                      <p:by x="137000" y="137000"/>
                                    </p:animScale>
                                  </p:childTnLst>
                                </p:cTn>
                              </p:par>
                              <p:par>
                                <p:cTn id="1008" presetID="0" presetClass="path" presetSubtype="0" accel="50000" decel="50000" fill="hold" grpId="1" nodeType="withEffect">
                                  <p:stCondLst>
                                    <p:cond delay="13440"/>
                                  </p:stCondLst>
                                  <p:childTnLst>
                                    <p:animMotion origin="layout" path="M -8.33333E-7 3.33333E-6 C -0.0263 -0.00232 -0.11185 -0.00417 -0.13997 -0.00741 C -0.1681 -0.01088 -0.18008 -0.01135 -0.19739 -0.02292 C -0.21471 -0.03449 -0.26172 -0.0544 -0.2776 -0.12963 C -0.29349 -0.20486 -0.27461 -0.23033 -0.26042 -0.25348 C -0.24622 -0.27662 -0.23268 -0.27292 -0.22344 -0.27616 C -0.21406 -0.27917 -0.2112 -0.27709 -0.20417 -0.275 C -0.19779 -0.27338 -0.19075 -0.27037 -0.18437 -0.26736 C -0.17812 -0.26436 -0.17187 -0.26088 -0.16562 -0.25695 C -0.15937 -0.25301 -0.15911 -0.25463 -0.14713 -0.24398 C -0.13516 -0.23311 -0.11862 -0.2213 -0.09375 -0.1926 C -0.06888 -0.16389 -0.03893 -0.12523 -0.03008 -0.0551 C -0.01706 0.04027 -0.0845 0.14537 -0.12721 0.18703 C -0.16992 0.22824 -0.2276 0.20532 -0.25404 0.21018 " pathEditMode="relative" rAng="0" ptsTypes="AAAAAAAAAAAAAA">
                                      <p:cBhvr>
                                        <p:cTn id="1009" dur="3328" fill="hold"/>
                                        <p:tgtEl>
                                          <p:spTgt spid="563"/>
                                        </p:tgtEl>
                                        <p:attrNameLst>
                                          <p:attrName>ppt_x</p:attrName>
                                          <p:attrName>ppt_y</p:attrName>
                                        </p:attrNameLst>
                                      </p:cBhvr>
                                      <p:rCtr x="-14180" y="-3264"/>
                                    </p:animMotion>
                                  </p:childTnLst>
                                </p:cTn>
                              </p:par>
                              <p:par>
                                <p:cTn id="1010" presetID="0" presetClass="path" presetSubtype="0" accel="50000" decel="50000" fill="hold" grpId="1" nodeType="withEffect">
                                  <p:stCondLst>
                                    <p:cond delay="13440"/>
                                  </p:stCondLst>
                                  <p:childTnLst>
                                    <p:animMotion origin="layout" path="M -0.00065 -2.59259E-6 C 0.0026 0.0426 0.00313 0.1257 0.00013 0.16019 C -0.00312 0.19375 -0.00417 0.20347 -0.01393 0.22871 C -0.02344 0.25394 -0.0474 0.28635 -0.06745 0.29097 C -0.08685 0.29537 -0.10247 0.2676 -0.11016 0.25278 C -0.11784 0.23773 -0.11927 0.21597 -0.1194 0.20278 C -0.11953 0.18982 -0.1181 0.18635 -0.11615 0.17871 C -0.11419 0.17107 -0.11094 0.16389 -0.10794 0.15741 C -0.10495 0.15047 -0.10221 0.14329 -0.09857 0.1382 C -0.09518 0.13218 -0.09075 0.12801 -0.08607 0.12454 C -0.08138 0.1206 -0.06276 0.11644 -0.04844 0.11991 C -0.03398 0.12338 -0.00234 0.14676 0.01823 0.18797 C 0.0388 0.2294 0.08151 0.32385 0.06758 0.4257 C 0.05495 0.50324 -0.00729 0.5 -0.03034 0.49792 " pathEditMode="relative" rAng="0" ptsTypes="AAAAAAAAAAAAAA">
                                      <p:cBhvr>
                                        <p:cTn id="1011" dur="3328" fill="hold"/>
                                        <p:tgtEl>
                                          <p:spTgt spid="561"/>
                                        </p:tgtEl>
                                        <p:attrNameLst>
                                          <p:attrName>ppt_x</p:attrName>
                                          <p:attrName>ppt_y</p:attrName>
                                        </p:attrNameLst>
                                      </p:cBhvr>
                                      <p:rCtr x="-2383" y="24931"/>
                                    </p:animMotion>
                                  </p:childTnLst>
                                </p:cTn>
                              </p:par>
                              <p:par>
                                <p:cTn id="1012" presetID="6" presetClass="emph" presetSubtype="0" accel="50000" decel="50000" autoRev="1" fill="hold" grpId="3" nodeType="withEffect">
                                  <p:stCondLst>
                                    <p:cond delay="13440"/>
                                  </p:stCondLst>
                                  <p:childTnLst>
                                    <p:animScale>
                                      <p:cBhvr>
                                        <p:cTn id="1013" dur="1664" fill="hold"/>
                                        <p:tgtEl>
                                          <p:spTgt spid="561"/>
                                        </p:tgtEl>
                                      </p:cBhvr>
                                      <p:by x="126000" y="126000"/>
                                    </p:animScale>
                                  </p:childTnLst>
                                </p:cTn>
                              </p:par>
                              <p:par>
                                <p:cTn id="1014" presetID="0" presetClass="path" presetSubtype="0" accel="50000" decel="50000" fill="hold" grpId="1" nodeType="withEffect">
                                  <p:stCondLst>
                                    <p:cond delay="13440"/>
                                  </p:stCondLst>
                                  <p:childTnLst>
                                    <p:animMotion origin="layout" path="M -0.00052 -0.00023 C -0.01081 -0.03634 -0.04062 -0.14699 -0.05026 -0.18101 C -0.0612 -0.22569 -0.06198 -0.22546 -0.07018 -0.26713 C -0.07812 -0.30949 -0.08906 -0.36365 -0.09141 -0.42083 C -0.09414 -0.47824 -0.09101 -0.50393 -0.08281 -0.53217 C -0.07487 -0.56088 -0.06901 -0.56666 -0.06315 -0.57731 C -0.05742 -0.58726 -0.0526 -0.58958 -0.04726 -0.59444 C -0.04219 -0.59953 -0.03737 -0.60277 -0.03216 -0.60648 C -0.02682 -0.60972 -0.02331 -0.61365 -0.01588 -0.61458 C -0.00885 -0.61574 0.00104 -0.61736 0.01159 -0.6125 C 0.0224 -0.6074 0.03464 -0.6074 0.04792 -0.58449 C 0.0612 -0.56157 0.08789 -0.48495 0.06641 -0.40046 C 0.02018 -0.23009 -0.04062 -0.20601 -0.09023 -0.19236 C -0.13984 -0.1787 -0.20182 -0.25625 -0.22669 -0.28564 " pathEditMode="relative" rAng="0" ptsTypes="AAAAAAAAAAAAAA">
                                      <p:cBhvr>
                                        <p:cTn id="1015" dur="3328" fill="hold"/>
                                        <p:tgtEl>
                                          <p:spTgt spid="566"/>
                                        </p:tgtEl>
                                        <p:attrNameLst>
                                          <p:attrName>ppt_x</p:attrName>
                                          <p:attrName>ppt_y</p:attrName>
                                        </p:attrNameLst>
                                      </p:cBhvr>
                                      <p:rCtr x="-7565" y="-30787"/>
                                    </p:animMotion>
                                  </p:childTnLst>
                                </p:cTn>
                              </p:par>
                              <p:par>
                                <p:cTn id="1016" presetID="10" presetClass="entr" presetSubtype="0" fill="hold" grpId="1" nodeType="withEffect">
                                  <p:stCondLst>
                                    <p:cond delay="14080"/>
                                  </p:stCondLst>
                                  <p:childTnLst>
                                    <p:set>
                                      <p:cBhvr>
                                        <p:cTn id="1017" dur="1" fill="hold">
                                          <p:stCondLst>
                                            <p:cond delay="0"/>
                                          </p:stCondLst>
                                        </p:cTn>
                                        <p:tgtEl>
                                          <p:spTgt spid="564"/>
                                        </p:tgtEl>
                                        <p:attrNameLst>
                                          <p:attrName>style.visibility</p:attrName>
                                        </p:attrNameLst>
                                      </p:cBhvr>
                                      <p:to>
                                        <p:strVal val="visible"/>
                                      </p:to>
                                    </p:set>
                                    <p:animEffect transition="in" filter="fade">
                                      <p:cBhvr>
                                        <p:cTn id="1018" dur="128"/>
                                        <p:tgtEl>
                                          <p:spTgt spid="564"/>
                                        </p:tgtEl>
                                      </p:cBhvr>
                                    </p:animEffect>
                                  </p:childTnLst>
                                </p:cTn>
                              </p:par>
                              <p:par>
                                <p:cTn id="1019" presetID="0" presetClass="path" presetSubtype="0" decel="50000" fill="hold" grpId="0" nodeType="withEffect">
                                  <p:stCondLst>
                                    <p:cond delay="14080"/>
                                  </p:stCondLst>
                                  <p:childTnLst>
                                    <p:animMotion origin="layout" path="M -0.00039 -0.00046 C 0.00378 0.0088 0.0056 0.02547 0.0069 0.03403 C 0.00834 0.04236 0.00821 0.04537 0.00808 0.0507 C 0.00795 0.05602 0.00729 0.06297 0.00651 0.06806 C 0.00573 0.07338 0.00573 0.07547 0.00378 0.08264 C 0.00183 0.08982 -0.00351 0.11482 -0.01601 0.13287 C -0.02851 0.15116 -0.05833 0.19607 -0.10195 0.15718 C -0.14505 0.11852 -0.12591 -0.06226 -0.09075 -0.08171 C -0.0556 -0.10115 -0.01758 -0.04375 -0.01849 0.01482 " pathEditMode="relative" rAng="0" ptsTypes="AAAAAAAAA">
                                      <p:cBhvr>
                                        <p:cTn id="1020" dur="2688" fill="hold"/>
                                        <p:tgtEl>
                                          <p:spTgt spid="564"/>
                                        </p:tgtEl>
                                        <p:attrNameLst>
                                          <p:attrName>ppt_x</p:attrName>
                                          <p:attrName>ppt_y</p:attrName>
                                        </p:attrNameLst>
                                      </p:cBhvr>
                                      <p:rCtr x="-5885" y="4398"/>
                                    </p:animMotion>
                                  </p:childTnLst>
                                </p:cTn>
                              </p:par>
                              <p:par>
                                <p:cTn id="1021" presetID="10" presetClass="entr" presetSubtype="0" fill="hold" grpId="1" nodeType="withEffect">
                                  <p:stCondLst>
                                    <p:cond delay="14208"/>
                                  </p:stCondLst>
                                  <p:childTnLst>
                                    <p:set>
                                      <p:cBhvr>
                                        <p:cTn id="1022" dur="1" fill="hold">
                                          <p:stCondLst>
                                            <p:cond delay="0"/>
                                          </p:stCondLst>
                                        </p:cTn>
                                        <p:tgtEl>
                                          <p:spTgt spid="565"/>
                                        </p:tgtEl>
                                        <p:attrNameLst>
                                          <p:attrName>style.visibility</p:attrName>
                                        </p:attrNameLst>
                                      </p:cBhvr>
                                      <p:to>
                                        <p:strVal val="visible"/>
                                      </p:to>
                                    </p:set>
                                    <p:animEffect transition="in" filter="fade">
                                      <p:cBhvr>
                                        <p:cTn id="1023" dur="128"/>
                                        <p:tgtEl>
                                          <p:spTgt spid="565"/>
                                        </p:tgtEl>
                                      </p:cBhvr>
                                    </p:animEffect>
                                  </p:childTnLst>
                                </p:cTn>
                              </p:par>
                              <p:par>
                                <p:cTn id="1024" presetID="0" presetClass="path" presetSubtype="0" decel="50000" fill="hold" grpId="0" nodeType="withEffect">
                                  <p:stCondLst>
                                    <p:cond delay="14208"/>
                                  </p:stCondLst>
                                  <p:childTnLst>
                                    <p:animMotion origin="layout" path="M -2.91667E-6 -0.00069 C -0.00429 0.00232 -0.01627 0.00649 -0.022 0.01389 C -0.02799 0.0213 -0.02747 0.03033 -0.03099 0.0375 C -0.0345 0.04468 -0.03815 0.04815 -0.04205 0.05232 C -0.04609 0.05649 -0.05078 0.05996 -0.05508 0.06274 C -0.05989 0.06528 -0.06002 0.06806 -0.06927 0.06783 C -0.07864 0.0676 -0.0944 0.07385 -0.11119 0.06135 C -0.12812 0.04885 -0.15989 0.01389 -0.16119 -0.0375 C -0.1625 -0.08842 -0.08138 -0.20347 -0.03698 -0.15902 C 0.00716 -0.11458 -0.0375 -0.01273 -0.03815 0.02593 " pathEditMode="relative" rAng="0" ptsTypes="AAAAAAAAAA">
                                      <p:cBhvr>
                                        <p:cTn id="1025" dur="2560" fill="hold"/>
                                        <p:tgtEl>
                                          <p:spTgt spid="565"/>
                                        </p:tgtEl>
                                        <p:attrNameLst>
                                          <p:attrName>ppt_x</p:attrName>
                                          <p:attrName>ppt_y</p:attrName>
                                        </p:attrNameLst>
                                      </p:cBhvr>
                                      <p:rCtr x="-8060" y="-4931"/>
                                    </p:animMotion>
                                  </p:childTnLst>
                                </p:cTn>
                              </p:par>
                              <p:par>
                                <p:cTn id="1026" presetID="42" presetClass="path" presetSubtype="0" accel="50000" fill="hold" grpId="4" nodeType="withEffect">
                                  <p:stCondLst>
                                    <p:cond delay="16768"/>
                                  </p:stCondLst>
                                  <p:childTnLst>
                                    <p:animMotion origin="layout" path="M 0.1586 -0.09514 L 0.24831 -0.0044 " pathEditMode="relative" rAng="0" ptsTypes="AA">
                                      <p:cBhvr>
                                        <p:cTn id="1027" dur="640" fill="hold"/>
                                        <p:tgtEl>
                                          <p:spTgt spid="559"/>
                                        </p:tgtEl>
                                        <p:attrNameLst>
                                          <p:attrName>ppt_x</p:attrName>
                                          <p:attrName>ppt_y</p:attrName>
                                        </p:attrNameLst>
                                      </p:cBhvr>
                                      <p:rCtr x="45" y="45"/>
                                    </p:animMotion>
                                  </p:childTnLst>
                                  <p:subTnLst>
                                    <p:set>
                                      <p:cBhvr override="childStyle">
                                        <p:cTn dur="1" fill="hold" display="0" masterRel="sameClick" afterEffect="1">
                                          <p:stCondLst>
                                            <p:cond evt="end" delay="0">
                                              <p:tn val="1026"/>
                                            </p:cond>
                                          </p:stCondLst>
                                        </p:cTn>
                                        <p:tgtEl>
                                          <p:spTgt spid="559"/>
                                        </p:tgtEl>
                                        <p:attrNameLst>
                                          <p:attrName>style.visibility</p:attrName>
                                        </p:attrNameLst>
                                      </p:cBhvr>
                                      <p:to>
                                        <p:strVal val="hidden"/>
                                      </p:to>
                                    </p:set>
                                  </p:subTnLst>
                                </p:cTn>
                              </p:par>
                              <p:par>
                                <p:cTn id="1028" presetID="35" presetClass="path" presetSubtype="0" accel="50000" fill="hold" grpId="4" nodeType="withEffect">
                                  <p:stCondLst>
                                    <p:cond delay="16768"/>
                                  </p:stCondLst>
                                  <p:childTnLst>
                                    <p:animMotion origin="layout" path="M 0.31876 0.38982 L 0.12521 0.38519 " pathEditMode="relative" rAng="0" ptsTypes="AA">
                                      <p:cBhvr>
                                        <p:cTn id="1029" dur="640" fill="hold"/>
                                        <p:tgtEl>
                                          <p:spTgt spid="560"/>
                                        </p:tgtEl>
                                        <p:attrNameLst>
                                          <p:attrName>ppt_x</p:attrName>
                                          <p:attrName>ppt_y</p:attrName>
                                        </p:attrNameLst>
                                      </p:cBhvr>
                                      <p:rCtr x="-9684" y="-231"/>
                                    </p:animMotion>
                                  </p:childTnLst>
                                  <p:subTnLst>
                                    <p:set>
                                      <p:cBhvr override="childStyle">
                                        <p:cTn dur="1" fill="hold" display="0" masterRel="sameClick" afterEffect="1">
                                          <p:stCondLst>
                                            <p:cond evt="end" delay="0">
                                              <p:tn val="1028"/>
                                            </p:cond>
                                          </p:stCondLst>
                                        </p:cTn>
                                        <p:tgtEl>
                                          <p:spTgt spid="560"/>
                                        </p:tgtEl>
                                        <p:attrNameLst>
                                          <p:attrName>style.visibility</p:attrName>
                                        </p:attrNameLst>
                                      </p:cBhvr>
                                      <p:to>
                                        <p:strVal val="hidden"/>
                                      </p:to>
                                    </p:set>
                                  </p:subTnLst>
                                </p:cTn>
                              </p:par>
                              <p:par>
                                <p:cTn id="1030" presetID="35" presetClass="path" presetSubtype="0" accel="50000" fill="hold" grpId="4" nodeType="withEffect">
                                  <p:stCondLst>
                                    <p:cond delay="16768"/>
                                  </p:stCondLst>
                                  <p:childTnLst>
                                    <p:animMotion origin="layout" path="M -0.03034 0.49792 L -0.13268 0.38681 " pathEditMode="relative" rAng="0" ptsTypes="AA">
                                      <p:cBhvr>
                                        <p:cTn id="1031" dur="640" fill="hold"/>
                                        <p:tgtEl>
                                          <p:spTgt spid="561"/>
                                        </p:tgtEl>
                                        <p:attrNameLst>
                                          <p:attrName>ppt_x</p:attrName>
                                          <p:attrName>ppt_y</p:attrName>
                                        </p:attrNameLst>
                                      </p:cBhvr>
                                      <p:rCtr x="-51" y="-56"/>
                                    </p:animMotion>
                                  </p:childTnLst>
                                  <p:subTnLst>
                                    <p:set>
                                      <p:cBhvr override="childStyle">
                                        <p:cTn dur="1" fill="hold" display="0" masterRel="sameClick" afterEffect="1">
                                          <p:stCondLst>
                                            <p:cond evt="end" delay="0">
                                              <p:tn val="1030"/>
                                            </p:cond>
                                          </p:stCondLst>
                                        </p:cTn>
                                        <p:tgtEl>
                                          <p:spTgt spid="561"/>
                                        </p:tgtEl>
                                        <p:attrNameLst>
                                          <p:attrName>style.visibility</p:attrName>
                                        </p:attrNameLst>
                                      </p:cBhvr>
                                      <p:to>
                                        <p:strVal val="hidden"/>
                                      </p:to>
                                    </p:set>
                                  </p:subTnLst>
                                </p:cTn>
                              </p:par>
                              <p:par>
                                <p:cTn id="1032" presetID="63" presetClass="path" presetSubtype="0" accel="50000" fill="hold" grpId="4" nodeType="withEffect">
                                  <p:stCondLst>
                                    <p:cond delay="16768"/>
                                  </p:stCondLst>
                                  <p:childTnLst>
                                    <p:animMotion origin="layout" path="M -0.06654 -0.39375 L 0.12565 -0.39375 " pathEditMode="relative" rAng="0" ptsTypes="AA">
                                      <p:cBhvr>
                                        <p:cTn id="1033" dur="640" fill="hold"/>
                                        <p:tgtEl>
                                          <p:spTgt spid="562"/>
                                        </p:tgtEl>
                                        <p:attrNameLst>
                                          <p:attrName>ppt_x</p:attrName>
                                          <p:attrName>ppt_y</p:attrName>
                                        </p:attrNameLst>
                                      </p:cBhvr>
                                      <p:rCtr x="96" y="0"/>
                                    </p:animMotion>
                                  </p:childTnLst>
                                  <p:subTnLst>
                                    <p:set>
                                      <p:cBhvr override="childStyle">
                                        <p:cTn dur="1" fill="hold" display="0" masterRel="sameClick" afterEffect="1">
                                          <p:stCondLst>
                                            <p:cond evt="end" delay="0">
                                              <p:tn val="1032"/>
                                            </p:cond>
                                          </p:stCondLst>
                                        </p:cTn>
                                        <p:tgtEl>
                                          <p:spTgt spid="562"/>
                                        </p:tgtEl>
                                        <p:attrNameLst>
                                          <p:attrName>style.visibility</p:attrName>
                                        </p:attrNameLst>
                                      </p:cBhvr>
                                      <p:to>
                                        <p:strVal val="hidden"/>
                                      </p:to>
                                    </p:set>
                                  </p:subTnLst>
                                </p:cTn>
                              </p:par>
                              <p:par>
                                <p:cTn id="1034" presetID="6" presetClass="emph" presetSubtype="0" accel="50000" fill="hold" grpId="3" nodeType="withEffect">
                                  <p:stCondLst>
                                    <p:cond delay="16768"/>
                                  </p:stCondLst>
                                  <p:childTnLst>
                                    <p:animScale>
                                      <p:cBhvr>
                                        <p:cTn id="1035" dur="640" fill="hold"/>
                                        <p:tgtEl>
                                          <p:spTgt spid="566"/>
                                        </p:tgtEl>
                                      </p:cBhvr>
                                      <p:by x="200000" y="200000"/>
                                    </p:animScale>
                                  </p:childTnLst>
                                </p:cTn>
                              </p:par>
                              <p:par>
                                <p:cTn id="1036" presetID="64" presetClass="path" presetSubtype="0" accel="50000" fill="hold" grpId="2" nodeType="withEffect">
                                  <p:stCondLst>
                                    <p:cond delay="16768"/>
                                  </p:stCondLst>
                                  <p:childTnLst>
                                    <p:animMotion origin="layout" path="M -0.2267 -0.28565 L -0.13477 -0.39676 " pathEditMode="relative" rAng="0" ptsTypes="AA">
                                      <p:cBhvr>
                                        <p:cTn id="1037" dur="640" fill="hold"/>
                                        <p:tgtEl>
                                          <p:spTgt spid="566"/>
                                        </p:tgtEl>
                                        <p:attrNameLst>
                                          <p:attrName>ppt_x</p:attrName>
                                          <p:attrName>ppt_y</p:attrName>
                                        </p:attrNameLst>
                                      </p:cBhvr>
                                      <p:rCtr x="46" y="-56"/>
                                    </p:animMotion>
                                  </p:childTnLst>
                                  <p:subTnLst>
                                    <p:set>
                                      <p:cBhvr override="childStyle">
                                        <p:cTn dur="1" fill="hold" display="0" masterRel="sameClick" afterEffect="1">
                                          <p:stCondLst>
                                            <p:cond evt="end" delay="0">
                                              <p:tn val="1036"/>
                                            </p:cond>
                                          </p:stCondLst>
                                        </p:cTn>
                                        <p:tgtEl>
                                          <p:spTgt spid="566"/>
                                        </p:tgtEl>
                                        <p:attrNameLst>
                                          <p:attrName>style.visibility</p:attrName>
                                        </p:attrNameLst>
                                      </p:cBhvr>
                                      <p:to>
                                        <p:strVal val="hidden"/>
                                      </p:to>
                                    </p:set>
                                  </p:subTnLst>
                                </p:cTn>
                              </p:par>
                              <p:par>
                                <p:cTn id="1038" presetID="64" presetClass="path" presetSubtype="0" accel="50000" fill="hold" grpId="2" nodeType="withEffect">
                                  <p:stCondLst>
                                    <p:cond delay="16768"/>
                                  </p:stCondLst>
                                  <p:childTnLst>
                                    <p:animMotion origin="layout" path="M -0.25404 0.21018 L -0.25677 0.00069 " pathEditMode="relative" rAng="0" ptsTypes="AA">
                                      <p:cBhvr>
                                        <p:cTn id="1039" dur="640" fill="hold"/>
                                        <p:tgtEl>
                                          <p:spTgt spid="563"/>
                                        </p:tgtEl>
                                        <p:attrNameLst>
                                          <p:attrName>ppt_x</p:attrName>
                                          <p:attrName>ppt_y</p:attrName>
                                        </p:attrNameLst>
                                      </p:cBhvr>
                                    </p:animMotion>
                                  </p:childTnLst>
                                  <p:subTnLst>
                                    <p:set>
                                      <p:cBhvr override="childStyle">
                                        <p:cTn dur="1" fill="hold" display="0" masterRel="sameClick" afterEffect="1">
                                          <p:stCondLst>
                                            <p:cond evt="end" delay="0">
                                              <p:tn val="1038"/>
                                            </p:cond>
                                          </p:stCondLst>
                                        </p:cTn>
                                        <p:tgtEl>
                                          <p:spTgt spid="563"/>
                                        </p:tgtEl>
                                        <p:attrNameLst>
                                          <p:attrName>style.visibility</p:attrName>
                                        </p:attrNameLst>
                                      </p:cBhvr>
                                      <p:to>
                                        <p:strVal val="hidden"/>
                                      </p:to>
                                    </p:set>
                                  </p:subTnLst>
                                </p:cTn>
                              </p:par>
                              <p:par>
                                <p:cTn id="1040" presetID="42" presetClass="path" presetSubtype="0" accel="50000" fill="hold" grpId="2" nodeType="withEffect">
                                  <p:stCondLst>
                                    <p:cond delay="16768"/>
                                  </p:stCondLst>
                                  <p:childTnLst>
                                    <p:animMotion origin="layout" path="M -0.01849 0.01482 L -0.02057 0.2088 " pathEditMode="relative" rAng="0" ptsTypes="AA">
                                      <p:cBhvr>
                                        <p:cTn id="1041" dur="640" fill="hold"/>
                                        <p:tgtEl>
                                          <p:spTgt spid="564"/>
                                        </p:tgtEl>
                                        <p:attrNameLst>
                                          <p:attrName>ppt_x</p:attrName>
                                          <p:attrName>ppt_y</p:attrName>
                                        </p:attrNameLst>
                                      </p:cBhvr>
                                    </p:animMotion>
                                  </p:childTnLst>
                                  <p:subTnLst>
                                    <p:set>
                                      <p:cBhvr override="childStyle">
                                        <p:cTn dur="1" fill="hold" display="0" masterRel="sameClick" afterEffect="1">
                                          <p:stCondLst>
                                            <p:cond evt="end" delay="0">
                                              <p:tn val="1040"/>
                                            </p:cond>
                                          </p:stCondLst>
                                        </p:cTn>
                                        <p:tgtEl>
                                          <p:spTgt spid="564"/>
                                        </p:tgtEl>
                                        <p:attrNameLst>
                                          <p:attrName>style.visibility</p:attrName>
                                        </p:attrNameLst>
                                      </p:cBhvr>
                                      <p:to>
                                        <p:strVal val="hidden"/>
                                      </p:to>
                                    </p:set>
                                  </p:subTnLst>
                                </p:cTn>
                              </p:par>
                              <p:par>
                                <p:cTn id="1042" presetID="42" presetClass="path" presetSubtype="0" accel="50000" fill="hold" grpId="2" nodeType="withEffect">
                                  <p:stCondLst>
                                    <p:cond delay="16768"/>
                                  </p:stCondLst>
                                  <p:childTnLst>
                                    <p:animMotion origin="layout" path="M -0.03815 0.02593 L -0.13932 0.12431 " pathEditMode="relative" rAng="0" ptsTypes="AA">
                                      <p:cBhvr>
                                        <p:cTn id="1043" dur="640" fill="hold"/>
                                        <p:tgtEl>
                                          <p:spTgt spid="565"/>
                                        </p:tgtEl>
                                        <p:attrNameLst>
                                          <p:attrName>ppt_x</p:attrName>
                                          <p:attrName>ppt_y</p:attrName>
                                        </p:attrNameLst>
                                      </p:cBhvr>
                                      <p:rCtr x="-51" y="49"/>
                                    </p:animMotion>
                                  </p:childTnLst>
                                  <p:subTnLst>
                                    <p:set>
                                      <p:cBhvr override="childStyle">
                                        <p:cTn dur="1" fill="hold" display="0" masterRel="sameClick" afterEffect="1">
                                          <p:stCondLst>
                                            <p:cond evt="end" delay="0">
                                              <p:tn val="1042"/>
                                            </p:cond>
                                          </p:stCondLst>
                                        </p:cTn>
                                        <p:tgtEl>
                                          <p:spTgt spid="56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animBg="1"/>
      <p:bldP spid="414" grpId="0" animBg="1"/>
      <p:bldP spid="415" grpId="0" animBg="1"/>
      <p:bldP spid="416" grpId="0" animBg="1"/>
      <p:bldP spid="559" grpId="0" animBg="1"/>
      <p:bldP spid="559" grpId="1" animBg="1"/>
      <p:bldP spid="559" grpId="2" animBg="1"/>
      <p:bldP spid="559" grpId="3" animBg="1"/>
      <p:bldP spid="559" grpId="4" animBg="1"/>
      <p:bldP spid="560" grpId="0" animBg="1"/>
      <p:bldP spid="560" grpId="1" animBg="1"/>
      <p:bldP spid="560" grpId="2" animBg="1"/>
      <p:bldP spid="560" grpId="3" animBg="1"/>
      <p:bldP spid="560" grpId="4" animBg="1"/>
      <p:bldP spid="561" grpId="0" animBg="1"/>
      <p:bldP spid="561" grpId="1" animBg="1"/>
      <p:bldP spid="561" grpId="2" animBg="1"/>
      <p:bldP spid="561" grpId="3" animBg="1"/>
      <p:bldP spid="561" grpId="4" animBg="1"/>
      <p:bldP spid="562" grpId="0" animBg="1"/>
      <p:bldP spid="562" grpId="1" animBg="1"/>
      <p:bldP spid="562" grpId="2" animBg="1"/>
      <p:bldP spid="562" grpId="3" animBg="1"/>
      <p:bldP spid="562" grpId="4" animBg="1"/>
      <p:bldP spid="563" grpId="0" animBg="1"/>
      <p:bldP spid="563" grpId="1" animBg="1"/>
      <p:bldP spid="563" grpId="2" animBg="1"/>
      <p:bldP spid="564" grpId="0" animBg="1"/>
      <p:bldP spid="564" grpId="1" animBg="1"/>
      <p:bldP spid="564" grpId="2" animBg="1"/>
      <p:bldP spid="565" grpId="0" animBg="1"/>
      <p:bldP spid="565" grpId="1" animBg="1"/>
      <p:bldP spid="565" grpId="2" animBg="1"/>
      <p:bldP spid="566" grpId="0" animBg="1"/>
      <p:bldP spid="566" grpId="1" animBg="1"/>
      <p:bldP spid="566" grpId="2" animBg="1"/>
      <p:bldP spid="566" grpId="3" animBg="1"/>
      <p:bldP spid="566" grpId="4"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07">
    <p:bg>
      <p:bgPr>
        <a:solidFill>
          <a:srgbClr val="031427"/>
        </a:solidFill>
        <a:effectLst/>
      </p:bgPr>
    </p:bg>
    <p:spTree>
      <p:nvGrpSpPr>
        <p:cNvPr id="1" name=""/>
        <p:cNvGrpSpPr/>
        <p:nvPr/>
      </p:nvGrpSpPr>
      <p:grpSpPr>
        <a:xfrm>
          <a:off x="0" y="0"/>
          <a:ext cx="0" cy="0"/>
          <a:chOff x="0" y="0"/>
          <a:chExt cx="0" cy="0"/>
        </a:xfrm>
      </p:grpSpPr>
      <p:pic>
        <p:nvPicPr>
          <p:cNvPr id="222" name="图片 1"/>
          <p:cNvPicPr>
            <a:picLocks noChangeAspect="1" noChangeArrowheads="1"/>
          </p:cNvPicPr>
          <p:nvPr userDrawn="1"/>
        </p:nvPicPr>
        <p:blipFill>
          <a:blip r:embed="rId2" cstate="email"/>
          <a:srcRect/>
          <a:stretch>
            <a:fillRect/>
          </a:stretch>
        </p:blipFill>
        <p:spPr bwMode="auto">
          <a:xfrm>
            <a:off x="0" y="-12700"/>
            <a:ext cx="12192000" cy="6883400"/>
          </a:xfrm>
          <a:prstGeom prst="rect">
            <a:avLst/>
          </a:prstGeom>
          <a:noFill/>
          <a:ln w="9525">
            <a:noFill/>
            <a:miter lim="800000"/>
            <a:headEnd/>
            <a:tailEnd/>
          </a:ln>
        </p:spPr>
      </p:pic>
      <p:sp>
        <p:nvSpPr>
          <p:cNvPr id="28" name="椭圆 27"/>
          <p:cNvSpPr/>
          <p:nvPr userDrawn="1"/>
        </p:nvSpPr>
        <p:spPr bwMode="auto">
          <a:xfrm>
            <a:off x="335354" y="1008800"/>
            <a:ext cx="66421" cy="66857"/>
          </a:xfrm>
          <a:prstGeom prst="ellipse">
            <a:avLst/>
          </a:prstGeom>
          <a:solidFill>
            <a:srgbClr val="33ABD5"/>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endParaRPr lang="zh-CN" altLang="en-US"/>
          </a:p>
        </p:txBody>
      </p:sp>
      <p:sp>
        <p:nvSpPr>
          <p:cNvPr id="30" name="椭圆 29"/>
          <p:cNvSpPr/>
          <p:nvPr userDrawn="1"/>
        </p:nvSpPr>
        <p:spPr bwMode="auto">
          <a:xfrm>
            <a:off x="486760" y="-27383"/>
            <a:ext cx="66421" cy="66857"/>
          </a:xfrm>
          <a:prstGeom prst="ellipse">
            <a:avLst/>
          </a:prstGeom>
          <a:solidFill>
            <a:srgbClr val="33ABD5"/>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endParaRPr lang="zh-CN" altLang="en-US"/>
          </a:p>
        </p:txBody>
      </p:sp>
      <p:sp>
        <p:nvSpPr>
          <p:cNvPr id="35" name="椭圆 34"/>
          <p:cNvSpPr/>
          <p:nvPr userDrawn="1"/>
        </p:nvSpPr>
        <p:spPr bwMode="auto">
          <a:xfrm>
            <a:off x="-219869" y="4802304"/>
            <a:ext cx="66421" cy="66857"/>
          </a:xfrm>
          <a:prstGeom prst="ellipse">
            <a:avLst/>
          </a:prstGeom>
          <a:solidFill>
            <a:srgbClr val="33ABD5"/>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endParaRPr lang="zh-CN" altLang="en-US"/>
          </a:p>
        </p:txBody>
      </p:sp>
      <p:grpSp>
        <p:nvGrpSpPr>
          <p:cNvPr id="36" name="实点"/>
          <p:cNvGrpSpPr/>
          <p:nvPr userDrawn="1"/>
        </p:nvGrpSpPr>
        <p:grpSpPr>
          <a:xfrm>
            <a:off x="802184" y="-3785744"/>
            <a:ext cx="10795089" cy="10063639"/>
            <a:chOff x="-1112838" y="-6292080"/>
            <a:chExt cx="14425613" cy="13360401"/>
          </a:xfrm>
          <a:solidFill>
            <a:schemeClr val="accent4">
              <a:lumMod val="20000"/>
              <a:lumOff val="80000"/>
            </a:schemeClr>
          </a:solidFill>
        </p:grpSpPr>
        <p:sp>
          <p:nvSpPr>
            <p:cNvPr id="37"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8"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9"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0"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1"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2"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3"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4"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5"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6"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7"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8"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9"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0"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1"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2"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3"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4"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6"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7"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9"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0"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2"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3"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4"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6"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7"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8"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0"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1"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2"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3"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4"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5"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6"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7"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8"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9"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0"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1"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2"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3"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4"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5"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6"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7"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8"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9"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0"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1"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2"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3"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4"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5"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6"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7"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8"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9"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0"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1"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2"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3"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4"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5"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6"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7"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8"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9"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0"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1"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2"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3"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4"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5"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6"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7"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8"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9"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0"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1"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2"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3"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4"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5"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6"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7"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8"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9"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0"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1"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2"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3"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4"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5"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6"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7"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8"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9"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0"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1"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2"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3"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4"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5"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6"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7"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8"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5"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6"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7"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8"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9"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0"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1"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2"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3"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4"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5"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6"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7"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8"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9"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0"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1"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2"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3"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4"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5"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6"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7"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8"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700" fill="hold"/>
                                        <p:tgtEl>
                                          <p:spTgt spid="36"/>
                                        </p:tgtEl>
                                        <p:attrNameLst>
                                          <p:attrName>ppt_w</p:attrName>
                                        </p:attrNameLst>
                                      </p:cBhvr>
                                      <p:tavLst>
                                        <p:tav tm="0">
                                          <p:val>
                                            <p:fltVal val="0"/>
                                          </p:val>
                                        </p:tav>
                                        <p:tav tm="100000">
                                          <p:val>
                                            <p:strVal val="#ppt_w"/>
                                          </p:val>
                                        </p:tav>
                                      </p:tavLst>
                                    </p:anim>
                                    <p:anim calcmode="lin" valueType="num">
                                      <p:cBhvr>
                                        <p:cTn id="8" dur="700" fill="hold"/>
                                        <p:tgtEl>
                                          <p:spTgt spid="36"/>
                                        </p:tgtEl>
                                        <p:attrNameLst>
                                          <p:attrName>ppt_h</p:attrName>
                                        </p:attrNameLst>
                                      </p:cBhvr>
                                      <p:tavLst>
                                        <p:tav tm="0">
                                          <p:val>
                                            <p:fltVal val="0"/>
                                          </p:val>
                                        </p:tav>
                                        <p:tav tm="100000">
                                          <p:val>
                                            <p:strVal val="#ppt_h"/>
                                          </p:val>
                                        </p:tav>
                                      </p:tavLst>
                                    </p:anim>
                                    <p:anim calcmode="lin" valueType="num">
                                      <p:cBhvr>
                                        <p:cTn id="9" dur="700" fill="hold"/>
                                        <p:tgtEl>
                                          <p:spTgt spid="36"/>
                                        </p:tgtEl>
                                        <p:attrNameLst>
                                          <p:attrName>style.rotation</p:attrName>
                                        </p:attrNameLst>
                                      </p:cBhvr>
                                      <p:tavLst>
                                        <p:tav tm="0">
                                          <p:val>
                                            <p:fltVal val="90"/>
                                          </p:val>
                                        </p:tav>
                                        <p:tav tm="100000">
                                          <p:val>
                                            <p:fltVal val="0"/>
                                          </p:val>
                                        </p:tav>
                                      </p:tavLst>
                                    </p:anim>
                                    <p:animEffect transition="in" filter="fade">
                                      <p:cBhvr>
                                        <p:cTn id="10" dur="700"/>
                                        <p:tgtEl>
                                          <p:spTgt spid="36"/>
                                        </p:tgtEl>
                                      </p:cBhvr>
                                    </p:animEffect>
                                  </p:childTnLst>
                                </p:cTn>
                              </p:par>
                              <p:par>
                                <p:cTn id="11" presetID="8" presetClass="emph" presetSubtype="0" repeatCount="indefinite" fill="hold" nodeType="withEffect">
                                  <p:stCondLst>
                                    <p:cond delay="0"/>
                                  </p:stCondLst>
                                  <p:childTnLst>
                                    <p:animRot by="10800000">
                                      <p:cBhvr>
                                        <p:cTn id="12" dur="18600" fill="hold"/>
                                        <p:tgtEl>
                                          <p:spTgt spid="36"/>
                                        </p:tgtEl>
                                        <p:attrNameLst>
                                          <p:attrName>r</p:attrName>
                                        </p:attrNameLst>
                                      </p:cBhvr>
                                    </p:animRot>
                                  </p:childTnLst>
                                </p:cTn>
                              </p:par>
                              <p:par>
                                <p:cTn id="13" presetID="0" presetClass="path" presetSubtype="0" repeatCount="indefinite" accel="50000" decel="50000" fill="hold" grpId="0" nodeType="withEffect">
                                  <p:stCondLst>
                                    <p:cond delay="1500"/>
                                  </p:stCondLst>
                                  <p:childTnLst>
                                    <p:animMotion origin="layout" path="M 1.07029 1.08704 L 1.07029 1.08727 C 1.06404 1.08009 1.05675 1.0757 1.05155 1.06621 C 1.0492 1.06227 1.05037 1.05486 1.0492 1.04977 C 1.04803 1.04514 1.04582 1.04144 1.04452 1.03704 C 1.04269 1.03171 1.04152 1.02593 1.03983 1.0206 C 1.0384 1.01621 1.03619 1.0125 1.03515 1.0081 C 1.02747 0.97732 1.03397 0.99074 1.02577 0.96621 C 1.01757 0.94236 1.01731 0.94468 1.00924 0.92477 C 1.00768 0.9206 1.00651 0.91597 1.00456 0.91204 C 0.97749 0.85579 1.00781 0.925 0.99063 0.88287 C 0.98595 0.87176 0.97957 0.8625 0.97657 0.84977 C 0.96811 0.81505 0.97371 0.82801 0.96252 0.80787 C 0.96174 0.80093 0.96122 0.79398 0.96017 0.78704 C 0.95315 0.7456 0.95731 0.78796 0.9508 0.74144 L 0.94612 0.70787 C 0.9469 0.67894 0.94729 0.64954 0.94846 0.6206 C 0.9495 0.59074 0.94937 0.59445 0.95315 0.57477 C 0.95393 0.55949 0.95549 0.54421 0.95549 0.52871 C 0.95549 0.50371 0.95445 0.47871 0.95315 0.45371 C 0.95289 0.44954 0.95171 0.44537 0.9508 0.44121 C 0.94833 0.43125 0.94364 0.41528 0.93909 0.4081 C 0.93479 0.40139 0.93037 0.39445 0.92503 0.39121 C 0.91488 0.38542 0.92035 0.3882 0.90863 0.3831 C 0.89848 0.38426 0.8882 0.38496 0.87818 0.38727 C 0.87492 0.38773 0.87154 0.38843 0.8688 0.39121 C 0.86581 0.39421 0.86373 0.39908 0.86178 0.40371 C 0.8541 0.42107 0.85279 0.42431 0.84993 0.44121 C 0.84915 0.44676 0.8485 0.45255 0.84772 0.45787 C 0.84694 0.46227 0.8459 0.46621 0.84538 0.47037 C 0.84433 0.47732 0.84394 0.48449 0.84303 0.49121 C 0.83757 0.52986 0.8429 0.45903 0.836 0.5456 C 0.83522 0.55486 0.83249 0.58935 0.83132 0.59977 C 0.83067 0.60394 0.83041 0.6088 0.82898 0.61204 C 0.81739 0.63843 0.81752 0.63519 0.8032 0.6456 C 0.77821 0.64398 0.75309 0.64491 0.72823 0.64144 C 0.71964 0.63982 0.71353 0.63287 0.70715 0.62477 C 0.70389 0.6206 0.70116 0.61551 0.69778 0.61204 C 0.6888 0.60301 0.69179 0.61412 0.68372 0.59977 C 0.6806 0.59421 0.67253 0.57523 0.66966 0.56644 C 0.66784 0.56088 0.66667 0.55509 0.66498 0.54977 C 0.66355 0.54537 0.66146 0.54167 0.66029 0.53727 C 0.65912 0.53334 0.65912 0.52847 0.65795 0.52477 C 0.656 0.51852 0.65287 0.51389 0.65092 0.50787 C 0.64897 0.50278 0.64793 0.49676 0.64624 0.49121 C 0.64324 0.48264 0.63934 0.47523 0.63673 0.46621 C 0.63036 0.44352 0.63426 0.45463 0.62515 0.43287 C 0.62437 0.42871 0.62398 0.42431 0.62281 0.42037 C 0.62085 0.41435 0.61799 0.40949 0.61578 0.40371 C 0.60524 0.37778 0.61799 0.40371 0.59704 0.36621 C 0.59469 0.36227 0.59313 0.35486 0.59001 0.35371 C 0.58194 0.35093 0.5766 0.34931 0.56892 0.3456 C 0.56645 0.34421 0.56424 0.34236 0.56189 0.34121 C 0.55265 0.33727 0.54302 0.33542 0.53378 0.3331 C 0.53144 0.33171 0.52909 0.33009 0.52675 0.32871 C 0.51517 0.32292 0.50332 0.31991 0.49161 0.31621 L 0.31121 0.3206 C 0.30639 0.3206 0.30184 0.32338 0.29715 0.32477 C 0.29169 0.32616 0.28622 0.32755 0.28075 0.32871 C 0.26891 0.33935 0.27177 0.33773 0.25732 0.3456 C 0.2542 0.34722 0.25108 0.34838 0.24795 0.34977 C 0.24405 0.35116 0.24001 0.35185 0.23624 0.35371 C 0.21606 0.36459 0.23259 0.35903 0.21268 0.37477 C 0.20982 0.37709 0.20656 0.37732 0.20344 0.37871 C 0.2011 0.38171 0.19875 0.38472 0.19641 0.38727 C 0.19329 0.39028 0.1899 0.39213 0.18704 0.3956 C 0.18366 0.39908 0.18092 0.4044 0.17767 0.4081 C 0.17272 0.41343 0.16556 0.4169 0.16127 0.42477 C 0.1584 0.42963 0.15658 0.43565 0.15424 0.44121 C 0.14773 0.47593 0.15853 0.42153 0.14253 0.47871 C 0.14096 0.48426 0.13914 0.48982 0.13771 0.49537 C 0.1368 0.49954 0.1368 0.5044 0.1355 0.50787 C 0.13354 0.51296 0.13081 0.51621 0.12847 0.52037 C 0.12769 0.52616 0.12704 0.53171 0.12613 0.53727 C 0.12469 0.5456 0.12144 0.56227 0.12144 0.5625 C 0.12873 0.66597 0.11988 0.60023 0.13081 0.6456 C 0.13354 0.65741 0.13211 0.66019 0.13771 0.6706 C 0.14109 0.67639 0.15047 0.6838 0.15424 0.68704 C 0.17142 0.68588 0.1886 0.68519 0.20578 0.68287 C 0.20865 0.68264 0.22322 0.67639 0.22687 0.67477 C 0.23155 0.67222 0.23676 0.6713 0.24092 0.66644 C 0.24327 0.66366 0.24548 0.66019 0.24795 0.65787 C 0.24795 0.65787 0.26943 0.64051 0.27372 0.63287 C 0.27724 0.62662 0.28049 0.61945 0.2831 0.61204 C 0.28518 0.60556 0.28622 0.59792 0.28778 0.59144 C 0.29273 0.5375 0.29143 0.56412 0.28544 0.47037 C 0.28505 0.46621 0.28401 0.46204 0.2831 0.45787 C 0.26526 0.38866 0.28036 0.44769 0.26904 0.41227 C 0.26722 0.40671 0.26604 0.40093 0.26435 0.3956 C 0.25993 0.38195 0.25212 0.36574 0.24561 0.3581 C 0.24327 0.35533 0.24079 0.35255 0.23858 0.34977 C 0.23533 0.3456 0.23259 0.34051 0.22921 0.33727 C 0.227 0.33496 0.22426 0.33496 0.22218 0.3331 C 0.21958 0.33079 0.21763 0.32662 0.21515 0.32477 C 0.20826 0.31968 0.2011 0.31621 0.19407 0.31227 C 0.18938 0.30949 0.18405 0.3088 0.18001 0.30394 C 0.17767 0.30116 0.17559 0.29722 0.17285 0.2956 C 0.16686 0.29167 0.15424 0.28727 0.15424 0.2875 C 0.13367 0.26528 0.15151 0.28148 0.12378 0.26621 C 0.11975 0.26412 0.11597 0.26065 0.11207 0.25787 C 0.10973 0.25648 0.10725 0.25556 0.10504 0.25371 C 0.10179 0.25139 0.09892 0.24769 0.09567 0.24537 C 0.0738 0.23102 0.10101 0.25579 0.07211 0.23287 C 0.06964 0.23102 0.06768 0.22685 0.06521 0.22477 C 0.06144 0.2213 0.05727 0.21945 0.0535 0.21644 C 0.0164 0.18704 0.06716 0.22639 0.0371 0.19977 C 0.03489 0.19769 0.03241 0.19699 0.03007 0.19537 C 0.02773 0.19144 0.02564 0.18658 0.02304 0.1831 C 0.01849 0.17685 0.00898 0.16621 0.00898 0.16644 C 0.00742 0.16227 0.00612 0.15764 0.0043 0.15371 C -0.00013 0.14491 -0.00976 0.12894 -0.00976 0.12917 C -0.0151 0.09908 -0.00716 0.1331 -0.01913 0.10787 C -0.02512 0.09491 -0.02238 0.0919 -0.02616 0.07894 C -0.02655 0.07709 -0.02772 0.07616 -0.0285 0.07477 L -0.0285 0.075 " pathEditMode="relative" rAng="0" ptsTypes="AAAAAAAAAAAAAAAAAAAAAAAAAAAAAAAAAAAAAAAAAAAAAAAAAAAAAAAAAAAAAAAAAAAAAAAAAAAAAAAAAAAAAAAAAAAAAAAAAAAAAAAAAAAAAAAAAAA">
                                      <p:cBhvr>
                                        <p:cTn id="14" dur="11800" fill="hold"/>
                                        <p:tgtEl>
                                          <p:spTgt spid="28"/>
                                        </p:tgtEl>
                                        <p:attrNameLst>
                                          <p:attrName>ppt_x</p:attrName>
                                          <p:attrName>ppt_y</p:attrName>
                                        </p:attrNameLst>
                                      </p:cBhvr>
                                      <p:rCtr x="-54939" y="-50602"/>
                                    </p:animMotion>
                                  </p:childTnLst>
                                </p:cTn>
                              </p:par>
                              <p:par>
                                <p:cTn id="15" presetID="0" presetClass="path" presetSubtype="0" repeatCount="indefinite" accel="50000" decel="50000" fill="hold" grpId="0" nodeType="withEffect">
                                  <p:stCondLst>
                                    <p:cond delay="2800"/>
                                  </p:stCondLst>
                                  <p:childTnLst>
                                    <p:animMotion origin="layout" path="M 0.55603 0.87176 L 0.55603 0.87199 C 0.56748 0.86458 0.57868 0.85555 0.59039 0.84953 C 0.59443 0.84722 0.62827 0.83888 0.631 0.83865 C 0.63933 0.83333 0.65274 0.8243 0.66224 0.82199 C 0.7186 0.80486 0.7143 0.80995 0.78407 0.80486 C 0.78927 0.80347 0.79448 0.80185 0.79969 0.7993 C 0.80593 0.79629 0.81843 0.78819 0.81843 0.78888 C 0.82155 0.78101 0.82429 0.77338 0.8278 0.7662 C 0.83157 0.7581 0.83678 0.75254 0.84029 0.74421 C 0.84199 0.73958 0.84615 0.7074 0.84654 0.70509 C 0.84589 0.6912 0.84693 0.64004 0.84029 0.6162 C 0.83366 0.59305 0.83535 0.60439 0.82468 0.58842 C 0.82116 0.5831 0.81895 0.57569 0.8153 0.57176 C 0.81049 0.56643 0.80463 0.56527 0.79969 0.56088 C 0.7963 0.55787 0.79331 0.55324 0.79031 0.54976 C 0.78602 0.54398 0.78237 0.53703 0.77782 0.5331 C 0.77391 0.52939 0.76949 0.52916 0.76532 0.52731 C 0.7622 0.52384 0.75947 0.51851 0.75595 0.51643 C 0.74255 0.5074 0.72888 0.50532 0.71534 0.49976 C 0.70688 0.49606 0.69035 0.48865 0.69035 0.48888 C 0.68723 0.48472 0.68424 0.48032 0.68098 0.47731 C 0.65508 0.45439 0.68905 0.49259 0.66224 0.46088 C 0.65807 0.44953 0.64909 0.44051 0.64961 0.42731 C 0.65183 0.38287 0.65326 0.33842 0.65599 0.29398 C 0.65638 0.28657 0.65716 0.27847 0.65912 0.27176 C 0.66237 0.25972 0.66458 0.24351 0.67161 0.23842 C 0.72589 0.19976 0.68463 0.22615 0.71534 0.21064 C 0.73357 0.20115 0.71521 0.2081 0.73721 0.19953 C 0.74814 0.19513 0.76051 0.19143 0.77157 0.18842 C 0.77873 0.18634 0.78615 0.18472 0.79344 0.1831 C 0.79539 0.17407 0.79917 0.16805 0.79969 0.16064 C 0.8006 0.14375 0.79721 0.12291 0.79031 0.11088 C 0.78758 0.10578 0.7842 0.10277 0.78094 0.09953 C 0.77678 0.09537 0.77261 0.09166 0.76845 0.08773 C 0.76272 0.08379 0.75205 0.07963 0.74658 0.07754 C 0.74138 0.07523 0.73604 0.07384 0.73096 0.07199 C 0.72667 0.07013 0.72263 0.06805 0.71847 0.06643 C 0.68931 0.06805 0.6599 0.06481 0.631 0.07199 C 0.62202 0.07407 0.60588 0.09398 0.59664 0.10509 C 0.59456 0.11088 0.59195 0.11574 0.59039 0.12199 C 0.58193 0.15162 0.5887 0.19444 0.59039 0.22199 C 0.59078 0.22893 0.59195 0.23703 0.59352 0.24421 C 0.59508 0.25185 0.59768 0.25879 0.59976 0.26643 C 0.60081 0.27731 0.60159 0.28865 0.60289 0.29953 C 0.60367 0.30694 0.60601 0.31412 0.60601 0.32176 C 0.60601 0.35324 0.60445 0.38495 0.60289 0.4162 C 0.60263 0.41967 0.5982 0.44976 0.59664 0.45509 C 0.59234 0.46805 0.58428 0.48379 0.5779 0.49398 C 0.57178 0.50347 0.56579 0.51365 0.55915 0.52176 C 0.55525 0.52662 0.55069 0.52893 0.54666 0.5331 C 0.54132 0.53819 0.53638 0.54467 0.53104 0.54976 C 0.52076 0.55926 0.51022 0.56828 0.4998 0.57754 C 0.49356 0.58287 0.48796 0.59236 0.48093 0.59421 C 0.4687 0.59722 0.45568 0.59953 0.44357 0.60509 C 0.44032 0.60671 0.43733 0.60879 0.43407 0.61088 C 0.42249 0.60972 0.37394 0.6081 0.35299 0.59953 C 0.34648 0.59676 0.34036 0.59236 0.33424 0.58842 C 0.32058 0.57939 0.30704 0.57013 0.29363 0.56088 C 0.26031 0.5375 0.29598 0.56458 0.2624 0.52731 C 0.25953 0.52407 0.25589 0.52476 0.25302 0.52176 C 0.24639 0.51527 0.2404 0.50717 0.23428 0.49976 L 0.22491 0.48865 C 0.22283 0.4831 0.22048 0.47754 0.21866 0.47199 C 0.20278 0.42222 0.22127 0.47338 0.20617 0.43287 C 0.20513 0.42546 0.20304 0.41805 0.20304 0.41088 C 0.20304 0.38819 0.20461 0.36597 0.20617 0.34398 C 0.2076 0.32245 0.2115 0.31504 0.21554 0.29398 C 0.21684 0.28657 0.21762 0.27939 0.21866 0.27176 C 0.21671 0.23842 0.21944 0.21921 0.20916 0.19421 C 0.20669 0.18773 0.20317 0.1824 0.19992 0.17592 C 0.18977 0.1618 0.18053 0.14884 0.16868 0.13842 C 0.16569 0.13564 0.1623 0.13518 0.15931 0.1331 C 0.15502 0.12939 0.15111 0.12476 0.14682 0.12199 C 0.14278 0.11898 0.13836 0.11828 0.13432 0.1162 C 0.1217 0.10949 0.11519 0.1037 0.10308 0.09953 C 0.07952 0.09189 0.06299 0.09166 0.03748 0.08773 C 0.03436 0.08588 0.03098 0.08449 0.02811 0.08287 C 0.0151 0.07129 0.01562 0.06342 0.00625 0.03865 C 0.00416 0.0331 1.80789E-6 0.0287 1.80789E-6 0.02199 L 1.80789E-6 -0.00024 L 1.80789E-6 4.07407E-6 " pathEditMode="relative" rAng="0" ptsTypes="AAAAAAAAAAAAAAAAAAAAAAAAAAAAAAAAAAAAAAAAAAAAAAAAAAAAAAAAAAAAAAAAAAAAAAAAAAAAAAAAAA">
                                      <p:cBhvr>
                                        <p:cTn id="16" dur="13000" fill="hold"/>
                                        <p:tgtEl>
                                          <p:spTgt spid="30"/>
                                        </p:tgtEl>
                                        <p:attrNameLst>
                                          <p:attrName>ppt_x</p:attrName>
                                          <p:attrName>ppt_y</p:attrName>
                                        </p:attrNameLst>
                                      </p:cBhvr>
                                      <p:rCtr x="-13276" y="-43588"/>
                                    </p:animMotion>
                                  </p:childTnLst>
                                </p:cTn>
                              </p:par>
                              <p:par>
                                <p:cTn id="17" presetID="0" presetClass="path" presetSubtype="0" repeatCount="indefinite" accel="50000" decel="50000" fill="hold" grpId="0" nodeType="withEffect">
                                  <p:stCondLst>
                                    <p:cond delay="800"/>
                                  </p:stCondLst>
                                  <p:childTnLst>
                                    <p:animMotion origin="layout" path="M 0.52232 0.275 L 0.52232 0.27523 C 0.45933 0.24121 0.52753 0.2757 0.48484 0.2581 C 0.48432 0.25787 0.46336 0.24676 0.4592 0.2456 C 0.45217 0.24375 0.44501 0.24283 0.43811 0.24144 C 0.42015 0.2257 0.43382 0.23588 0.40284 0.22477 C 0.39972 0.22385 0.39672 0.22199 0.3936 0.2206 C 0.37095 0.21181 0.39321 0.22153 0.3677 0.21227 C 0.3401 0.20255 0.38371 0.21459 0.34206 0.20394 C 0.31511 0.1882 0.34127 0.20255 0.30444 0.18727 C 0.3021 0.18635 0.29988 0.18426 0.29754 0.1831 C 0.29286 0.18148 0.28804 0.18033 0.28348 0.17894 C 0.28023 0.17616 0.27685 0.17454 0.27411 0.1706 C 0.27047 0.16597 0.26734 0.16042 0.26461 0.15394 C 0.2611 0.14584 0.25941 0.13449 0.25771 0.12477 C 0.25993 0.10533 0.26149 0.08565 0.26461 0.06644 C 0.26552 0.06181 0.26695 0.05672 0.2693 0.05394 C 0.27359 0.04931 0.28348 0.0456 0.28348 0.04584 C 0.29676 0.04838 0.3103 0.04769 0.32318 0.05394 C 0.32813 0.05625 0.33125 0.06482 0.33503 0.0706 C 0.33958 0.07778 0.34388 0.08588 0.34661 0.0956 C 0.34778 0.09954 0.3483 0.10394 0.34895 0.1081 C 0.3483 0.11505 0.34856 0.12292 0.34661 0.12894 C 0.33945 0.15209 0.33229 0.14676 0.31863 0.14977 C 0.27867 0.17361 0.32839 0.14537 0.21073 0.1581 C 0.20591 0.1588 0.20162 0.16482 0.1968 0.16644 C 0.19289 0.16783 0.18886 0.16875 0.18496 0.1706 C 0.18027 0.17292 0.17103 0.17894 0.17103 0.17917 C 0.1614 0.1919 0.15918 0.1926 0.15216 0.21227 C 0.15085 0.21621 0.15098 0.22084 0.14994 0.22477 C 0.14786 0.23218 0.14487 0.23843 0.14278 0.2456 C 0.14174 0.24954 0.14213 0.25486 0.14057 0.2581 C 0.13797 0.26366 0.13432 0.26644 0.1312 0.2706 C 0.12066 0.26945 0.09137 0.275 0.07979 0.25394 C 0.07666 0.24885 0.07679 0.23982 0.07497 0.2331 C 0.07289 0.22593 0.07029 0.21922 0.06794 0.21227 C 0.06925 0.19144 0.06846 0.1794 0.0725 0.16227 C 0.07393 0.15672 0.07497 0.15047 0.07718 0.1456 C 0.07901 0.1419 0.08187 0.14005 0.08434 0.13727 C 0.08734 0.12894 0.08916 0.11829 0.09371 0.11227 C 0.09684 0.1081 0.09983 0.10394 0.10309 0.09977 C 0.1053 0.09699 0.1079 0.09468 0.11011 0.09144 C 0.11675 0.08148 0.11714 0.07871 0.1217 0.06644 C 0.12092 0.05949 0.1204 0.05255 0.11949 0.0456 C 0.11884 0.04144 0.11884 0.03635 0.11701 0.0331 C 0.11389 0.02755 0.1092 0.025 0.1053 0.0206 C 0.10061 0.01528 0.09632 0.00857 0.09124 0.00394 C 0.06521 -0.01921 0.09814 0.00857 0.0725 -0.00856 C 0.06925 -0.01065 0.06638 -0.01435 0.06313 -0.0169 C 0.05844 -0.02037 0.05154 -0.02315 0.04686 -0.02523 C 0.00846 -0.0206 0.02005 -0.03565 0.00469 -0.00856 L -1.41611E-6 -0.00023 L -1.41611E-6 -2.59259E-6 " pathEditMode="relative" rAng="0" ptsTypes="AAAAAAAAAAAAAAAAAAAAAAAAAAAAAAAAAAAAAAAAAAAAAAAAAAAAA">
                                      <p:cBhvr>
                                        <p:cTn id="18" dur="13400" fill="hold"/>
                                        <p:tgtEl>
                                          <p:spTgt spid="35"/>
                                        </p:tgtEl>
                                        <p:attrNameLst>
                                          <p:attrName>ppt_x</p:attrName>
                                          <p:attrName>ppt_y</p:attrName>
                                        </p:attrNameLst>
                                      </p:cBhvr>
                                      <p:rCtr x="-26123" y="-1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5"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008">
    <p:bg>
      <p:bgPr>
        <a:solidFill>
          <a:srgbClr val="031427"/>
        </a:solidFill>
        <a:effectLst/>
      </p:bgPr>
    </p:bg>
    <p:spTree>
      <p:nvGrpSpPr>
        <p:cNvPr id="1" name=""/>
        <p:cNvGrpSpPr/>
        <p:nvPr/>
      </p:nvGrpSpPr>
      <p:grpSpPr>
        <a:xfrm>
          <a:off x="0" y="0"/>
          <a:ext cx="0" cy="0"/>
          <a:chOff x="0" y="0"/>
          <a:chExt cx="0" cy="0"/>
        </a:xfrm>
      </p:grpSpPr>
      <p:pic>
        <p:nvPicPr>
          <p:cNvPr id="233" name="图片 1"/>
          <p:cNvPicPr>
            <a:picLocks noChangeAspect="1" noChangeArrowheads="1"/>
          </p:cNvPicPr>
          <p:nvPr userDrawn="1"/>
        </p:nvPicPr>
        <p:blipFill>
          <a:blip r:embed="rId2" cstate="email"/>
          <a:srcRect/>
          <a:stretch>
            <a:fillRect/>
          </a:stretch>
        </p:blipFill>
        <p:spPr bwMode="auto">
          <a:xfrm>
            <a:off x="0" y="-12700"/>
            <a:ext cx="12192000" cy="6883400"/>
          </a:xfrm>
          <a:prstGeom prst="rect">
            <a:avLst/>
          </a:prstGeom>
          <a:noFill/>
          <a:ln w="9525">
            <a:noFill/>
            <a:miter lim="800000"/>
            <a:headEnd/>
            <a:tailEnd/>
          </a:ln>
        </p:spPr>
      </p:pic>
      <p:pic>
        <p:nvPicPr>
          <p:cNvPr id="205" name="虚点"/>
          <p:cNvPicPr>
            <a:picLocks noChangeAspect="1"/>
          </p:cNvPicPr>
          <p:nvPr userDrawn="1"/>
        </p:nvPicPr>
        <p:blipFill>
          <a:blip r:embed="rId3">
            <a:lum bright="-20000" contrast="-40000"/>
          </a:blip>
          <a:stretch>
            <a:fillRect/>
          </a:stretch>
        </p:blipFill>
        <p:spPr>
          <a:xfrm>
            <a:off x="6376858" y="967343"/>
            <a:ext cx="9996816" cy="9784322"/>
          </a:xfrm>
          <a:prstGeom prst="rect">
            <a:avLst/>
          </a:prstGeom>
        </p:spPr>
      </p:pic>
      <p:sp>
        <p:nvSpPr>
          <p:cNvPr id="28" name="椭圆 27"/>
          <p:cNvSpPr/>
          <p:nvPr userDrawn="1"/>
        </p:nvSpPr>
        <p:spPr bwMode="auto">
          <a:xfrm>
            <a:off x="1963949" y="7204239"/>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9" name="椭圆 28"/>
          <p:cNvSpPr/>
          <p:nvPr userDrawn="1"/>
        </p:nvSpPr>
        <p:spPr bwMode="auto">
          <a:xfrm>
            <a:off x="7299226" y="7034551"/>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0" name="椭圆 29"/>
          <p:cNvSpPr/>
          <p:nvPr userDrawn="1"/>
        </p:nvSpPr>
        <p:spPr bwMode="auto">
          <a:xfrm>
            <a:off x="4440464" y="-171399"/>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1" name="椭圆 30"/>
          <p:cNvSpPr/>
          <p:nvPr userDrawn="1"/>
        </p:nvSpPr>
        <p:spPr bwMode="auto">
          <a:xfrm>
            <a:off x="15720872" y="4419664"/>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2" name="椭圆 31"/>
          <p:cNvSpPr/>
          <p:nvPr userDrawn="1"/>
        </p:nvSpPr>
        <p:spPr bwMode="auto">
          <a:xfrm>
            <a:off x="16142492" y="481823"/>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3" name="椭圆 32"/>
          <p:cNvSpPr/>
          <p:nvPr userDrawn="1"/>
        </p:nvSpPr>
        <p:spPr bwMode="auto">
          <a:xfrm>
            <a:off x="17664329" y="6504662"/>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4" name="椭圆 33"/>
          <p:cNvSpPr/>
          <p:nvPr userDrawn="1"/>
        </p:nvSpPr>
        <p:spPr bwMode="auto">
          <a:xfrm>
            <a:off x="8764406" y="7034551"/>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5" name="椭圆 34"/>
          <p:cNvSpPr/>
          <p:nvPr userDrawn="1"/>
        </p:nvSpPr>
        <p:spPr bwMode="auto">
          <a:xfrm>
            <a:off x="-214344" y="4601460"/>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36" name="实点"/>
          <p:cNvGrpSpPr/>
          <p:nvPr userDrawn="1"/>
        </p:nvGrpSpPr>
        <p:grpSpPr>
          <a:xfrm>
            <a:off x="6407089" y="1341825"/>
            <a:ext cx="9568904" cy="8865782"/>
            <a:chOff x="-1112838" y="-6292080"/>
            <a:chExt cx="14425613" cy="13360401"/>
          </a:xfrm>
          <a:solidFill>
            <a:schemeClr val="accent4">
              <a:lumMod val="20000"/>
              <a:lumOff val="80000"/>
              <a:alpha val="44000"/>
            </a:schemeClr>
          </a:solidFill>
        </p:grpSpPr>
        <p:sp>
          <p:nvSpPr>
            <p:cNvPr id="37"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8"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9"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0"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1"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2"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3"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4"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5"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6"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7"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8"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9"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0"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1"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2"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3"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4"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6"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7"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9"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0"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2"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3"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4"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6"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7"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8"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0"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1"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2"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3"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4"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5"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6"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7"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8"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9"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0"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1"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2"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3"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4"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5"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6"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7"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8"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9"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0"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1"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2"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3"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4"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5"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6"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7"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8"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9"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0"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1"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2"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3"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4"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5"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6"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7"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8"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9"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0"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1"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2"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3"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4"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5"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6"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7"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8"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9"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0"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1"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2"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3"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4"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5"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6"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7"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8"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9"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0"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1"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2"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3"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4"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5"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6"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7"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8"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9"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0"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1"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2"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3"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4"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5"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6"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7"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8"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5"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6"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7"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8"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9"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0"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1"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2"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3"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4"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5"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6"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7"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8"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9"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0"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1"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2"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3"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4"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5"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6"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7"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8"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pic>
        <p:nvPicPr>
          <p:cNvPr id="207" name="地球"/>
          <p:cNvPicPr>
            <a:picLocks noChangeAspect="1"/>
          </p:cNvPicPr>
          <p:nvPr userDrawn="1"/>
        </p:nvPicPr>
        <p:blipFill>
          <a:blip r:embed="rId4">
            <a:extLst>
              <a:ext uri="{BEBA8EAE-BF5A-486C-A8C5-ECC9F3942E4B}">
                <a14:imgProps xmlns:a14="http://schemas.microsoft.com/office/drawing/2010/main">
                  <a14:imgLayer r:embed="rId5">
                    <a14:imgEffect>
                      <a14:brightnessContrast bright="-40000"/>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a:off x="7664016" y="2331447"/>
            <a:ext cx="5792037" cy="7006146"/>
          </a:xfrm>
          <a:prstGeom prst="rect">
            <a:avLst/>
          </a:prstGeom>
        </p:spPr>
      </p:pic>
      <p:grpSp>
        <p:nvGrpSpPr>
          <p:cNvPr id="208" name="组合 207"/>
          <p:cNvGrpSpPr/>
          <p:nvPr userDrawn="1"/>
        </p:nvGrpSpPr>
        <p:grpSpPr>
          <a:xfrm>
            <a:off x="5331341" y="-4891994"/>
            <a:ext cx="10421409" cy="10425480"/>
            <a:chOff x="804839" y="2704271"/>
            <a:chExt cx="10425480" cy="10425480"/>
          </a:xfrm>
        </p:grpSpPr>
        <p:sp>
          <p:nvSpPr>
            <p:cNvPr id="209" name="虚线圆外"/>
            <p:cNvSpPr/>
            <p:nvPr/>
          </p:nvSpPr>
          <p:spPr bwMode="auto">
            <a:xfrm>
              <a:off x="804839" y="2704271"/>
              <a:ext cx="10425480" cy="10425480"/>
            </a:xfrm>
            <a:prstGeom prst="ellipse">
              <a:avLst/>
            </a:prstGeom>
            <a:noFill/>
            <a:ln w="6350" cap="flat" cmpd="sng" algn="ctr">
              <a:solidFill>
                <a:schemeClr val="accent2">
                  <a:alpha val="26000"/>
                </a:schemeClr>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0" name="椭圆 209"/>
            <p:cNvSpPr/>
            <p:nvPr/>
          </p:nvSpPr>
          <p:spPr bwMode="auto">
            <a:xfrm>
              <a:off x="1811243" y="4675824"/>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1" name="椭圆 210"/>
            <p:cNvSpPr/>
            <p:nvPr/>
          </p:nvSpPr>
          <p:spPr bwMode="auto">
            <a:xfrm>
              <a:off x="8459312" y="3267655"/>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2" name="椭圆 211"/>
            <p:cNvSpPr/>
            <p:nvPr/>
          </p:nvSpPr>
          <p:spPr bwMode="auto">
            <a:xfrm>
              <a:off x="10554214" y="5361682"/>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3" name="椭圆 212"/>
            <p:cNvSpPr/>
            <p:nvPr/>
          </p:nvSpPr>
          <p:spPr bwMode="auto">
            <a:xfrm>
              <a:off x="10059096" y="11055557"/>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4" name="椭圆 213"/>
            <p:cNvSpPr/>
            <p:nvPr/>
          </p:nvSpPr>
          <p:spPr bwMode="auto">
            <a:xfrm>
              <a:off x="2078270" y="11376025"/>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215" name="组合 214"/>
          <p:cNvGrpSpPr/>
          <p:nvPr userDrawn="1"/>
        </p:nvGrpSpPr>
        <p:grpSpPr>
          <a:xfrm rot="2884929">
            <a:off x="1335284" y="-4031991"/>
            <a:ext cx="9598910" cy="9595162"/>
            <a:chOff x="804839" y="2704271"/>
            <a:chExt cx="10425480" cy="10425480"/>
          </a:xfrm>
        </p:grpSpPr>
        <p:sp>
          <p:nvSpPr>
            <p:cNvPr id="216" name="虚线圆外"/>
            <p:cNvSpPr/>
            <p:nvPr/>
          </p:nvSpPr>
          <p:spPr bwMode="auto">
            <a:xfrm>
              <a:off x="804839" y="2704271"/>
              <a:ext cx="10425480" cy="10425480"/>
            </a:xfrm>
            <a:prstGeom prst="ellipse">
              <a:avLst/>
            </a:prstGeom>
            <a:noFill/>
            <a:ln w="6350" cap="flat" cmpd="sng" algn="ctr">
              <a:solidFill>
                <a:schemeClr val="accent2">
                  <a:alpha val="33000"/>
                </a:schemeClr>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7" name="椭圆 216"/>
            <p:cNvSpPr/>
            <p:nvPr/>
          </p:nvSpPr>
          <p:spPr bwMode="auto">
            <a:xfrm>
              <a:off x="1811243" y="4675824"/>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8" name="椭圆 217"/>
            <p:cNvSpPr/>
            <p:nvPr/>
          </p:nvSpPr>
          <p:spPr bwMode="auto">
            <a:xfrm>
              <a:off x="8459312" y="3267655"/>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9" name="椭圆 218"/>
            <p:cNvSpPr/>
            <p:nvPr/>
          </p:nvSpPr>
          <p:spPr bwMode="auto">
            <a:xfrm>
              <a:off x="10554214" y="5361682"/>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20" name="椭圆 219"/>
            <p:cNvSpPr/>
            <p:nvPr/>
          </p:nvSpPr>
          <p:spPr bwMode="auto">
            <a:xfrm>
              <a:off x="10059096" y="11055557"/>
              <a:ext cx="151864" cy="151864"/>
            </a:xfrm>
            <a:prstGeom prst="ellipse">
              <a:avLst/>
            </a:prstGeom>
            <a:solidFill>
              <a:schemeClr val="accent2">
                <a:alpha val="3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21" name="椭圆 220"/>
            <p:cNvSpPr/>
            <p:nvPr/>
          </p:nvSpPr>
          <p:spPr bwMode="auto">
            <a:xfrm>
              <a:off x="2078270" y="11376025"/>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
        <p:nvSpPr>
          <p:cNvPr id="227" name="Oval 69"/>
          <p:cNvSpPr/>
          <p:nvPr userDrawn="1"/>
        </p:nvSpPr>
        <p:spPr>
          <a:xfrm>
            <a:off x="10884654" y="731161"/>
            <a:ext cx="128814" cy="12936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28" name="Oval 70"/>
          <p:cNvSpPr/>
          <p:nvPr userDrawn="1"/>
        </p:nvSpPr>
        <p:spPr>
          <a:xfrm>
            <a:off x="11036477" y="731161"/>
            <a:ext cx="128814" cy="12936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29" name="Oval 71"/>
          <p:cNvSpPr/>
          <p:nvPr userDrawn="1"/>
        </p:nvSpPr>
        <p:spPr>
          <a:xfrm>
            <a:off x="11188299" y="731161"/>
            <a:ext cx="128814" cy="12936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30" name="Oval 72"/>
          <p:cNvSpPr/>
          <p:nvPr userDrawn="1"/>
        </p:nvSpPr>
        <p:spPr>
          <a:xfrm>
            <a:off x="11340120" y="731161"/>
            <a:ext cx="128814" cy="12936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31" name="Oval 73"/>
          <p:cNvSpPr/>
          <p:nvPr userDrawn="1"/>
        </p:nvSpPr>
        <p:spPr>
          <a:xfrm>
            <a:off x="11491942" y="731161"/>
            <a:ext cx="128814" cy="12936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700" fill="hold"/>
                                        <p:tgtEl>
                                          <p:spTgt spid="36"/>
                                        </p:tgtEl>
                                        <p:attrNameLst>
                                          <p:attrName>ppt_w</p:attrName>
                                        </p:attrNameLst>
                                      </p:cBhvr>
                                      <p:tavLst>
                                        <p:tav tm="0">
                                          <p:val>
                                            <p:fltVal val="0"/>
                                          </p:val>
                                        </p:tav>
                                        <p:tav tm="100000">
                                          <p:val>
                                            <p:strVal val="#ppt_w"/>
                                          </p:val>
                                        </p:tav>
                                      </p:tavLst>
                                    </p:anim>
                                    <p:anim calcmode="lin" valueType="num">
                                      <p:cBhvr>
                                        <p:cTn id="8" dur="700" fill="hold"/>
                                        <p:tgtEl>
                                          <p:spTgt spid="36"/>
                                        </p:tgtEl>
                                        <p:attrNameLst>
                                          <p:attrName>ppt_h</p:attrName>
                                        </p:attrNameLst>
                                      </p:cBhvr>
                                      <p:tavLst>
                                        <p:tav tm="0">
                                          <p:val>
                                            <p:fltVal val="0"/>
                                          </p:val>
                                        </p:tav>
                                        <p:tav tm="100000">
                                          <p:val>
                                            <p:strVal val="#ppt_h"/>
                                          </p:val>
                                        </p:tav>
                                      </p:tavLst>
                                    </p:anim>
                                    <p:anim calcmode="lin" valueType="num">
                                      <p:cBhvr>
                                        <p:cTn id="9" dur="700" fill="hold"/>
                                        <p:tgtEl>
                                          <p:spTgt spid="36"/>
                                        </p:tgtEl>
                                        <p:attrNameLst>
                                          <p:attrName>style.rotation</p:attrName>
                                        </p:attrNameLst>
                                      </p:cBhvr>
                                      <p:tavLst>
                                        <p:tav tm="0">
                                          <p:val>
                                            <p:fltVal val="90"/>
                                          </p:val>
                                        </p:tav>
                                        <p:tav tm="100000">
                                          <p:val>
                                            <p:fltVal val="0"/>
                                          </p:val>
                                        </p:tav>
                                      </p:tavLst>
                                    </p:anim>
                                    <p:animEffect transition="in" filter="fade">
                                      <p:cBhvr>
                                        <p:cTn id="10" dur="700"/>
                                        <p:tgtEl>
                                          <p:spTgt spid="36"/>
                                        </p:tgtEl>
                                      </p:cBhvr>
                                    </p:animEffect>
                                  </p:childTnLst>
                                </p:cTn>
                              </p:par>
                              <p:par>
                                <p:cTn id="11" presetID="31"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 calcmode="lin" valueType="num">
                                      <p:cBhvr>
                                        <p:cTn id="13" dur="600" fill="hold"/>
                                        <p:tgtEl>
                                          <p:spTgt spid="205"/>
                                        </p:tgtEl>
                                        <p:attrNameLst>
                                          <p:attrName>ppt_w</p:attrName>
                                        </p:attrNameLst>
                                      </p:cBhvr>
                                      <p:tavLst>
                                        <p:tav tm="0">
                                          <p:val>
                                            <p:fltVal val="0"/>
                                          </p:val>
                                        </p:tav>
                                        <p:tav tm="100000">
                                          <p:val>
                                            <p:strVal val="#ppt_w"/>
                                          </p:val>
                                        </p:tav>
                                      </p:tavLst>
                                    </p:anim>
                                    <p:anim calcmode="lin" valueType="num">
                                      <p:cBhvr>
                                        <p:cTn id="14" dur="600" fill="hold"/>
                                        <p:tgtEl>
                                          <p:spTgt spid="205"/>
                                        </p:tgtEl>
                                        <p:attrNameLst>
                                          <p:attrName>ppt_h</p:attrName>
                                        </p:attrNameLst>
                                      </p:cBhvr>
                                      <p:tavLst>
                                        <p:tav tm="0">
                                          <p:val>
                                            <p:fltVal val="0"/>
                                          </p:val>
                                        </p:tav>
                                        <p:tav tm="100000">
                                          <p:val>
                                            <p:strVal val="#ppt_h"/>
                                          </p:val>
                                        </p:tav>
                                      </p:tavLst>
                                    </p:anim>
                                    <p:anim calcmode="lin" valueType="num">
                                      <p:cBhvr>
                                        <p:cTn id="15" dur="600" fill="hold"/>
                                        <p:tgtEl>
                                          <p:spTgt spid="205"/>
                                        </p:tgtEl>
                                        <p:attrNameLst>
                                          <p:attrName>style.rotation</p:attrName>
                                        </p:attrNameLst>
                                      </p:cBhvr>
                                      <p:tavLst>
                                        <p:tav tm="0">
                                          <p:val>
                                            <p:fltVal val="90"/>
                                          </p:val>
                                        </p:tav>
                                        <p:tav tm="100000">
                                          <p:val>
                                            <p:fltVal val="0"/>
                                          </p:val>
                                        </p:tav>
                                      </p:tavLst>
                                    </p:anim>
                                    <p:animEffect transition="in" filter="fade">
                                      <p:cBhvr>
                                        <p:cTn id="16" dur="600"/>
                                        <p:tgtEl>
                                          <p:spTgt spid="205"/>
                                        </p:tgtEl>
                                      </p:cBhvr>
                                    </p:animEffect>
                                  </p:childTnLst>
                                </p:cTn>
                              </p:par>
                              <p:par>
                                <p:cTn id="17" presetID="53" presetClass="entr" presetSubtype="16" fill="hold" nodeType="withEffect">
                                  <p:stCondLst>
                                    <p:cond delay="0"/>
                                  </p:stCondLst>
                                  <p:childTnLst>
                                    <p:set>
                                      <p:cBhvr>
                                        <p:cTn id="18" dur="1" fill="hold">
                                          <p:stCondLst>
                                            <p:cond delay="0"/>
                                          </p:stCondLst>
                                        </p:cTn>
                                        <p:tgtEl>
                                          <p:spTgt spid="208"/>
                                        </p:tgtEl>
                                        <p:attrNameLst>
                                          <p:attrName>style.visibility</p:attrName>
                                        </p:attrNameLst>
                                      </p:cBhvr>
                                      <p:to>
                                        <p:strVal val="visible"/>
                                      </p:to>
                                    </p:set>
                                    <p:anim calcmode="lin" valueType="num">
                                      <p:cBhvr>
                                        <p:cTn id="19" dur="700" fill="hold"/>
                                        <p:tgtEl>
                                          <p:spTgt spid="208"/>
                                        </p:tgtEl>
                                        <p:attrNameLst>
                                          <p:attrName>ppt_w</p:attrName>
                                        </p:attrNameLst>
                                      </p:cBhvr>
                                      <p:tavLst>
                                        <p:tav tm="0">
                                          <p:val>
                                            <p:fltVal val="0"/>
                                          </p:val>
                                        </p:tav>
                                        <p:tav tm="100000">
                                          <p:val>
                                            <p:strVal val="#ppt_w"/>
                                          </p:val>
                                        </p:tav>
                                      </p:tavLst>
                                    </p:anim>
                                    <p:anim calcmode="lin" valueType="num">
                                      <p:cBhvr>
                                        <p:cTn id="20" dur="700" fill="hold"/>
                                        <p:tgtEl>
                                          <p:spTgt spid="208"/>
                                        </p:tgtEl>
                                        <p:attrNameLst>
                                          <p:attrName>ppt_h</p:attrName>
                                        </p:attrNameLst>
                                      </p:cBhvr>
                                      <p:tavLst>
                                        <p:tav tm="0">
                                          <p:val>
                                            <p:fltVal val="0"/>
                                          </p:val>
                                        </p:tav>
                                        <p:tav tm="100000">
                                          <p:val>
                                            <p:strVal val="#ppt_h"/>
                                          </p:val>
                                        </p:tav>
                                      </p:tavLst>
                                    </p:anim>
                                    <p:animEffect transition="in" filter="fade">
                                      <p:cBhvr>
                                        <p:cTn id="21" dur="700"/>
                                        <p:tgtEl>
                                          <p:spTgt spid="208"/>
                                        </p:tgtEl>
                                      </p:cBhvr>
                                    </p:animEffect>
                                  </p:childTnLst>
                                </p:cTn>
                              </p:par>
                              <p:par>
                                <p:cTn id="22" presetID="53" presetClass="entr" presetSubtype="16" fill="hold" nodeType="withEffect">
                                  <p:stCondLst>
                                    <p:cond delay="0"/>
                                  </p:stCondLst>
                                  <p:childTnLst>
                                    <p:set>
                                      <p:cBhvr>
                                        <p:cTn id="23" dur="1" fill="hold">
                                          <p:stCondLst>
                                            <p:cond delay="0"/>
                                          </p:stCondLst>
                                        </p:cTn>
                                        <p:tgtEl>
                                          <p:spTgt spid="215"/>
                                        </p:tgtEl>
                                        <p:attrNameLst>
                                          <p:attrName>style.visibility</p:attrName>
                                        </p:attrNameLst>
                                      </p:cBhvr>
                                      <p:to>
                                        <p:strVal val="visible"/>
                                      </p:to>
                                    </p:set>
                                    <p:anim calcmode="lin" valueType="num">
                                      <p:cBhvr>
                                        <p:cTn id="24" dur="800" fill="hold"/>
                                        <p:tgtEl>
                                          <p:spTgt spid="215"/>
                                        </p:tgtEl>
                                        <p:attrNameLst>
                                          <p:attrName>ppt_w</p:attrName>
                                        </p:attrNameLst>
                                      </p:cBhvr>
                                      <p:tavLst>
                                        <p:tav tm="0">
                                          <p:val>
                                            <p:fltVal val="0"/>
                                          </p:val>
                                        </p:tav>
                                        <p:tav tm="100000">
                                          <p:val>
                                            <p:strVal val="#ppt_w"/>
                                          </p:val>
                                        </p:tav>
                                      </p:tavLst>
                                    </p:anim>
                                    <p:anim calcmode="lin" valueType="num">
                                      <p:cBhvr>
                                        <p:cTn id="25" dur="800" fill="hold"/>
                                        <p:tgtEl>
                                          <p:spTgt spid="215"/>
                                        </p:tgtEl>
                                        <p:attrNameLst>
                                          <p:attrName>ppt_h</p:attrName>
                                        </p:attrNameLst>
                                      </p:cBhvr>
                                      <p:tavLst>
                                        <p:tav tm="0">
                                          <p:val>
                                            <p:fltVal val="0"/>
                                          </p:val>
                                        </p:tav>
                                        <p:tav tm="100000">
                                          <p:val>
                                            <p:strVal val="#ppt_h"/>
                                          </p:val>
                                        </p:tav>
                                      </p:tavLst>
                                    </p:anim>
                                    <p:animEffect transition="in" filter="fade">
                                      <p:cBhvr>
                                        <p:cTn id="26" dur="800"/>
                                        <p:tgtEl>
                                          <p:spTgt spid="215"/>
                                        </p:tgtEl>
                                      </p:cBhvr>
                                    </p:animEffect>
                                  </p:childTnLst>
                                </p:cTn>
                              </p:par>
                              <p:par>
                                <p:cTn id="27" presetID="8" presetClass="emph" presetSubtype="0" repeatCount="indefinite" fill="hold" nodeType="withEffect">
                                  <p:stCondLst>
                                    <p:cond delay="0"/>
                                  </p:stCondLst>
                                  <p:childTnLst>
                                    <p:animRot by="10800000">
                                      <p:cBhvr>
                                        <p:cTn id="28" dur="18600" fill="hold"/>
                                        <p:tgtEl>
                                          <p:spTgt spid="36"/>
                                        </p:tgtEl>
                                        <p:attrNameLst>
                                          <p:attrName>r</p:attrName>
                                        </p:attrNameLst>
                                      </p:cBhvr>
                                    </p:animRot>
                                  </p:childTnLst>
                                </p:cTn>
                              </p:par>
                              <p:par>
                                <p:cTn id="29" presetID="8" presetClass="emph" presetSubtype="0" repeatCount="indefinite" fill="hold" nodeType="withEffect">
                                  <p:stCondLst>
                                    <p:cond delay="0"/>
                                  </p:stCondLst>
                                  <p:childTnLst>
                                    <p:animRot by="8400000">
                                      <p:cBhvr>
                                        <p:cTn id="30" dur="28500" fill="hold"/>
                                        <p:tgtEl>
                                          <p:spTgt spid="205"/>
                                        </p:tgtEl>
                                        <p:attrNameLst>
                                          <p:attrName>r</p:attrName>
                                        </p:attrNameLst>
                                      </p:cBhvr>
                                    </p:animRot>
                                  </p:childTnLst>
                                </p:cTn>
                              </p:par>
                              <p:par>
                                <p:cTn id="31" presetID="8" presetClass="emph" presetSubtype="0" repeatCount="indefinite" fill="hold" nodeType="withEffect">
                                  <p:stCondLst>
                                    <p:cond delay="0"/>
                                  </p:stCondLst>
                                  <p:childTnLst>
                                    <p:animRot by="8400000">
                                      <p:cBhvr>
                                        <p:cTn id="32" dur="22500" fill="hold"/>
                                        <p:tgtEl>
                                          <p:spTgt spid="208"/>
                                        </p:tgtEl>
                                        <p:attrNameLst>
                                          <p:attrName>r</p:attrName>
                                        </p:attrNameLst>
                                      </p:cBhvr>
                                    </p:animRot>
                                  </p:childTnLst>
                                </p:cTn>
                              </p:par>
                              <p:par>
                                <p:cTn id="33" presetID="8" presetClass="emph" presetSubtype="0" repeatCount="indefinite" fill="hold" nodeType="withEffect">
                                  <p:stCondLst>
                                    <p:cond delay="0"/>
                                  </p:stCondLst>
                                  <p:childTnLst>
                                    <p:animRot by="8400000">
                                      <p:cBhvr>
                                        <p:cTn id="34" dur="16300" fill="hold"/>
                                        <p:tgtEl>
                                          <p:spTgt spid="215"/>
                                        </p:tgtEl>
                                        <p:attrNameLst>
                                          <p:attrName>r</p:attrName>
                                        </p:attrNameLst>
                                      </p:cBhvr>
                                    </p:animRot>
                                  </p:childTnLst>
                                </p:cTn>
                              </p:par>
                              <p:par>
                                <p:cTn id="35" presetID="0" presetClass="path" presetSubtype="0" repeatCount="indefinite" accel="50000" decel="50000" fill="hold" grpId="0" nodeType="withEffect">
                                  <p:stCondLst>
                                    <p:cond delay="1500"/>
                                  </p:stCondLst>
                                  <p:childTnLst>
                                    <p:animMotion origin="layout" path="M 0.62358 -0.04652 L 0.62358 -0.04629 C 0.61734 -0.05347 0.61005 -0.05787 0.60484 -0.06736 C 0.6025 -0.07129 0.60367 -0.0787 0.6025 -0.08379 C 0.60133 -0.08842 0.59911 -0.09213 0.59781 -0.09652 C 0.59599 -0.10185 0.59482 -0.10763 0.59313 -0.11296 C 0.59169 -0.11759 0.58948 -0.12106 0.58844 -0.12546 C 0.58076 -0.15625 0.58727 -0.14282 0.57907 -0.16759 C 0.57087 -0.19143 0.57061 -0.18912 0.56254 -0.20879 C 0.56098 -0.21296 0.55981 -0.21759 0.55785 -0.22176 C 0.53078 -0.27777 0.56111 -0.20856 0.54393 -0.25069 C 0.53924 -0.2618 0.53286 -0.27106 0.52987 -0.28379 C 0.52141 -0.31875 0.52701 -0.30555 0.51581 -0.32569 C 0.51503 -0.33263 0.51451 -0.33958 0.51347 -0.34652 C 0.50644 -0.38796 0.51061 -0.3456 0.5041 -0.39213 L 0.49941 -0.42569 C 0.50019 -0.45463 0.50058 -0.48402 0.50176 -0.51296 C 0.5028 -0.54282 0.50267 -0.53912 0.50644 -0.55879 C 0.50722 -0.57407 0.50878 -0.58935 0.50878 -0.60486 C 0.50878 -0.62986 0.50774 -0.65486 0.50644 -0.67986 C 0.50618 -0.68426 0.50501 -0.68819 0.5041 -0.69236 C 0.50163 -0.70254 0.49694 -0.71851 0.49238 -0.72546 C 0.48809 -0.73217 0.48366 -0.73912 0.47833 -0.74236 C 0.46817 -0.74814 0.47364 -0.7456 0.46193 -0.75046 C 0.45177 -0.7493 0.44149 -0.74861 0.43147 -0.74629 C 0.42822 -0.74583 0.42483 -0.74513 0.4221 -0.74236 C 0.41911 -0.73935 0.41702 -0.73449 0.41507 -0.72986 C 0.40739 -0.71273 0.40609 -0.70926 0.40323 -0.69236 C 0.40245 -0.6868 0.40179 -0.68101 0.40101 -0.67569 C 0.40023 -0.67129 0.39919 -0.66736 0.39867 -0.66319 C 0.39763 -0.65625 0.39724 -0.64907 0.39633 -0.64236 C 0.39086 -0.6037 0.3962 -0.67453 0.3893 -0.58796 C 0.38852 -0.5787 0.38579 -0.54421 0.38461 -0.53379 C 0.38396 -0.52963 0.3837 -0.52476 0.38227 -0.52152 C 0.37069 -0.49513 0.37082 -0.49838 0.3565 -0.48796 C 0.33151 -0.48958 0.30639 -0.48865 0.28153 -0.49213 C 0.27294 -0.49375 0.26682 -0.50069 0.26044 -0.50879 C 0.25719 -0.51296 0.25446 -0.51805 0.25107 -0.52152 C 0.24209 -0.53055 0.24508 -0.51944 0.23702 -0.53379 C 0.23389 -0.53935 0.22582 -0.55833 0.22296 -0.56713 C 0.22114 -0.57268 0.21996 -0.57847 0.21827 -0.58379 C 0.21684 -0.58819 0.21476 -0.59213 0.21359 -0.59629 C 0.21242 -0.60023 0.21242 -0.60509 0.21124 -0.60879 C 0.20929 -0.61504 0.20617 -0.61967 0.20422 -0.62569 C 0.20226 -0.63078 0.20122 -0.6368 0.19953 -0.64236 C 0.19654 -0.65138 0.19263 -0.65833 0.19003 -0.66736 C 0.18365 -0.69004 0.18756 -0.67893 0.17844 -0.70069 C 0.17766 -0.70486 0.17727 -0.70926 0.1761 -0.71319 C 0.17415 -0.71944 0.17129 -0.72407 0.16907 -0.72986 C 0.15853 -0.75601 0.17129 -0.72986 0.15033 -0.76736 C 0.14799 -0.77129 0.14643 -0.7787 0.1433 -0.77986 C 0.13523 -0.78263 0.1299 -0.78426 0.12222 -0.78796 C 0.11974 -0.78935 0.11753 -0.7912 0.11519 -0.79236 C 0.10595 -0.79629 0.09631 -0.79814 0.08707 -0.80046 C 0.08473 -0.80185 0.08239 -0.8037 0.08005 -0.80486 C 0.06846 -0.81064 0.05662 -0.81365 0.0449 -0.81736 L -0.1355 -0.81296 C -0.14031 -0.81296 -0.14487 -0.81018 -0.14955 -0.80879 C -0.15502 -0.8074 -0.16049 -0.80601 -0.16582 -0.80486 C -0.17767 -0.79421 -0.1748 -0.79583 -0.18938 -0.78796 C -0.1925 -0.78657 -0.19563 -0.78541 -0.19875 -0.78379 C -0.20266 -0.7824 -0.20669 -0.78171 -0.21034 -0.77986 C -0.23064 -0.76898 -0.21411 -0.77453 -0.23389 -0.75879 C -0.23676 -0.75648 -0.24001 -0.75625 -0.24314 -0.75486 C -0.24548 -0.75185 -0.24782 -0.74907 -0.25016 -0.74629 C -0.25329 -0.74351 -0.2568 -0.74143 -0.25967 -0.73796 C -0.26292 -0.73449 -0.26578 -0.72916 -0.26904 -0.72546 C -0.27398 -0.72013 -0.28114 -0.71666 -0.28531 -0.70879 C -0.28817 -0.70393 -0.29012 -0.69791 -0.29247 -0.69236 C -0.29897 -0.65763 -0.28817 -0.71203 -0.30418 -0.65486 C -0.30561 -0.6493 -0.30756 -0.64375 -0.309 -0.63819 C -0.30991 -0.63426 -0.30991 -0.62916 -0.31108 -0.62569 C -0.31316 -0.6206 -0.31576 -0.61736 -0.31811 -0.61319 C -0.31902 -0.6074 -0.31954 -0.60185 -0.32045 -0.59629 C -0.32188 -0.58796 -0.32527 -0.57129 -0.32527 -0.57106 C -0.31798 -0.46759 -0.32683 -0.53333 -0.31576 -0.48796 C -0.31316 -0.47615 -0.31459 -0.47338 -0.309 -0.46296 C -0.30561 -0.45717 -0.29624 -0.44976 -0.29247 -0.44652 C -0.27528 -0.44768 -0.25797 -0.44838 -0.24079 -0.45069 C -0.23793 -0.45092 -0.22335 -0.45717 -0.21984 -0.45879 C -0.21502 -0.46134 -0.20982 -0.46226 -0.20578 -0.46713 C -0.20344 -0.4699 -0.20123 -0.47338 -0.19875 -0.47569 C -0.19875 -0.47569 -0.17715 -0.49305 -0.17298 -0.50069 C -0.16947 -0.50694 -0.16621 -0.51412 -0.16361 -0.52152 C -0.16153 -0.52801 -0.16049 -0.53564 -0.15892 -0.54213 C -0.15398 -0.59606 -0.15528 -0.56944 -0.16127 -0.66319 C -0.16166 -0.66736 -0.1627 -0.67176 -0.16361 -0.67569 C -0.18144 -0.7449 -0.16634 -0.68588 -0.17767 -0.72129 C -0.17949 -0.72685 -0.18053 -0.73263 -0.18235 -0.73796 C -0.18665 -0.75162 -0.19459 -0.76782 -0.2011 -0.77546 C -0.20344 -0.77824 -0.20591 -0.78101 -0.20812 -0.78379 C -0.21125 -0.78796 -0.21411 -0.79305 -0.21736 -0.79629 C -0.21958 -0.79861 -0.22244 -0.79861 -0.22452 -0.80046 C -0.22713 -0.80277 -0.22895 -0.80694 -0.23155 -0.80879 C -0.23845 -0.81388 -0.24548 -0.81736 -0.25264 -0.82129 C -0.25732 -0.82407 -0.26266 -0.825 -0.26669 -0.82963 C -0.26904 -0.8324 -0.27099 -0.83634 -0.27385 -0.83796 C -0.27971 -0.84213 -0.29247 -0.84629 -0.29247 -0.84606 C -0.3129 -0.86828 -0.2952 -0.85231 -0.32292 -0.86736 C -0.32683 -0.86944 -0.3306 -0.87291 -0.33464 -0.87569 C -0.33698 -0.87731 -0.33945 -0.87801 -0.34167 -0.87986 C -0.34492 -0.8824 -0.34778 -0.88588 -0.35104 -0.88819 C -0.3729 -0.90254 -0.3457 -0.87777 -0.37459 -0.90069 C -0.37707 -0.90254 -0.37902 -0.90694 -0.38149 -0.90879 C -0.38527 -0.91226 -0.38943 -0.91435 -0.39321 -0.91713 C -0.4303 -0.94652 -0.37954 -0.90717 -0.40961 -0.93379 C -0.41182 -0.93588 -0.41429 -0.93657 -0.41664 -0.93819 C -0.41898 -0.94213 -0.42106 -0.94699 -0.42366 -0.95046 C -0.42822 -0.95671 -0.43772 -0.96759 -0.43772 -0.96736 C -0.43928 -0.97129 -0.44058 -0.97615 -0.44228 -0.97986 C -0.4467 -0.98865 -0.45646 -1.00463 -0.45646 -1.00439 C -0.4618 -1.03449 -0.45386 -1.00046 -0.46584 -1.02569 C -0.47182 -1.03865 -0.46909 -1.04166 -0.47286 -1.05486 C -0.47325 -1.05648 -0.47443 -1.0574 -0.47521 -1.05879 L -0.47521 -1.05856 " pathEditMode="relative" rAng="0" ptsTypes="AAAAAAAAAAAAAAAAAAAAAAAAAAAAAAAAAAAAAAAAAAAAAAAAAAAAAAAAAAAAAAAAAAAAAAAAAAAAAAAAAAAAAAAAAAAAAAAAAAAAAAAAAAAAAAAAAAA">
                                      <p:cBhvr>
                                        <p:cTn id="36" dur="11800" fill="hold"/>
                                        <p:tgtEl>
                                          <p:spTgt spid="28"/>
                                        </p:tgtEl>
                                        <p:attrNameLst>
                                          <p:attrName>ppt_x</p:attrName>
                                          <p:attrName>ppt_y</p:attrName>
                                        </p:attrNameLst>
                                      </p:cBhvr>
                                      <p:rCtr x="-54939" y="-50602"/>
                                    </p:animMotion>
                                  </p:childTnLst>
                                </p:cTn>
                              </p:par>
                              <p:par>
                                <p:cTn id="37" presetID="0" presetClass="path" presetSubtype="0" repeatCount="indefinite" accel="50000" decel="50000" fill="hold" grpId="0" nodeType="withEffect">
                                  <p:stCondLst>
                                    <p:cond delay="5300"/>
                                  </p:stCondLst>
                                  <p:childTnLst>
                                    <p:animMotion origin="layout" path="M -0.2132 0.40277 L -0.2132 0.403 C -0.21619 0.39838 -0.23194 0.37546 -0.23663 0.36527 C -0.24157 0.35439 -0.24587 0.34282 -0.25069 0.33171 C -0.25446 0.32338 -0.26552 0.30162 -0.26943 0.29027 C -0.28036 0.25925 -0.26774 0.28819 -0.2788 0.25277 C -0.28075 0.24675 -0.28388 0.24189 -0.28583 0.23588 C -0.28778 0.23078 -0.28895 0.225 -0.29051 0.21944 C -0.28999 0.21134 -0.29025 0.15509 -0.28114 0.13611 C -0.27646 0.12615 -0.27008 0.12361 -0.26474 0.11527 C -0.26149 0.11018 -0.25902 0.10324 -0.25537 0.09884 C -0.25264 0.09467 -0.24899 0.09375 -0.246 0.09027 C -0.23962 0.0824 -0.23429 0.07129 -0.22726 0.06527 C -0.18652 0.02893 -0.24197 0.07731 -0.21086 0.05254 C -0.20617 0.04884 -0.20188 0.04305 -0.1968 0.04004 C -0.19238 0.0375 -0.18743 0.0375 -0.18274 0.03588 C -0.1765 0.03032 -0.17051 0.02384 -0.164 0.01944 C -0.15788 0.01504 -0.15177 0.01018 -0.14526 0.00694 C -0.14226 0.00555 -0.13901 0.00416 -0.13589 0.003 C -0.13354 0.00162 -0.13133 -0.00047 -0.12886 -0.00139 C -0.12274 -0.0044 -0.11623 -0.00602 -0.11012 -0.00996 C -0.10777 -0.01088 -0.10543 -0.01227 -0.10309 -0.01389 C -0.09996 -0.01644 -0.0971 -0.02037 -0.09372 -0.02246 C -0.08929 -0.02477 -0.08434 -0.025 -0.07966 -0.02639 C -0.07575 -0.02778 -0.07185 -0.02894 -0.06794 -0.03079 C -0.05558 -0.03588 -0.06521 -0.03635 -0.04686 -0.03889 C -0.03059 -0.04121 -0.01406 -0.04167 0.00234 -0.04283 C 0.01301 -0.0463 0.02811 -0.04931 0.03983 -0.05533 C 0.04451 -0.05787 0.04907 -0.06135 0.05388 -0.06389 C 0.05688 -0.06575 0.06013 -0.06667 0.06325 -0.06783 C 0.0656 -0.06922 0.06781 -0.0713 0.07028 -0.07223 C 0.08903 -0.07987 0.079 -0.07315 0.09605 -0.08079 C 0.0984 -0.08172 0.10061 -0.08357 0.10308 -0.08473 C 0.10608 -0.08635 0.1092 -0.08774 0.11245 -0.08912 C 0.12638 -0.09375 0.13927 -0.09514 0.15228 -0.10556 C 0.18534 -0.13241 0.14851 -0.10649 0.17102 -0.12639 C 0.18261 -0.13681 0.18638 -0.13311 0.1968 -0.15139 C 0.20578 -0.1676 0.20096 -0.16065 0.21085 -0.17223 C 0.21632 -0.20186 0.2145 -0.18681 0.21085 -0.24329 C 0.21046 -0.24746 0.20955 -0.25186 0.20851 -0.25556 C 0.20643 -0.26297 0.20356 -0.26945 0.20148 -0.27662 C 0.18222 -0.33982 0.20187 -0.28658 0.18274 -0.32639 C 0.17272 -0.34723 0.18404 -0.33149 0.17102 -0.35139 C 0.16946 -0.35371 0.15749 -0.36968 0.15462 -0.37246 C 0.15085 -0.3757 0.14669 -0.37755 0.14291 -0.38056 C 0.13809 -0.3845 0.13354 -0.38936 0.12885 -0.39306 C 0.12651 -0.39491 0.12404 -0.39537 0.12183 -0.39723 C 0.11922 -0.39954 0.11727 -0.40348 0.1148 -0.40556 C 0.11024 -0.40973 0.10282 -0.41135 0.0984 -0.41389 C 0.07184 -0.42963 0.0997 -0.41644 0.07731 -0.42662 C 0.00612 -0.41852 0.05974 -0.42871 0.03045 -0.41806 C 0.02577 -0.41644 0.02095 -0.41598 0.0164 -0.41389 C 0.01158 -0.41181 0.00234 -0.40556 0.00234 -0.40533 L -0.13823 -0.40973 C -0.14148 -0.40996 -0.14448 -0.41274 -0.1476 -0.41389 C -0.15151 -0.41551 -0.15554 -0.41667 -0.15932 -0.41806 C -0.16257 -0.41945 -0.16556 -0.42107 -0.16869 -0.42223 C -0.17259 -0.42385 -0.17663 -0.42477 -0.1804 -0.42662 C -0.18287 -0.42755 -0.18509 -0.42963 -0.18743 -0.43079 C -0.19211 -0.43241 -0.1968 -0.43334 -0.20149 -0.43473 C -0.23819 -0.46088 -0.19238 -0.4294 -0.22257 -0.44746 C -0.24912 -0.46297 -0.22127 -0.44977 -0.24366 -0.45996 C -0.26058 -0.47987 -0.25381 -0.46945 -0.26474 -0.48889 C -0.26995 -0.53496 -0.26696 -0.51713 -0.27177 -0.54329 C -0.27099 -0.5625 -0.27112 -0.58195 -0.26943 -0.60116 C -0.26878 -0.60973 -0.26474 -0.62639 -0.26474 -0.62616 L -0.2624 -0.65556 L -0.2624 -0.65533 " pathEditMode="relative" rAng="0" ptsTypes="AAAAAAAAAAAAAAAAAAAAAAAAAAAAAAAAAAAAAAAAAAAAAAAAAAAAAAAAAAAAAAAAAAAA">
                                      <p:cBhvr>
                                        <p:cTn id="38" dur="11800" spd="-100000" fill="hold"/>
                                        <p:tgtEl>
                                          <p:spTgt spid="29"/>
                                        </p:tgtEl>
                                        <p:attrNameLst>
                                          <p:attrName>ppt_x</p:attrName>
                                          <p:attrName>ppt_y</p:attrName>
                                        </p:attrNameLst>
                                      </p:cBhvr>
                                      <p:rCtr x="17506" y="-52917"/>
                                    </p:animMotion>
                                  </p:childTnLst>
                                </p:cTn>
                              </p:par>
                              <p:par>
                                <p:cTn id="39" presetID="0" presetClass="path" presetSubtype="0" repeatCount="indefinite" accel="50000" decel="50000" fill="hold" grpId="0" nodeType="withEffect">
                                  <p:stCondLst>
                                    <p:cond delay="2800"/>
                                  </p:stCondLst>
                                  <p:childTnLst>
                                    <p:animMotion origin="layout" path="M 0.55604 1.04537 L 0.55604 1.04583 C 0.56749 1.03681 0.57868 1.02593 0.5904 1.01875 C 0.59443 1.01597 0.62827 1.00602 0.63101 1.00579 C 0.63934 0.99931 0.65274 0.98843 0.66225 0.98565 C 0.7186 0.96528 0.71431 0.9713 0.78407 0.96528 C 0.78928 0.96366 0.79449 0.96158 0.79969 0.95857 C 0.80594 0.95486 0.81843 0.94514 0.81843 0.94607 C 0.82156 0.93658 0.82429 0.92755 0.82781 0.91875 C 0.83158 0.90903 0.83679 0.90255 0.8403 0.89236 C 0.84199 0.88681 0.84616 0.84838 0.84655 0.8456 C 0.8459 0.82894 0.84694 0.76759 0.8403 0.73889 C 0.83366 0.71111 0.83535 0.72477 0.82468 0.70556 C 0.82117 0.69931 0.81895 0.69028 0.81531 0.68565 C 0.81049 0.67917 0.80464 0.67778 0.79969 0.67269 C 0.79631 0.66898 0.79331 0.66343 0.79032 0.65926 C 0.78603 0.65232 0.78238 0.64398 0.77783 0.63935 C 0.77392 0.63495 0.7695 0.63449 0.76533 0.63241 C 0.76221 0.62824 0.75947 0.62176 0.75596 0.61921 C 0.74255 0.60857 0.72889 0.60602 0.71535 0.59931 C 0.70689 0.59491 0.69036 0.58588 0.69036 0.58634 C 0.68724 0.58125 0.68424 0.57593 0.68099 0.57245 C 0.65509 0.54491 0.68906 0.59074 0.66225 0.55278 C 0.65808 0.53912 0.6491 0.52824 0.64962 0.5125 C 0.65183 0.45903 0.65326 0.40579 0.656 0.35255 C 0.65639 0.34352 0.65717 0.3338 0.65912 0.32593 C 0.66238 0.31134 0.66459 0.2919 0.67162 0.28588 C 0.72589 0.23958 0.68463 0.27107 0.71535 0.25255 C 0.73357 0.2412 0.71522 0.24954 0.73722 0.23935 C 0.74815 0.23403 0.76051 0.22963 0.77158 0.22593 C 0.77874 0.22338 0.78616 0.22153 0.79344 0.21945 C 0.7954 0.20648 0.79917 0.20139 0.79969 0.19259 C 0.8006 0.17222 0.79722 0.14745 0.79032 0.13287 C 0.78759 0.12685 0.7842 0.12315 0.78095 0.11921 C 0.77678 0.11435 0.77262 0.10995 0.76845 0.1037 C 0.76273 0.10046 0.75205 0.09537 0.74659 0.09283 C 0.74138 0.09005 0.73604 0.08843 0.73097 0.08634 C 0.72667 0.08403 0.72264 0.08148 0.71847 0.07963 C 0.68932 0.08148 0.6599 0.07778 0.63101 0.08634 C 0.62203 0.08866 0.60589 0.11273 0.59665 0.12593 C 0.59456 0.13287 0.59196 0.13866 0.5904 0.1463 C 0.58194 0.18171 0.58871 0.2331 0.5904 0.2662 C 0.59079 0.27454 0.59196 0.28426 0.59352 0.29283 C 0.59508 0.30208 0.59769 0.31042 0.59977 0.31945 C 0.60081 0.33241 0.60159 0.34607 0.60289 0.35926 C 0.60367 0.36806 0.60602 0.37662 0.60602 0.38588 C 0.60602 0.42361 0.60446 0.46158 0.60289 0.49908 C 0.60263 0.50324 0.59821 0.53935 0.59665 0.54583 C 0.59235 0.56134 0.58428 0.58009 0.5779 0.59236 C 0.57179 0.6037 0.5658 0.61597 0.55916 0.6257 C 0.55526 0.63148 0.5507 0.63426 0.54667 0.63935 C 0.54133 0.64537 0.53638 0.65324 0.53105 0.65926 C 0.52076 0.6706 0.51022 0.68148 0.49981 0.69259 C 0.49356 0.69908 0.48796 0.71042 0.48094 0.7125 C 0.4687 0.7162 0.45569 0.71898 0.44358 0.7257 C 0.44033 0.72755 0.43733 0.73009 0.43408 0.73264 C 0.4225 0.73125 0.37395 0.72917 0.35299 0.71898 C 0.34648 0.71574 0.34037 0.71042 0.33425 0.70556 C 0.32058 0.69491 0.30705 0.6838 0.29364 0.67269 C 0.26032 0.64445 0.29598 0.67708 0.2624 0.63241 C 0.25954 0.62847 0.25589 0.6294 0.25303 0.6257 C 0.24639 0.61783 0.2404 0.6081 0.23429 0.59931 L 0.22492 0.58588 C 0.22283 0.5794 0.22049 0.57269 0.21867 0.56597 C 0.20279 0.50625 0.22127 0.56713 0.20617 0.51898 C 0.20513 0.51019 0.20305 0.50139 0.20305 0.49259 C 0.20305 0.46551 0.20461 0.43889 0.20617 0.4125 C 0.20761 0.38658 0.21151 0.37778 0.21554 0.35255 C 0.21685 0.34352 0.21763 0.33495 0.21867 0.32593 C 0.21672 0.28588 0.21945 0.26273 0.20917 0.23287 C 0.20669 0.225 0.20318 0.21875 0.19993 0.2088 C 0.18977 0.19398 0.18053 0.17847 0.16869 0.16597 C 0.16569 0.1625 0.16231 0.16204 0.15932 0.15949 C 0.15502 0.15509 0.15112 0.14954 0.14682 0.1463 C 0.14279 0.14259 0.13836 0.1419 0.13433 0.13935 C 0.1217 0.13125 0.11519 0.12431 0.10309 0.11921 C 0.07953 0.11019 0.063 0.10995 0.03749 0.1037 C 0.03437 0.10116 0.03098 0.10046 0.02812 0.09931 C 0.0151 0.08542 0.01562 0.07593 0.00625 0.0463 C 0.00417 0.03958 -3.9659E-6 0.03426 -3.9659E-6 0.02639 L -3.9659E-6 -0.00023 L -3.9659E-6 0.00023 " pathEditMode="relative" rAng="0" ptsTypes="AAAAAAAAAAAAAAAAAAAAAAAAAAAAAAAAAAAAAAAAAAAAAAAAAAAAAAAAAAAAAAAAAAAAAAAAAAAAAAAAAA">
                                      <p:cBhvr>
                                        <p:cTn id="40" dur="13000" fill="hold"/>
                                        <p:tgtEl>
                                          <p:spTgt spid="30"/>
                                        </p:tgtEl>
                                        <p:attrNameLst>
                                          <p:attrName>ppt_x</p:attrName>
                                          <p:attrName>ppt_y</p:attrName>
                                        </p:attrNameLst>
                                      </p:cBhvr>
                                      <p:rCtr x="-13276" y="-52269"/>
                                    </p:animMotion>
                                  </p:childTnLst>
                                </p:cTn>
                              </p:par>
                              <p:par>
                                <p:cTn id="41" presetID="0" presetClass="path" presetSubtype="0" repeatCount="indefinite" accel="50000" decel="50000" fill="hold" grpId="0" nodeType="withEffect">
                                  <p:stCondLst>
                                    <p:cond delay="0"/>
                                  </p:stCondLst>
                                  <p:childTnLst>
                                    <p:animMotion origin="layout" path="M -1.04503 0.37847 L -1.04503 0.3787 C -1.0544 0.37291 -1.06403 0.36875 -1.07328 0.3618 C -1.07653 0.35925 -1.07913 0.3537 -1.08252 0.35092 C -1.08538 0.34814 -1.08876 0.34722 -1.09189 0.34537 C -1.09722 0.34166 -1.10217 0.33726 -1.10751 0.33402 C -1.11167 0.33171 -1.11597 0.33125 -1.12 0.3287 C -1.13263 0.3206 -1.15072 0.3081 -1.16373 0.29537 C -1.16894 0.29004 -1.17402 0.28379 -1.17935 0.27847 C -1.18547 0.27268 -1.19211 0.26828 -1.1981 0.2618 C -1.23962 0.21736 -1.16946 0.28287 -1.22933 0.2118 L -1.23871 0.20092 C -1.24079 0.1949 -1.24339 0.19027 -1.24495 0.18425 C -1.25237 0.153 -1.2473 0.0912 -1.24495 0.07291 C -1.24326 0.05995 -1.2391 0.04467 -1.23246 0.03958 C -1.21046 0.01875 -1.22894 0.03518 -1.21059 0.02291 C -1.20525 0.01875 -1.20018 0.01435 -1.19497 0.01203 C -1.19081 0.00949 -1.18651 0.00902 -1.18248 0.00578 C -1.17805 0.00347 -1.17428 -0.00278 -1.16998 -0.00463 C -1.16386 -0.00903 -1.15124 -0.01598 -1.15124 -0.01575 L -1.0013 -0.01135 C -0.997 -0.01135 -0.9931 -0.00463 -0.9888 -0.00463 C -0.96381 -0.00463 -0.93882 -0.00857 -0.91396 -0.01135 C -0.90967 -0.01389 -0.90511 -0.01667 -0.90134 -0.0213 C -0.89001 -0.03565 -0.89392 -0.0375 -0.88572 -0.05487 C -0.88298 -0.06088 -0.87947 -0.06713 -0.87635 -0.07153 C -0.87557 -0.07709 -0.87413 -0.08241 -0.87348 -0.08866 C -0.87088 -0.10209 -0.87036 -0.11436 -0.86724 -0.12732 C -0.86515 -0.13588 -0.86242 -0.14144 -0.86086 -0.14931 C -0.85734 -0.16575 -0.85669 -0.18912 -0.85461 -0.20463 C -0.8537 -0.21042 -0.8524 -0.21575 -0.85136 -0.22153 C -0.8524 -0.24537 -0.85305 -0.26991 -0.85461 -0.29375 C -0.85526 -0.30487 -0.85982 -0.31899 -0.86398 -0.32686 C -0.88298 -0.36482 -0.87778 -0.3544 -0.89821 -0.37709 C -0.90134 -0.38056 -0.90407 -0.38565 -0.90758 -0.3882 C -0.91149 -0.39098 -0.91604 -0.39121 -0.92021 -0.39399 C -0.92555 -0.39676 -0.93036 -0.40162 -0.9357 -0.4051 C -0.94832 -0.41227 -0.95015 -0.40926 -0.96381 -0.41598 C -0.97019 -0.41899 -0.98256 -0.42709 -0.98256 -0.42686 C -1.00338 -0.425 -1.02421 -0.4257 -1.04503 -0.4213 C -1.05154 -0.42014 -1.0574 -0.41366 -1.06377 -0.41019 L -1.07627 -0.4051 C -1.07939 -0.39931 -1.08226 -0.39306 -1.08564 -0.3882 C -1.0885 -0.3838 -1.09267 -0.38218 -1.09514 -0.37709 C -1.09696 -0.37269 -1.09696 -0.36598 -1.09827 -0.36042 C -1.10985 -0.3125 -1.10009 -0.36042 -1.10751 -0.32153 C -1.10647 -0.31065 -1.1062 -0.29885 -1.10438 -0.28797 C -1.10256 -0.27732 -1.09332 -0.25047 -1.08876 -0.24352 C -1.08616 -0.23982 -1.08252 -0.24028 -1.07939 -0.2382 C -1.04711 -0.21366 -1.09072 -0.24121 -1.04815 -0.21575 L -1.03878 -0.21042 C -1.03579 -0.20857 -1.03267 -0.20533 -1.02941 -0.20463 L -1.0013 -0.19931 C -0.95236 -0.20093 -0.90342 -0.19977 -0.85461 -0.20463 C -0.84888 -0.20533 -0.84407 -0.21135 -0.83886 -0.21575 C -0.83561 -0.21875 -0.83248 -0.22269 -0.82949 -0.22686 C -0.8235 -0.23565 -0.81739 -0.24815 -0.81387 -0.26019 C -0.81257 -0.26551 -0.81257 -0.272 -0.81075 -0.27709 C -0.80515 -0.29468 -0.79253 -0.31343 -0.78901 -0.33264 C -0.78784 -0.33843 -0.78732 -0.34399 -0.78576 -0.34931 C -0.77847 -0.37246 -0.77574 -0.38334 -0.76389 -0.39399 C -0.75517 -0.40139 -0.74072 -0.40278 -0.73265 -0.4051 C -0.71248 -0.41667 -0.73356 -0.40533 -0.69829 -0.41598 C -0.694 -0.41713 -0.68996 -0.41991 -0.68593 -0.4213 C -0.68072 -0.42338 -0.67525 -0.42477 -0.67031 -0.42709 C -0.66172 -0.43079 -0.65365 -0.43635 -0.64519 -0.43797 C -0.63582 -0.43982 -0.62631 -0.44144 -0.61707 -0.44375 C -0.61187 -0.44491 -0.60666 -0.44676 -0.60145 -0.44908 C -0.58792 -0.45579 -0.58102 -0.46412 -0.56722 -0.46598 C -0.54432 -0.46899 -0.52128 -0.46945 -0.49837 -0.47153 C -0.49668 -0.472 -0.47312 -0.47987 -0.47039 -0.48241 C -0.46349 -0.48843 -0.45164 -0.50463 -0.45164 -0.5044 C -0.4506 -0.51204 -0.44995 -0.52014 -0.44852 -0.52709 C -0.44514 -0.54306 -0.44123 -0.55232 -0.43602 -0.56575 C -0.43511 -0.57292 -0.43199 -0.59676 -0.42991 -0.60487 C -0.42808 -0.61065 -0.42509 -0.61551 -0.4234 -0.62153 C -0.42197 -0.62686 -0.42197 -0.63287 -0.42027 -0.6382 C -0.41676 -0.64977 -0.41012 -0.6588 -0.40778 -0.6713 C -0.40674 -0.67686 -0.40609 -0.68264 -0.40466 -0.68797 C -0.39685 -0.71621 -0.39841 -0.6919 -0.39841 -0.7213 L -0.39841 -0.72107 " pathEditMode="relative" rAng="0" ptsTypes="AAAAAAAAAAAAAAAAAAAAAAAAAAAAAAAAAAAAAAAAAAAAAAAAAAAAAAAAAAAAAAAAAAAAAAAAAAAAAAAAA">
                                      <p:cBhvr>
                                        <p:cTn id="42" dur="14600" spd="-100000" fill="hold"/>
                                        <p:tgtEl>
                                          <p:spTgt spid="31"/>
                                        </p:tgtEl>
                                        <p:attrNameLst>
                                          <p:attrName>ppt_x</p:attrName>
                                          <p:attrName>ppt_y</p:attrName>
                                        </p:attrNameLst>
                                      </p:cBhvr>
                                      <p:rCtr x="22140" y="-54977"/>
                                    </p:animMotion>
                                  </p:childTnLst>
                                </p:cTn>
                              </p:par>
                              <p:par>
                                <p:cTn id="43" presetID="0" presetClass="path" presetSubtype="0" repeatCount="indefinite" accel="50000" decel="50000" fill="hold" grpId="0" nodeType="withEffect">
                                  <p:stCondLst>
                                    <p:cond delay="800"/>
                                  </p:stCondLst>
                                  <p:childTnLst>
                                    <p:animMotion origin="layout" path="M -0.65287 0.77222 L -0.65287 0.77246 C -0.64454 0.76482 -0.63647 0.75671 -0.62788 0.75 C -0.62489 0.74746 -0.62164 0.74653 -0.61851 0.74421 C -0.61435 0.74097 -0.61044 0.73588 -0.60602 0.73333 C -0.60107 0.73033 -0.59561 0.72963 -0.5904 0.72778 C -0.57205 0.71134 -0.58233 0.71921 -0.55916 0.70556 C -0.55604 0.70371 -0.55265 0.70324 -0.54979 0.7 C -0.54667 0.6963 -0.5438 0.69167 -0.54042 0.68889 C -0.51998 0.67083 -0.54042 0.70671 -0.50606 0.66088 C -0.48914 0.63843 -0.49851 0.64769 -0.47794 0.6331 C -0.47482 0.62801 -0.47248 0.62037 -0.46857 0.6169 C -0.46284 0.61088 -0.44983 0.60556 -0.44983 0.60579 C -0.44775 0.60023 -0.44671 0.59236 -0.44358 0.58889 C -0.44007 0.58449 -0.43512 0.58588 -0.43109 0.5831 C -0.42211 0.57708 -0.41703 0.57014 -0.40922 0.56134 C -0.4018 0.52107 -0.41091 0.57083 -0.40297 0.52222 C -0.40219 0.51667 -0.40089 0.51134 -0.39985 0.50556 C -0.40089 0.48727 -0.40141 0.46829 -0.40297 0.45 C -0.40349 0.44421 -0.40414 0.43773 -0.4061 0.43333 C -0.41156 0.42107 -0.41638 0.40394 -0.42484 0.4 L -0.43733 0.39468 C -0.46597 0.36273 -0.45282 0.37107 -0.47482 0.36111 C -0.48003 0.35579 -0.4851 0.34908 -0.49044 0.34445 C -0.49825 0.33773 -0.51139 0.33542 -0.51855 0.33333 C -0.58155 0.28866 -0.5205 0.32778 -0.68411 0.32778 C -0.72381 0.32778 -0.76325 0.32408 -0.80282 0.32199 C -0.80906 0.3206 -0.81544 0.31898 -0.82156 0.31667 C -0.82481 0.31528 -0.82781 0.31227 -0.83093 0.31111 C -0.83718 0.3088 -0.84356 0.30787 -0.84967 0.30579 C -0.85293 0.3044 -0.85592 0.30139 -0.85904 0.3 C -0.87609 0.29306 -0.8921 0.29352 -0.90902 0.28333 C -0.92256 0.27546 -0.91527 0.27917 -0.93089 0.27246 C -0.93401 0.26852 -0.93701 0.26412 -0.94026 0.26111 C -0.94482 0.25695 -0.95822 0.25162 -0.96213 0.25 C -0.96525 0.24445 -0.9689 0.23935 -0.9715 0.23333 C -0.97619 0.22269 -0.984 0.2 -0.984 0.20023 C -0.98321 0.18426 -0.98347 0.14769 -0.97775 0.12755 C -0.97488 0.11759 -0.96734 0.10046 -0.96213 0.09445 C -0.9594 0.09097 -0.95575 0.09144 -0.95276 0.08912 C -0.9495 0.08588 -0.9469 0.08056 -0.94339 0.07778 C -0.93948 0.07477 -0.93493 0.07477 -0.93089 0.07199 C -0.9266 0.06945 -0.92295 0.06343 -0.9184 0.06111 C -0.91241 0.05787 -0.9059 0.05741 -0.89965 0.05533 C -0.87375 0.04699 -0.89419 0.05324 -0.87154 0.04468 C -0.86646 0.04236 -0.86113 0.04074 -0.85592 0.03889 L -0.60602 0.04468 C -0.59873 0.04468 -0.59157 0.05 -0.58415 0.05 C -0.53001 0.05 -0.47586 0.04607 -0.42171 0.04468 C -0.41755 0.04259 -0.41352 0.04051 -0.40922 0.03889 C -0.40076 0.03565 -0.3923 0.03403 -0.38423 0.02778 C -0.34583 -0.00347 -0.37186 0.01296 -0.34987 -0.00023 C -0.34779 -0.00532 -0.34557 -0.01088 -0.34362 -0.01667 C -0.34141 -0.02407 -0.33985 -0.03194 -0.33737 -0.03889 C -0.33464 -0.04676 -0.33113 -0.0537 -0.328 -0.06134 C -0.33021 -0.09907 -0.32436 -0.11435 -0.3405 -0.13356 C -0.34336 -0.1368 -0.34674 -0.13704 -0.34987 -0.13889 C -0.35273 -0.14282 -0.36718 -0.16273 -0.37173 -0.16667 C -0.37473 -0.16921 -0.38059 -0.16667 -0.38111 -0.17222 C -0.3841 -0.20347 -0.38111 -0.23518 -0.38111 -0.26667 L -0.38111 -0.26643 " pathEditMode="relative" rAng="0" ptsTypes="AAAAAAAAAAAAAAAAAAAAAAAAAAAAAAAAAAAAAAAAAAAAAAAAAAAAAAAAAAAAA">
                                      <p:cBhvr>
                                        <p:cTn id="44" dur="13800" fill="hold"/>
                                        <p:tgtEl>
                                          <p:spTgt spid="32"/>
                                        </p:tgtEl>
                                        <p:attrNameLst>
                                          <p:attrName>ppt_x</p:attrName>
                                          <p:attrName>ppt_y</p:attrName>
                                        </p:attrNameLst>
                                      </p:cBhvr>
                                      <p:rCtr x="-312" y="-51944"/>
                                    </p:animMotion>
                                  </p:childTnLst>
                                </p:cTn>
                              </p:par>
                              <p:par>
                                <p:cTn id="45" presetID="0" presetClass="path" presetSubtype="0" repeatCount="indefinite" accel="50000" decel="50000" fill="hold" grpId="0" nodeType="withEffect">
                                  <p:stCondLst>
                                    <p:cond delay="1500"/>
                                  </p:stCondLst>
                                  <p:childTnLst>
                                    <p:animMotion origin="layout" path="M -0.79579 0.16042 L -0.79579 0.16065 C -0.80516 0.15486 -0.81479 0.1507 -0.8239 0.14375 C -0.82728 0.1412 -0.82989 0.13565 -0.83327 0.13287 C -0.83614 0.13009 -0.83952 0.12917 -0.84264 0.12732 C -0.84798 0.12361 -0.85293 0.11921 -0.85826 0.11597 C -0.86243 0.11366 -0.86672 0.1132 -0.87076 0.11065 C -0.88338 0.10255 -0.90147 0.09005 -0.91449 0.07732 C -0.9197 0.07199 -0.92477 0.06574 -0.93011 0.06042 C -0.93623 0.05463 -0.94286 0.05023 -0.94885 0.04375 C -0.99037 -0.00208 -0.92022 0.06482 -0.98009 -0.00625 L -0.98946 -0.01713 C -0.99154 -0.02361 -0.99415 -0.02778 -0.99571 -0.0338 C -1.00313 -0.06643 -0.99805 -0.12685 -0.99571 -0.14514 C -0.99402 -0.1581 -0.98985 -0.17361 -0.98321 -0.17847 C -0.96122 -0.1993 -0.9797 -0.18287 -0.96135 -0.19514 C -0.95601 -0.1993 -0.95093 -0.2037 -0.94573 -0.20602 C -0.94156 -0.20856 -0.93727 -0.20903 -0.93323 -0.21227 C -0.92881 -0.21458 -0.92503 -0.22083 -0.92074 -0.22268 C -0.91462 -0.22708 -0.902 -0.23403 -0.902 -0.2338 L -0.75205 -0.2294 C -0.74776 -0.2294 -0.74385 -0.22268 -0.73956 -0.22268 C -0.71457 -0.22268 -0.68958 -0.22662 -0.66472 -0.2294 C -0.66042 -0.23194 -0.65587 -0.23472 -0.65209 -0.23935 C -0.64077 -0.2537 -0.64467 -0.25555 -0.63647 -0.27292 C -0.63374 -0.27893 -0.63023 -0.28518 -0.6271 -0.28958 C -0.62619 -0.29514 -0.62489 -0.30046 -0.62411 -0.30671 C -0.62164 -0.32014 -0.62099 -0.33241 -0.61786 -0.34537 C -0.61591 -0.35393 -0.61318 -0.35949 -0.61161 -0.36736 C -0.6081 -0.3838 -0.60732 -0.40718 -0.60537 -0.42268 C -0.60446 -0.42847 -0.60315 -0.4338 -0.60211 -0.43958 C -0.60315 -0.46343 -0.60367 -0.48796 -0.60537 -0.5118 C -0.60602 -0.52292 -0.61057 -0.53727 -0.61474 -0.54491 C -0.63361 -0.58287 -0.62853 -0.57245 -0.64897 -0.59514 C -0.65209 -0.59861 -0.65483 -0.6037 -0.65834 -0.60625 C -0.66224 -0.60903 -0.6668 -0.60926 -0.67097 -0.61227 C -0.6763 -0.61481 -0.68112 -0.61968 -0.68645 -0.62315 C -0.69908 -0.63032 -0.7009 -0.62731 -0.71457 -0.63403 C -0.72095 -0.63704 -0.73331 -0.64514 -0.73331 -0.64491 C -0.75414 -0.64305 -0.77496 -0.64375 -0.79579 -0.63935 C -0.80229 -0.63819 -0.80815 -0.63171 -0.81453 -0.62824 L -0.82702 -0.62315 C -0.83015 -0.61736 -0.83301 -0.61111 -0.8364 -0.60625 C -0.83926 -0.60185 -0.84342 -0.60023 -0.8459 -0.59514 C -0.84772 -0.59097 -0.84772 -0.58449 -0.84902 -0.57847 C -0.8606 -0.53079 -0.85084 -0.57847 -0.85826 -0.53958 C -0.85722 -0.5287 -0.85696 -0.5169 -0.85514 -0.50602 C -0.85332 -0.49537 -0.84407 -0.46852 -0.83952 -0.46157 C -0.83692 -0.45787 -0.83327 -0.45833 -0.83015 -0.45625 C -0.79787 -0.43171 -0.84147 -0.45926 -0.79891 -0.4338 L -0.78954 -0.42847 C -0.78642 -0.42662 -0.78342 -0.42338 -0.78017 -0.42268 L -0.75205 -0.41736 C -0.70311 -0.41898 -0.65418 -0.41782 -0.60537 -0.42268 C -0.59964 -0.42338 -0.59469 -0.4294 -0.58962 -0.4338 C -0.58636 -0.4368 -0.58324 -0.44074 -0.58025 -0.44491 C -0.57426 -0.4537 -0.56814 -0.46643 -0.56463 -0.47824 C -0.56306 -0.48356 -0.56306 -0.49005 -0.5615 -0.49514 C -0.55578 -0.51273 -0.54315 -0.53148 -0.53964 -0.55069 C -0.5386 -0.55648 -0.53807 -0.56204 -0.53651 -0.56736 C -0.52922 -0.59097 -0.52649 -0.60162 -0.51465 -0.61227 C -0.50593 -0.61944 -0.49148 -0.62083 -0.48341 -0.62315 C -0.46323 -0.63472 -0.48432 -0.62338 -0.44905 -0.63403 C -0.44475 -0.63518 -0.44072 -0.63796 -0.43668 -0.63935 C -0.43148 -0.64143 -0.42601 -0.64282 -0.42106 -0.64514 C -0.41247 -0.64884 -0.4044 -0.6544 -0.39594 -0.65602 C -0.38657 -0.65787 -0.37707 -0.65949 -0.36783 -0.6618 C -0.36262 -0.66296 -0.35742 -0.66481 -0.35221 -0.66713 C -0.33867 -0.67384 -0.33178 -0.68218 -0.31798 -0.68403 C -0.29507 -0.68704 -0.27203 -0.6875 -0.24913 -0.68958 C -0.24743 -0.69005 -0.22387 -0.69792 -0.22114 -0.70046 C -0.21424 -0.70648 -0.2024 -0.72268 -0.2024 -0.72245 C -0.20136 -0.73009 -0.20071 -0.73843 -0.19927 -0.74514 C -0.19589 -0.76111 -0.19199 -0.7706 -0.18678 -0.7838 C -0.18587 -0.79097 -0.18274 -0.81481 -0.18066 -0.82292 C -0.17884 -0.8287 -0.17585 -0.83356 -0.17415 -0.83958 C -0.17272 -0.84491 -0.17272 -0.85093 -0.17103 -0.85625 C -0.16752 -0.86782 -0.16088 -0.87685 -0.15854 -0.88935 C -0.15749 -0.89514 -0.15684 -0.90069 -0.15541 -0.90602 C -0.1476 -0.93426 -0.14916 -0.90995 -0.14916 -0.93935 L -0.14916 -0.93912 " pathEditMode="relative" rAng="0" ptsTypes="AAAAAAAAAAAAAAAAAAAAAAAAAAAAAAAAAAAAAAAAAAAAAAAAAAAAAAAAAAAAAAAAAAAAAAAAAAAAAAAAA">
                                      <p:cBhvr>
                                        <p:cTn id="46" dur="14600" spd="-100000" fill="hold"/>
                                        <p:tgtEl>
                                          <p:spTgt spid="33"/>
                                        </p:tgtEl>
                                        <p:attrNameLst>
                                          <p:attrName>ppt_x</p:attrName>
                                          <p:attrName>ppt_y</p:attrName>
                                        </p:attrNameLst>
                                      </p:cBhvr>
                                      <p:rCtr x="22140" y="-54977"/>
                                    </p:animMotion>
                                  </p:childTnLst>
                                </p:cTn>
                              </p:par>
                              <p:par>
                                <p:cTn id="47" presetID="0" presetClass="path" presetSubtype="0" repeatCount="indefinite" accel="50000" decel="50000" fill="hold" grpId="0" nodeType="withEffect">
                                  <p:stCondLst>
                                    <p:cond delay="3200"/>
                                  </p:stCondLst>
                                  <p:childTnLst>
                                    <p:animMotion origin="layout" path="M -0.23376 0.18425 L -0.23376 0.18449 C -0.22231 0.17708 -0.21111 0.16805 -0.1994 0.16203 C -0.19536 0.15972 -0.16152 0.15138 -0.15879 0.15115 C -0.15046 0.14583 -0.13705 0.1368 -0.12755 0.13449 C -0.07119 0.11736 -0.07549 0.12245 -0.00572 0.11736 C -0.00052 0.11597 0.00469 0.11435 0.0099 0.1118 C 0.01614 0.10879 0.02864 0.10069 0.02864 0.10138 C 0.03176 0.09351 0.03449 0.08588 0.03801 0.0787 C 0.04178 0.0706 0.04699 0.06504 0.0505 0.05671 C 0.0522 0.05208 0.05636 0.0199 0.05675 0.01759 C 0.0561 0.0037 0.05714 -0.04746 0.0505 -0.0713 C 0.04387 -0.09445 0.04556 -0.08311 0.03489 -0.09908 C 0.03137 -0.1044 0.02916 -0.11181 0.02551 -0.11575 C 0.0207 -0.12107 0.01484 -0.12223 0.0099 -0.12662 C 0.00651 -0.12963 0.00352 -0.13426 0.00052 -0.13774 C -0.00377 -0.14352 -0.00742 -0.15047 -0.01197 -0.1544 C -0.01588 -0.15811 -0.0203 -0.15834 -0.02447 -0.16019 C -0.02759 -0.16366 -0.03032 -0.16899 -0.03384 -0.17107 C -0.04724 -0.1801 -0.06091 -0.18218 -0.07445 -0.18774 C -0.08291 -0.19144 -0.09944 -0.19885 -0.09944 -0.19862 C -0.10256 -0.20278 -0.10555 -0.20718 -0.10881 -0.21019 C -0.13471 -0.23311 -0.10074 -0.19491 -0.12755 -0.22662 C -0.13172 -0.23797 -0.1407 -0.247 -0.14018 -0.26019 C -0.13796 -0.30463 -0.13653 -0.34908 -0.1338 -0.39352 C -0.13341 -0.40093 -0.13263 -0.40903 -0.13067 -0.41575 C -0.12742 -0.42778 -0.12521 -0.44399 -0.11818 -0.44908 C -0.0639 -0.48774 -0.10516 -0.46135 -0.07445 -0.47686 C -0.05622 -0.48635 -0.07458 -0.4794 -0.05258 -0.48797 C -0.04165 -0.49237 -0.02928 -0.49607 -0.01822 -0.49908 C -0.01106 -0.50116 -0.00364 -0.50278 0.00365 -0.5044 C 0.0056 -0.51621 0.00937 -0.51945 0.0099 -0.52686 C 0.01081 -0.54375 0.00742 -0.56459 0.00052 -0.57662 C -0.00221 -0.58172 -0.00559 -0.58473 -0.00885 -0.58797 C -0.01301 -0.59213 -0.01718 -0.59584 -0.02134 -0.59931 C -0.02707 -0.60371 -0.03774 -0.60787 -0.04321 -0.60996 C -0.04842 -0.61227 -0.05375 -0.61366 -0.05883 -0.61551 C -0.06312 -0.61737 -0.06716 -0.61945 -0.07132 -0.62107 C -0.10048 -0.61945 -0.12989 -0.62269 -0.15879 -0.61551 C -0.16777 -0.61343 -0.18391 -0.59352 -0.19315 -0.58241 C -0.19523 -0.57662 -0.19784 -0.57176 -0.1994 -0.56551 C -0.20786 -0.53588 -0.20109 -0.49306 -0.1994 -0.46551 C -0.19901 -0.45857 -0.19784 -0.45047 -0.19627 -0.44329 C -0.19471 -0.43565 -0.19211 -0.42871 -0.19003 -0.42107 C -0.18899 -0.41019 -0.1882 -0.39885 -0.1869 -0.38797 C -0.18612 -0.38056 -0.18378 -0.37338 -0.18378 -0.36575 C -0.18378 -0.33426 -0.18534 -0.30255 -0.1869 -0.2713 C -0.18716 -0.26783 -0.19159 -0.23774 -0.19315 -0.23241 C -0.19745 -0.21945 -0.20552 -0.20371 -0.21189 -0.19352 C -0.21801 -0.18403 -0.224 -0.17385 -0.23064 -0.16575 C -0.23454 -0.16088 -0.2391 -0.15857 -0.24313 -0.1544 C -0.24847 -0.14931 -0.25341 -0.14283 -0.25875 -0.13774 C -0.26903 -0.12825 -0.27958 -0.11922 -0.28999 -0.10996 C -0.29624 -0.10463 -0.30183 -0.09514 -0.30886 -0.09329 C -0.3211 -0.09028 -0.33411 -0.08797 -0.34622 -0.08241 C -0.34947 -0.08079 -0.35246 -0.07871 -0.35572 -0.07662 C -0.3673 -0.07778 -0.41585 -0.0794 -0.43681 -0.08797 C -0.44331 -0.09075 -0.44943 -0.09514 -0.45555 -0.09908 C -0.46921 -0.10811 -0.48275 -0.11737 -0.49616 -0.12662 C -0.52948 -0.15 -0.49381 -0.12292 -0.5274 -0.16019 C -0.53026 -0.16343 -0.5339 -0.16274 -0.53677 -0.16575 C -0.5434 -0.17223 -0.54939 -0.18033 -0.55551 -0.18774 L -0.56488 -0.19885 C -0.56696 -0.2044 -0.56931 -0.20996 -0.57113 -0.21551 C -0.58701 -0.26528 -0.56852 -0.21459 -0.58362 -0.25463 C -0.58466 -0.26204 -0.58675 -0.26945 -0.58675 -0.27662 C -0.58675 -0.29931 -0.58518 -0.32153 -0.58362 -0.34352 C -0.58219 -0.36505 -0.57829 -0.37246 -0.57425 -0.39352 C -0.57295 -0.40093 -0.57217 -0.40811 -0.57113 -0.41575 C -0.57308 -0.44908 -0.57035 -0.46829 -0.58063 -0.49329 C -0.5831 -0.49977 -0.58662 -0.5051 -0.58987 -0.51436 C -0.60002 -0.5257 -0.60926 -0.53866 -0.62111 -0.54908 C -0.6241 -0.55186 -0.62749 -0.55232 -0.63048 -0.5544 C -0.63477 -0.55811 -0.63868 -0.56274 -0.64297 -0.56551 C -0.64701 -0.56852 -0.65144 -0.56922 -0.65547 -0.5713 C -0.6681 -0.57801 -0.67421 -0.5838 -0.68671 -0.58797 C -0.71027 -0.59561 -0.72667 -0.59584 -0.75231 -0.59931 C -0.75543 -0.60116 -0.75882 -0.60232 -0.76168 -0.60463 C -0.77469 -0.61621 -0.77417 -0.62408 -0.78354 -0.64885 C -0.78563 -0.6544 -0.78979 -0.6588 -0.78979 -0.66551 L -0.78979 -0.68774 L -0.78979 -0.6875 " pathEditMode="relative" rAng="0" ptsTypes="AAAAAAAAAAAAAAAAAAAAAAAAAAAAAAAAAAAAAAAAAAAAAAAAAAAAAAAAAAAAAAAAAAAAAAAAAAAAAAAAAA">
                                      <p:cBhvr>
                                        <p:cTn id="48" dur="12600" fill="hold"/>
                                        <p:tgtEl>
                                          <p:spTgt spid="34"/>
                                        </p:tgtEl>
                                        <p:attrNameLst>
                                          <p:attrName>ppt_x</p:attrName>
                                          <p:attrName>ppt_y</p:attrName>
                                        </p:attrNameLst>
                                      </p:cBhvr>
                                      <p:rCtr x="-13276" y="-43588"/>
                                    </p:animMotion>
                                  </p:childTnLst>
                                </p:cTn>
                              </p:par>
                              <p:par>
                                <p:cTn id="49" presetID="0" presetClass="path" presetSubtype="0" repeatCount="indefinite" accel="50000" decel="50000" fill="hold" grpId="0" nodeType="withEffect">
                                  <p:stCondLst>
                                    <p:cond delay="800"/>
                                  </p:stCondLst>
                                  <p:childTnLst>
                                    <p:animMotion origin="layout" path="M 0.62489 0.275 L 0.62489 0.27523 C 0.5494 0.2412 0.63101 0.27569 0.57998 0.2581 C 0.57933 0.25787 0.55434 0.24676 0.54927 0.2456 C 0.54094 0.24375 0.53235 0.24282 0.52402 0.24143 C 0.50254 0.22569 0.51894 0.23588 0.48185 0.22476 C 0.4782 0.22384 0.47456 0.22199 0.47078 0.2206 C 0.44371 0.2118 0.47039 0.22152 0.4398 0.21226 C 0.40687 0.20254 0.45894 0.21458 0.40922 0.20393 C 0.37694 0.18819 0.40818 0.20254 0.36418 0.18726 C 0.36132 0.18634 0.35872 0.18426 0.35585 0.1831 C 0.35026 0.18148 0.34453 0.18032 0.33906 0.17893 C 0.33516 0.17615 0.33112 0.17453 0.32787 0.1706 C 0.32357 0.16597 0.3198 0.16041 0.31655 0.15393 C 0.31225 0.14583 0.3103 0.13449 0.30821 0.12476 C 0.31095 0.10532 0.31277 0.08564 0.31655 0.06643 C 0.31759 0.0618 0.31928 0.05671 0.32214 0.05393 C 0.32722 0.0493 0.33906 0.0456 0.33906 0.04583 C 0.35494 0.04838 0.37121 0.04768 0.38657 0.05393 C 0.39256 0.05625 0.3962 0.06481 0.40076 0.0706 C 0.40622 0.07777 0.4113 0.08588 0.41455 0.0956 C 0.41599 0.09953 0.41664 0.10393 0.41742 0.1081 C 0.41664 0.11504 0.4169 0.12291 0.41455 0.12893 C 0.40609 0.15208 0.3975 0.14676 0.3811 0.14976 C 0.33334 0.17361 0.39282 0.14537 0.25199 0.1581 C 0.24626 0.15879 0.24118 0.16481 0.23533 0.16643 C 0.23077 0.16782 0.22583 0.16875 0.22127 0.1706 C 0.21554 0.17291 0.20461 0.17893 0.20461 0.17916 C 0.19303 0.19189 0.19042 0.19259 0.18196 0.21226 C 0.1804 0.2162 0.18053 0.22083 0.17936 0.22476 C 0.17689 0.23217 0.17324 0.23842 0.17077 0.2456 C 0.16947 0.24953 0.16999 0.25486 0.16817 0.2581 C 0.16504 0.26365 0.16062 0.26643 0.15684 0.2706 C 0.14435 0.26944 0.1092 0.275 0.09541 0.25393 C 0.09163 0.24884 0.09176 0.23981 0.08968 0.2331 C 0.08708 0.22592 0.08408 0.21921 0.08122 0.21226 C 0.08278 0.19143 0.08187 0.17939 0.08669 0.16226 C 0.08838 0.15671 0.08968 0.15046 0.09228 0.1456 C 0.0945 0.14189 0.09788 0.14004 0.10087 0.13726 C 0.10439 0.12893 0.1066 0.11828 0.11207 0.11226 C 0.11584 0.1081 0.11936 0.10393 0.12326 0.09976 C 0.12586 0.09699 0.12899 0.09467 0.13172 0.09143 C 0.13966 0.08148 0.14005 0.0787 0.14552 0.06643 C 0.14461 0.05949 0.14396 0.05254 0.14291 0.0456 C 0.14213 0.04143 0.14213 0.03634 0.13992 0.0331 C 0.13615 0.02754 0.13055 0.025 0.12586 0.0206 C 0.12027 0.01527 0.11519 0.00856 0.10907 0.00393 C 0.07797 -0.01922 0.1174 0.00856 0.08669 -0.00857 C 0.08278 -0.01065 0.0794 -0.01436 0.07549 -0.0169 C 0.0699 -0.02037 0.06157 -0.02315 0.05597 -0.02524 C 0.01015 -0.02061 0.02395 -0.03565 0.00573 -0.00857 L -2.04608E-6 -0.00024 L -2.04608E-6 4.07407E-6 " pathEditMode="relative" rAng="0" ptsTypes="AAAAAAAAAAAAAAAAAAAAAAAAAAAAAAAAAAAAAAAAAAAAAAAAAAAAA">
                                      <p:cBhvr>
                                        <p:cTn id="50" dur="13400" fill="hold"/>
                                        <p:tgtEl>
                                          <p:spTgt spid="35"/>
                                        </p:tgtEl>
                                        <p:attrNameLst>
                                          <p:attrName>ppt_x</p:attrName>
                                          <p:attrName>ppt_y</p:attrName>
                                        </p:attrNameLst>
                                      </p:cBhvr>
                                      <p:rCtr x="-31251" y="-15023"/>
                                    </p:animMotion>
                                  </p:childTnLst>
                                </p:cTn>
                              </p:par>
                              <p:par>
                                <p:cTn id="51" presetID="2" presetClass="entr" presetSubtype="2" fill="hold" grpId="0" nodeType="withEffect">
                                  <p:stCondLst>
                                    <p:cond delay="250"/>
                                  </p:stCondLst>
                                  <p:childTnLst>
                                    <p:set>
                                      <p:cBhvr>
                                        <p:cTn id="52" dur="1" fill="hold">
                                          <p:stCondLst>
                                            <p:cond delay="0"/>
                                          </p:stCondLst>
                                        </p:cTn>
                                        <p:tgtEl>
                                          <p:spTgt spid="227"/>
                                        </p:tgtEl>
                                        <p:attrNameLst>
                                          <p:attrName>style.visibility</p:attrName>
                                        </p:attrNameLst>
                                      </p:cBhvr>
                                      <p:to>
                                        <p:strVal val="visible"/>
                                      </p:to>
                                    </p:set>
                                    <p:anim calcmode="lin" valueType="num">
                                      <p:cBhvr additive="base">
                                        <p:cTn id="53" dur="500" fill="hold"/>
                                        <p:tgtEl>
                                          <p:spTgt spid="227"/>
                                        </p:tgtEl>
                                        <p:attrNameLst>
                                          <p:attrName>ppt_x</p:attrName>
                                        </p:attrNameLst>
                                      </p:cBhvr>
                                      <p:tavLst>
                                        <p:tav tm="0">
                                          <p:val>
                                            <p:strVal val="1+#ppt_w/2"/>
                                          </p:val>
                                        </p:tav>
                                        <p:tav tm="100000">
                                          <p:val>
                                            <p:strVal val="#ppt_x"/>
                                          </p:val>
                                        </p:tav>
                                      </p:tavLst>
                                    </p:anim>
                                    <p:anim calcmode="lin" valueType="num">
                                      <p:cBhvr additive="base">
                                        <p:cTn id="54" dur="500" fill="hold"/>
                                        <p:tgtEl>
                                          <p:spTgt spid="227"/>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250"/>
                                  </p:stCondLst>
                                  <p:childTnLst>
                                    <p:set>
                                      <p:cBhvr>
                                        <p:cTn id="56" dur="1" fill="hold">
                                          <p:stCondLst>
                                            <p:cond delay="0"/>
                                          </p:stCondLst>
                                        </p:cTn>
                                        <p:tgtEl>
                                          <p:spTgt spid="228"/>
                                        </p:tgtEl>
                                        <p:attrNameLst>
                                          <p:attrName>style.visibility</p:attrName>
                                        </p:attrNameLst>
                                      </p:cBhvr>
                                      <p:to>
                                        <p:strVal val="visible"/>
                                      </p:to>
                                    </p:set>
                                    <p:anim calcmode="lin" valueType="num">
                                      <p:cBhvr additive="base">
                                        <p:cTn id="57" dur="500" fill="hold"/>
                                        <p:tgtEl>
                                          <p:spTgt spid="228"/>
                                        </p:tgtEl>
                                        <p:attrNameLst>
                                          <p:attrName>ppt_x</p:attrName>
                                        </p:attrNameLst>
                                      </p:cBhvr>
                                      <p:tavLst>
                                        <p:tav tm="0">
                                          <p:val>
                                            <p:strVal val="1+#ppt_w/2"/>
                                          </p:val>
                                        </p:tav>
                                        <p:tav tm="100000">
                                          <p:val>
                                            <p:strVal val="#ppt_x"/>
                                          </p:val>
                                        </p:tav>
                                      </p:tavLst>
                                    </p:anim>
                                    <p:anim calcmode="lin" valueType="num">
                                      <p:cBhvr additive="base">
                                        <p:cTn id="58" dur="500" fill="hold"/>
                                        <p:tgtEl>
                                          <p:spTgt spid="228"/>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250"/>
                                  </p:stCondLst>
                                  <p:childTnLst>
                                    <p:set>
                                      <p:cBhvr>
                                        <p:cTn id="60" dur="1" fill="hold">
                                          <p:stCondLst>
                                            <p:cond delay="0"/>
                                          </p:stCondLst>
                                        </p:cTn>
                                        <p:tgtEl>
                                          <p:spTgt spid="229"/>
                                        </p:tgtEl>
                                        <p:attrNameLst>
                                          <p:attrName>style.visibility</p:attrName>
                                        </p:attrNameLst>
                                      </p:cBhvr>
                                      <p:to>
                                        <p:strVal val="visible"/>
                                      </p:to>
                                    </p:set>
                                    <p:anim calcmode="lin" valueType="num">
                                      <p:cBhvr additive="base">
                                        <p:cTn id="61" dur="500" fill="hold"/>
                                        <p:tgtEl>
                                          <p:spTgt spid="229"/>
                                        </p:tgtEl>
                                        <p:attrNameLst>
                                          <p:attrName>ppt_x</p:attrName>
                                        </p:attrNameLst>
                                      </p:cBhvr>
                                      <p:tavLst>
                                        <p:tav tm="0">
                                          <p:val>
                                            <p:strVal val="1+#ppt_w/2"/>
                                          </p:val>
                                        </p:tav>
                                        <p:tav tm="100000">
                                          <p:val>
                                            <p:strVal val="#ppt_x"/>
                                          </p:val>
                                        </p:tav>
                                      </p:tavLst>
                                    </p:anim>
                                    <p:anim calcmode="lin" valueType="num">
                                      <p:cBhvr additive="base">
                                        <p:cTn id="62" dur="500" fill="hold"/>
                                        <p:tgtEl>
                                          <p:spTgt spid="229"/>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50"/>
                                  </p:stCondLst>
                                  <p:childTnLst>
                                    <p:set>
                                      <p:cBhvr>
                                        <p:cTn id="64" dur="1" fill="hold">
                                          <p:stCondLst>
                                            <p:cond delay="0"/>
                                          </p:stCondLst>
                                        </p:cTn>
                                        <p:tgtEl>
                                          <p:spTgt spid="230"/>
                                        </p:tgtEl>
                                        <p:attrNameLst>
                                          <p:attrName>style.visibility</p:attrName>
                                        </p:attrNameLst>
                                      </p:cBhvr>
                                      <p:to>
                                        <p:strVal val="visible"/>
                                      </p:to>
                                    </p:set>
                                    <p:anim calcmode="lin" valueType="num">
                                      <p:cBhvr additive="base">
                                        <p:cTn id="65" dur="500" fill="hold"/>
                                        <p:tgtEl>
                                          <p:spTgt spid="230"/>
                                        </p:tgtEl>
                                        <p:attrNameLst>
                                          <p:attrName>ppt_x</p:attrName>
                                        </p:attrNameLst>
                                      </p:cBhvr>
                                      <p:tavLst>
                                        <p:tav tm="0">
                                          <p:val>
                                            <p:strVal val="1+#ppt_w/2"/>
                                          </p:val>
                                        </p:tav>
                                        <p:tav tm="100000">
                                          <p:val>
                                            <p:strVal val="#ppt_x"/>
                                          </p:val>
                                        </p:tav>
                                      </p:tavLst>
                                    </p:anim>
                                    <p:anim calcmode="lin" valueType="num">
                                      <p:cBhvr additive="base">
                                        <p:cTn id="66" dur="500" fill="hold"/>
                                        <p:tgtEl>
                                          <p:spTgt spid="230"/>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250"/>
                                  </p:stCondLst>
                                  <p:childTnLst>
                                    <p:set>
                                      <p:cBhvr>
                                        <p:cTn id="68" dur="1" fill="hold">
                                          <p:stCondLst>
                                            <p:cond delay="0"/>
                                          </p:stCondLst>
                                        </p:cTn>
                                        <p:tgtEl>
                                          <p:spTgt spid="231"/>
                                        </p:tgtEl>
                                        <p:attrNameLst>
                                          <p:attrName>style.visibility</p:attrName>
                                        </p:attrNameLst>
                                      </p:cBhvr>
                                      <p:to>
                                        <p:strVal val="visible"/>
                                      </p:to>
                                    </p:set>
                                    <p:anim calcmode="lin" valueType="num">
                                      <p:cBhvr additive="base">
                                        <p:cTn id="69" dur="500" fill="hold"/>
                                        <p:tgtEl>
                                          <p:spTgt spid="231"/>
                                        </p:tgtEl>
                                        <p:attrNameLst>
                                          <p:attrName>ppt_x</p:attrName>
                                        </p:attrNameLst>
                                      </p:cBhvr>
                                      <p:tavLst>
                                        <p:tav tm="0">
                                          <p:val>
                                            <p:strVal val="1+#ppt_w/2"/>
                                          </p:val>
                                        </p:tav>
                                        <p:tav tm="100000">
                                          <p:val>
                                            <p:strVal val="#ppt_x"/>
                                          </p:val>
                                        </p:tav>
                                      </p:tavLst>
                                    </p:anim>
                                    <p:anim calcmode="lin" valueType="num">
                                      <p:cBhvr additive="base">
                                        <p:cTn id="70" dur="500" fill="hold"/>
                                        <p:tgtEl>
                                          <p:spTgt spid="2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227" grpId="0" animBg="1"/>
      <p:bldP spid="228" grpId="0" animBg="1"/>
      <p:bldP spid="229" grpId="0" animBg="1"/>
      <p:bldP spid="230" grpId="0" animBg="1"/>
      <p:bldP spid="231"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009">
    <p:bg>
      <p:bgPr>
        <a:solidFill>
          <a:srgbClr val="031427"/>
        </a:solidFill>
        <a:effectLst/>
      </p:bgPr>
    </p:bg>
    <p:spTree>
      <p:nvGrpSpPr>
        <p:cNvPr id="1" name=""/>
        <p:cNvGrpSpPr/>
        <p:nvPr/>
      </p:nvGrpSpPr>
      <p:grpSpPr>
        <a:xfrm>
          <a:off x="0" y="0"/>
          <a:ext cx="0" cy="0"/>
          <a:chOff x="0" y="0"/>
          <a:chExt cx="0" cy="0"/>
        </a:xfrm>
      </p:grpSpPr>
      <p:pic>
        <p:nvPicPr>
          <p:cNvPr id="233" name="图片 1"/>
          <p:cNvPicPr>
            <a:picLocks noChangeAspect="1" noChangeArrowheads="1"/>
          </p:cNvPicPr>
          <p:nvPr userDrawn="1"/>
        </p:nvPicPr>
        <p:blipFill>
          <a:blip r:embed="rId2" cstate="email"/>
          <a:srcRect/>
          <a:stretch>
            <a:fillRect/>
          </a:stretch>
        </p:blipFill>
        <p:spPr bwMode="auto">
          <a:xfrm>
            <a:off x="0" y="-12700"/>
            <a:ext cx="12192000" cy="6883400"/>
          </a:xfrm>
          <a:prstGeom prst="rect">
            <a:avLst/>
          </a:prstGeom>
          <a:noFill/>
          <a:ln w="9525">
            <a:noFill/>
            <a:miter lim="800000"/>
            <a:headEnd/>
            <a:tailEnd/>
          </a:ln>
        </p:spPr>
      </p:pic>
      <p:pic>
        <p:nvPicPr>
          <p:cNvPr id="205" name="虚点"/>
          <p:cNvPicPr>
            <a:picLocks noChangeAspect="1"/>
          </p:cNvPicPr>
          <p:nvPr userDrawn="1"/>
        </p:nvPicPr>
        <p:blipFill>
          <a:blip r:embed="rId3">
            <a:lum bright="-20000" contrast="-40000"/>
          </a:blip>
          <a:stretch>
            <a:fillRect/>
          </a:stretch>
        </p:blipFill>
        <p:spPr>
          <a:xfrm>
            <a:off x="6376858" y="967343"/>
            <a:ext cx="9996816" cy="9784322"/>
          </a:xfrm>
          <a:prstGeom prst="rect">
            <a:avLst/>
          </a:prstGeom>
        </p:spPr>
      </p:pic>
      <p:sp>
        <p:nvSpPr>
          <p:cNvPr id="28" name="椭圆 27"/>
          <p:cNvSpPr/>
          <p:nvPr userDrawn="1"/>
        </p:nvSpPr>
        <p:spPr bwMode="auto">
          <a:xfrm>
            <a:off x="1963949" y="7204239"/>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9" name="椭圆 28"/>
          <p:cNvSpPr/>
          <p:nvPr userDrawn="1"/>
        </p:nvSpPr>
        <p:spPr bwMode="auto">
          <a:xfrm>
            <a:off x="7299226" y="7034551"/>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0" name="椭圆 29"/>
          <p:cNvSpPr/>
          <p:nvPr userDrawn="1"/>
        </p:nvSpPr>
        <p:spPr bwMode="auto">
          <a:xfrm>
            <a:off x="4440464" y="-171399"/>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1" name="椭圆 30"/>
          <p:cNvSpPr/>
          <p:nvPr userDrawn="1"/>
        </p:nvSpPr>
        <p:spPr bwMode="auto">
          <a:xfrm>
            <a:off x="15720872" y="4419664"/>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2" name="椭圆 31"/>
          <p:cNvSpPr/>
          <p:nvPr userDrawn="1"/>
        </p:nvSpPr>
        <p:spPr bwMode="auto">
          <a:xfrm>
            <a:off x="16142492" y="481823"/>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3" name="椭圆 32"/>
          <p:cNvSpPr/>
          <p:nvPr userDrawn="1"/>
        </p:nvSpPr>
        <p:spPr bwMode="auto">
          <a:xfrm>
            <a:off x="17664329" y="6504662"/>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4" name="椭圆 33"/>
          <p:cNvSpPr/>
          <p:nvPr userDrawn="1"/>
        </p:nvSpPr>
        <p:spPr bwMode="auto">
          <a:xfrm>
            <a:off x="8764406" y="7034551"/>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5" name="椭圆 34"/>
          <p:cNvSpPr/>
          <p:nvPr userDrawn="1"/>
        </p:nvSpPr>
        <p:spPr bwMode="auto">
          <a:xfrm>
            <a:off x="-214344" y="4601460"/>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36" name="实点"/>
          <p:cNvGrpSpPr/>
          <p:nvPr userDrawn="1"/>
        </p:nvGrpSpPr>
        <p:grpSpPr>
          <a:xfrm>
            <a:off x="6407089" y="1341825"/>
            <a:ext cx="9568904" cy="8865782"/>
            <a:chOff x="-1112838" y="-6292080"/>
            <a:chExt cx="14425613" cy="13360401"/>
          </a:xfrm>
          <a:solidFill>
            <a:schemeClr val="accent4">
              <a:lumMod val="20000"/>
              <a:lumOff val="80000"/>
              <a:alpha val="44000"/>
            </a:schemeClr>
          </a:solidFill>
        </p:grpSpPr>
        <p:sp>
          <p:nvSpPr>
            <p:cNvPr id="37"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8"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9"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0"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1"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2"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3"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4"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5"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6"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7"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8"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9"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0"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1"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2"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3"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4"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6"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7"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9"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0"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2"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3"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4"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6"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7"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8"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0"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1"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2"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3"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4"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5"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6"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7"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8"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9"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0"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1"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2"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3"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4"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5"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6"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7"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8"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9"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0"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1"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2"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3"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4"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5"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6"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7"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8"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9"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0"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1"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2"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3"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4"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5"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6"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7"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8"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9"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0"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1"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2"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3"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4"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5"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6"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7"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8"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9"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0"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1"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2"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3"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4"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5"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6"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7"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8"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9"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0"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1"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2"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3"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4"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5"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6"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7"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8"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9"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0"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1"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2"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3"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4"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5"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6"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7"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8"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5"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6"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7"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8"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9"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0"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1"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2"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3"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4"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5"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6"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7"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8"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9"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0"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1"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2"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3"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4"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5"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6"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7"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8"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pic>
        <p:nvPicPr>
          <p:cNvPr id="207" name="地球"/>
          <p:cNvPicPr>
            <a:picLocks noChangeAspect="1"/>
          </p:cNvPicPr>
          <p:nvPr userDrawn="1"/>
        </p:nvPicPr>
        <p:blipFill>
          <a:blip r:embed="rId4">
            <a:extLst>
              <a:ext uri="{BEBA8EAE-BF5A-486C-A8C5-ECC9F3942E4B}">
                <a14:imgProps xmlns:a14="http://schemas.microsoft.com/office/drawing/2010/main">
                  <a14:imgLayer r:embed="rId5">
                    <a14:imgEffect>
                      <a14:brightnessContrast bright="-40000"/>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a:off x="7664016" y="2331447"/>
            <a:ext cx="5792037" cy="7006146"/>
          </a:xfrm>
          <a:prstGeom prst="rect">
            <a:avLst/>
          </a:prstGeom>
        </p:spPr>
      </p:pic>
      <p:grpSp>
        <p:nvGrpSpPr>
          <p:cNvPr id="208" name="组合 207"/>
          <p:cNvGrpSpPr/>
          <p:nvPr userDrawn="1"/>
        </p:nvGrpSpPr>
        <p:grpSpPr>
          <a:xfrm>
            <a:off x="5331341" y="-4891994"/>
            <a:ext cx="10421409" cy="10425480"/>
            <a:chOff x="804839" y="2704271"/>
            <a:chExt cx="10425480" cy="10425480"/>
          </a:xfrm>
        </p:grpSpPr>
        <p:sp>
          <p:nvSpPr>
            <p:cNvPr id="209" name="虚线圆外"/>
            <p:cNvSpPr/>
            <p:nvPr/>
          </p:nvSpPr>
          <p:spPr bwMode="auto">
            <a:xfrm>
              <a:off x="804839" y="2704271"/>
              <a:ext cx="10425480" cy="10425480"/>
            </a:xfrm>
            <a:prstGeom prst="ellipse">
              <a:avLst/>
            </a:prstGeom>
            <a:noFill/>
            <a:ln w="6350" cap="flat" cmpd="sng" algn="ctr">
              <a:solidFill>
                <a:schemeClr val="accent2">
                  <a:alpha val="26000"/>
                </a:schemeClr>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0" name="椭圆 209"/>
            <p:cNvSpPr/>
            <p:nvPr/>
          </p:nvSpPr>
          <p:spPr bwMode="auto">
            <a:xfrm>
              <a:off x="1811243" y="4675824"/>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1" name="椭圆 210"/>
            <p:cNvSpPr/>
            <p:nvPr/>
          </p:nvSpPr>
          <p:spPr bwMode="auto">
            <a:xfrm>
              <a:off x="8459312" y="3267655"/>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2" name="椭圆 211"/>
            <p:cNvSpPr/>
            <p:nvPr/>
          </p:nvSpPr>
          <p:spPr bwMode="auto">
            <a:xfrm>
              <a:off x="10554214" y="5361682"/>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3" name="椭圆 212"/>
            <p:cNvSpPr/>
            <p:nvPr/>
          </p:nvSpPr>
          <p:spPr bwMode="auto">
            <a:xfrm>
              <a:off x="10059096" y="11055557"/>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4" name="椭圆 213"/>
            <p:cNvSpPr/>
            <p:nvPr/>
          </p:nvSpPr>
          <p:spPr bwMode="auto">
            <a:xfrm>
              <a:off x="2078270" y="11376025"/>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215" name="组合 214"/>
          <p:cNvGrpSpPr/>
          <p:nvPr userDrawn="1"/>
        </p:nvGrpSpPr>
        <p:grpSpPr>
          <a:xfrm rot="2884929">
            <a:off x="1335284" y="-4031991"/>
            <a:ext cx="9598910" cy="9595162"/>
            <a:chOff x="804839" y="2704271"/>
            <a:chExt cx="10425480" cy="10425480"/>
          </a:xfrm>
        </p:grpSpPr>
        <p:sp>
          <p:nvSpPr>
            <p:cNvPr id="216" name="虚线圆外"/>
            <p:cNvSpPr/>
            <p:nvPr/>
          </p:nvSpPr>
          <p:spPr bwMode="auto">
            <a:xfrm>
              <a:off x="804839" y="2704271"/>
              <a:ext cx="10425480" cy="10425480"/>
            </a:xfrm>
            <a:prstGeom prst="ellipse">
              <a:avLst/>
            </a:prstGeom>
            <a:noFill/>
            <a:ln w="6350" cap="flat" cmpd="sng" algn="ctr">
              <a:solidFill>
                <a:schemeClr val="accent2">
                  <a:alpha val="33000"/>
                </a:schemeClr>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7" name="椭圆 216"/>
            <p:cNvSpPr/>
            <p:nvPr/>
          </p:nvSpPr>
          <p:spPr bwMode="auto">
            <a:xfrm>
              <a:off x="1811243" y="4675824"/>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8" name="椭圆 217"/>
            <p:cNvSpPr/>
            <p:nvPr/>
          </p:nvSpPr>
          <p:spPr bwMode="auto">
            <a:xfrm>
              <a:off x="8459312" y="3267655"/>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9" name="椭圆 218"/>
            <p:cNvSpPr/>
            <p:nvPr/>
          </p:nvSpPr>
          <p:spPr bwMode="auto">
            <a:xfrm>
              <a:off x="10554214" y="5361682"/>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20" name="椭圆 219"/>
            <p:cNvSpPr/>
            <p:nvPr/>
          </p:nvSpPr>
          <p:spPr bwMode="auto">
            <a:xfrm>
              <a:off x="10059096" y="11055557"/>
              <a:ext cx="151864" cy="151864"/>
            </a:xfrm>
            <a:prstGeom prst="ellipse">
              <a:avLst/>
            </a:prstGeom>
            <a:solidFill>
              <a:schemeClr val="accent2">
                <a:alpha val="3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21" name="椭圆 220"/>
            <p:cNvSpPr/>
            <p:nvPr/>
          </p:nvSpPr>
          <p:spPr bwMode="auto">
            <a:xfrm>
              <a:off x="2078270" y="11376025"/>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
        <p:nvSpPr>
          <p:cNvPr id="227" name="Oval 69"/>
          <p:cNvSpPr/>
          <p:nvPr userDrawn="1"/>
        </p:nvSpPr>
        <p:spPr>
          <a:xfrm>
            <a:off x="10884654" y="731161"/>
            <a:ext cx="128814" cy="12936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28" name="Oval 70"/>
          <p:cNvSpPr/>
          <p:nvPr userDrawn="1"/>
        </p:nvSpPr>
        <p:spPr>
          <a:xfrm>
            <a:off x="11036477" y="731161"/>
            <a:ext cx="128814" cy="12936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29" name="Oval 71"/>
          <p:cNvSpPr/>
          <p:nvPr userDrawn="1"/>
        </p:nvSpPr>
        <p:spPr>
          <a:xfrm>
            <a:off x="11188299" y="731161"/>
            <a:ext cx="128814" cy="12936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30" name="Oval 72"/>
          <p:cNvSpPr/>
          <p:nvPr userDrawn="1"/>
        </p:nvSpPr>
        <p:spPr>
          <a:xfrm>
            <a:off x="11340120" y="731161"/>
            <a:ext cx="128814" cy="12936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31" name="Oval 73"/>
          <p:cNvSpPr/>
          <p:nvPr userDrawn="1"/>
        </p:nvSpPr>
        <p:spPr>
          <a:xfrm>
            <a:off x="11491942" y="731161"/>
            <a:ext cx="128814" cy="12936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700" fill="hold"/>
                                        <p:tgtEl>
                                          <p:spTgt spid="36"/>
                                        </p:tgtEl>
                                        <p:attrNameLst>
                                          <p:attrName>ppt_w</p:attrName>
                                        </p:attrNameLst>
                                      </p:cBhvr>
                                      <p:tavLst>
                                        <p:tav tm="0">
                                          <p:val>
                                            <p:fltVal val="0"/>
                                          </p:val>
                                        </p:tav>
                                        <p:tav tm="100000">
                                          <p:val>
                                            <p:strVal val="#ppt_w"/>
                                          </p:val>
                                        </p:tav>
                                      </p:tavLst>
                                    </p:anim>
                                    <p:anim calcmode="lin" valueType="num">
                                      <p:cBhvr>
                                        <p:cTn id="8" dur="700" fill="hold"/>
                                        <p:tgtEl>
                                          <p:spTgt spid="36"/>
                                        </p:tgtEl>
                                        <p:attrNameLst>
                                          <p:attrName>ppt_h</p:attrName>
                                        </p:attrNameLst>
                                      </p:cBhvr>
                                      <p:tavLst>
                                        <p:tav tm="0">
                                          <p:val>
                                            <p:fltVal val="0"/>
                                          </p:val>
                                        </p:tav>
                                        <p:tav tm="100000">
                                          <p:val>
                                            <p:strVal val="#ppt_h"/>
                                          </p:val>
                                        </p:tav>
                                      </p:tavLst>
                                    </p:anim>
                                    <p:anim calcmode="lin" valueType="num">
                                      <p:cBhvr>
                                        <p:cTn id="9" dur="700" fill="hold"/>
                                        <p:tgtEl>
                                          <p:spTgt spid="36"/>
                                        </p:tgtEl>
                                        <p:attrNameLst>
                                          <p:attrName>style.rotation</p:attrName>
                                        </p:attrNameLst>
                                      </p:cBhvr>
                                      <p:tavLst>
                                        <p:tav tm="0">
                                          <p:val>
                                            <p:fltVal val="90"/>
                                          </p:val>
                                        </p:tav>
                                        <p:tav tm="100000">
                                          <p:val>
                                            <p:fltVal val="0"/>
                                          </p:val>
                                        </p:tav>
                                      </p:tavLst>
                                    </p:anim>
                                    <p:animEffect transition="in" filter="fade">
                                      <p:cBhvr>
                                        <p:cTn id="10" dur="700"/>
                                        <p:tgtEl>
                                          <p:spTgt spid="36"/>
                                        </p:tgtEl>
                                      </p:cBhvr>
                                    </p:animEffect>
                                  </p:childTnLst>
                                </p:cTn>
                              </p:par>
                              <p:par>
                                <p:cTn id="11" presetID="31"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 calcmode="lin" valueType="num">
                                      <p:cBhvr>
                                        <p:cTn id="13" dur="600" fill="hold"/>
                                        <p:tgtEl>
                                          <p:spTgt spid="205"/>
                                        </p:tgtEl>
                                        <p:attrNameLst>
                                          <p:attrName>ppt_w</p:attrName>
                                        </p:attrNameLst>
                                      </p:cBhvr>
                                      <p:tavLst>
                                        <p:tav tm="0">
                                          <p:val>
                                            <p:fltVal val="0"/>
                                          </p:val>
                                        </p:tav>
                                        <p:tav tm="100000">
                                          <p:val>
                                            <p:strVal val="#ppt_w"/>
                                          </p:val>
                                        </p:tav>
                                      </p:tavLst>
                                    </p:anim>
                                    <p:anim calcmode="lin" valueType="num">
                                      <p:cBhvr>
                                        <p:cTn id="14" dur="600" fill="hold"/>
                                        <p:tgtEl>
                                          <p:spTgt spid="205"/>
                                        </p:tgtEl>
                                        <p:attrNameLst>
                                          <p:attrName>ppt_h</p:attrName>
                                        </p:attrNameLst>
                                      </p:cBhvr>
                                      <p:tavLst>
                                        <p:tav tm="0">
                                          <p:val>
                                            <p:fltVal val="0"/>
                                          </p:val>
                                        </p:tav>
                                        <p:tav tm="100000">
                                          <p:val>
                                            <p:strVal val="#ppt_h"/>
                                          </p:val>
                                        </p:tav>
                                      </p:tavLst>
                                    </p:anim>
                                    <p:anim calcmode="lin" valueType="num">
                                      <p:cBhvr>
                                        <p:cTn id="15" dur="600" fill="hold"/>
                                        <p:tgtEl>
                                          <p:spTgt spid="205"/>
                                        </p:tgtEl>
                                        <p:attrNameLst>
                                          <p:attrName>style.rotation</p:attrName>
                                        </p:attrNameLst>
                                      </p:cBhvr>
                                      <p:tavLst>
                                        <p:tav tm="0">
                                          <p:val>
                                            <p:fltVal val="90"/>
                                          </p:val>
                                        </p:tav>
                                        <p:tav tm="100000">
                                          <p:val>
                                            <p:fltVal val="0"/>
                                          </p:val>
                                        </p:tav>
                                      </p:tavLst>
                                    </p:anim>
                                    <p:animEffect transition="in" filter="fade">
                                      <p:cBhvr>
                                        <p:cTn id="16" dur="600"/>
                                        <p:tgtEl>
                                          <p:spTgt spid="205"/>
                                        </p:tgtEl>
                                      </p:cBhvr>
                                    </p:animEffect>
                                  </p:childTnLst>
                                </p:cTn>
                              </p:par>
                              <p:par>
                                <p:cTn id="17" presetID="53" presetClass="entr" presetSubtype="16" fill="hold" nodeType="withEffect">
                                  <p:stCondLst>
                                    <p:cond delay="0"/>
                                  </p:stCondLst>
                                  <p:childTnLst>
                                    <p:set>
                                      <p:cBhvr>
                                        <p:cTn id="18" dur="1" fill="hold">
                                          <p:stCondLst>
                                            <p:cond delay="0"/>
                                          </p:stCondLst>
                                        </p:cTn>
                                        <p:tgtEl>
                                          <p:spTgt spid="208"/>
                                        </p:tgtEl>
                                        <p:attrNameLst>
                                          <p:attrName>style.visibility</p:attrName>
                                        </p:attrNameLst>
                                      </p:cBhvr>
                                      <p:to>
                                        <p:strVal val="visible"/>
                                      </p:to>
                                    </p:set>
                                    <p:anim calcmode="lin" valueType="num">
                                      <p:cBhvr>
                                        <p:cTn id="19" dur="700" fill="hold"/>
                                        <p:tgtEl>
                                          <p:spTgt spid="208"/>
                                        </p:tgtEl>
                                        <p:attrNameLst>
                                          <p:attrName>ppt_w</p:attrName>
                                        </p:attrNameLst>
                                      </p:cBhvr>
                                      <p:tavLst>
                                        <p:tav tm="0">
                                          <p:val>
                                            <p:fltVal val="0"/>
                                          </p:val>
                                        </p:tav>
                                        <p:tav tm="100000">
                                          <p:val>
                                            <p:strVal val="#ppt_w"/>
                                          </p:val>
                                        </p:tav>
                                      </p:tavLst>
                                    </p:anim>
                                    <p:anim calcmode="lin" valueType="num">
                                      <p:cBhvr>
                                        <p:cTn id="20" dur="700" fill="hold"/>
                                        <p:tgtEl>
                                          <p:spTgt spid="208"/>
                                        </p:tgtEl>
                                        <p:attrNameLst>
                                          <p:attrName>ppt_h</p:attrName>
                                        </p:attrNameLst>
                                      </p:cBhvr>
                                      <p:tavLst>
                                        <p:tav tm="0">
                                          <p:val>
                                            <p:fltVal val="0"/>
                                          </p:val>
                                        </p:tav>
                                        <p:tav tm="100000">
                                          <p:val>
                                            <p:strVal val="#ppt_h"/>
                                          </p:val>
                                        </p:tav>
                                      </p:tavLst>
                                    </p:anim>
                                    <p:animEffect transition="in" filter="fade">
                                      <p:cBhvr>
                                        <p:cTn id="21" dur="700"/>
                                        <p:tgtEl>
                                          <p:spTgt spid="208"/>
                                        </p:tgtEl>
                                      </p:cBhvr>
                                    </p:animEffect>
                                  </p:childTnLst>
                                </p:cTn>
                              </p:par>
                              <p:par>
                                <p:cTn id="22" presetID="53" presetClass="entr" presetSubtype="16" fill="hold" nodeType="withEffect">
                                  <p:stCondLst>
                                    <p:cond delay="0"/>
                                  </p:stCondLst>
                                  <p:childTnLst>
                                    <p:set>
                                      <p:cBhvr>
                                        <p:cTn id="23" dur="1" fill="hold">
                                          <p:stCondLst>
                                            <p:cond delay="0"/>
                                          </p:stCondLst>
                                        </p:cTn>
                                        <p:tgtEl>
                                          <p:spTgt spid="215"/>
                                        </p:tgtEl>
                                        <p:attrNameLst>
                                          <p:attrName>style.visibility</p:attrName>
                                        </p:attrNameLst>
                                      </p:cBhvr>
                                      <p:to>
                                        <p:strVal val="visible"/>
                                      </p:to>
                                    </p:set>
                                    <p:anim calcmode="lin" valueType="num">
                                      <p:cBhvr>
                                        <p:cTn id="24" dur="800" fill="hold"/>
                                        <p:tgtEl>
                                          <p:spTgt spid="215"/>
                                        </p:tgtEl>
                                        <p:attrNameLst>
                                          <p:attrName>ppt_w</p:attrName>
                                        </p:attrNameLst>
                                      </p:cBhvr>
                                      <p:tavLst>
                                        <p:tav tm="0">
                                          <p:val>
                                            <p:fltVal val="0"/>
                                          </p:val>
                                        </p:tav>
                                        <p:tav tm="100000">
                                          <p:val>
                                            <p:strVal val="#ppt_w"/>
                                          </p:val>
                                        </p:tav>
                                      </p:tavLst>
                                    </p:anim>
                                    <p:anim calcmode="lin" valueType="num">
                                      <p:cBhvr>
                                        <p:cTn id="25" dur="800" fill="hold"/>
                                        <p:tgtEl>
                                          <p:spTgt spid="215"/>
                                        </p:tgtEl>
                                        <p:attrNameLst>
                                          <p:attrName>ppt_h</p:attrName>
                                        </p:attrNameLst>
                                      </p:cBhvr>
                                      <p:tavLst>
                                        <p:tav tm="0">
                                          <p:val>
                                            <p:fltVal val="0"/>
                                          </p:val>
                                        </p:tav>
                                        <p:tav tm="100000">
                                          <p:val>
                                            <p:strVal val="#ppt_h"/>
                                          </p:val>
                                        </p:tav>
                                      </p:tavLst>
                                    </p:anim>
                                    <p:animEffect transition="in" filter="fade">
                                      <p:cBhvr>
                                        <p:cTn id="26" dur="800"/>
                                        <p:tgtEl>
                                          <p:spTgt spid="215"/>
                                        </p:tgtEl>
                                      </p:cBhvr>
                                    </p:animEffect>
                                  </p:childTnLst>
                                </p:cTn>
                              </p:par>
                              <p:par>
                                <p:cTn id="27" presetID="8" presetClass="emph" presetSubtype="0" repeatCount="indefinite" fill="hold" nodeType="withEffect">
                                  <p:stCondLst>
                                    <p:cond delay="0"/>
                                  </p:stCondLst>
                                  <p:childTnLst>
                                    <p:animRot by="10800000">
                                      <p:cBhvr>
                                        <p:cTn id="28" dur="5000" fill="hold"/>
                                        <p:tgtEl>
                                          <p:spTgt spid="36"/>
                                        </p:tgtEl>
                                        <p:attrNameLst>
                                          <p:attrName>r</p:attrName>
                                        </p:attrNameLst>
                                      </p:cBhvr>
                                    </p:animRot>
                                  </p:childTnLst>
                                </p:cTn>
                              </p:par>
                              <p:par>
                                <p:cTn id="29" presetID="8" presetClass="emph" presetSubtype="0" repeatCount="indefinite" fill="hold" nodeType="withEffect">
                                  <p:stCondLst>
                                    <p:cond delay="0"/>
                                  </p:stCondLst>
                                  <p:childTnLst>
                                    <p:animRot by="8400000">
                                      <p:cBhvr>
                                        <p:cTn id="30" dur="5000" fill="hold"/>
                                        <p:tgtEl>
                                          <p:spTgt spid="205"/>
                                        </p:tgtEl>
                                        <p:attrNameLst>
                                          <p:attrName>r</p:attrName>
                                        </p:attrNameLst>
                                      </p:cBhvr>
                                    </p:animRot>
                                  </p:childTnLst>
                                </p:cTn>
                              </p:par>
                              <p:par>
                                <p:cTn id="31" presetID="8" presetClass="emph" presetSubtype="0" repeatCount="indefinite" fill="hold" nodeType="withEffect">
                                  <p:stCondLst>
                                    <p:cond delay="0"/>
                                  </p:stCondLst>
                                  <p:childTnLst>
                                    <p:animRot by="8400000">
                                      <p:cBhvr>
                                        <p:cTn id="32" dur="5000" fill="hold"/>
                                        <p:tgtEl>
                                          <p:spTgt spid="208"/>
                                        </p:tgtEl>
                                        <p:attrNameLst>
                                          <p:attrName>r</p:attrName>
                                        </p:attrNameLst>
                                      </p:cBhvr>
                                    </p:animRot>
                                  </p:childTnLst>
                                </p:cTn>
                              </p:par>
                              <p:par>
                                <p:cTn id="33" presetID="8" presetClass="emph" presetSubtype="0" repeatCount="indefinite" fill="hold" nodeType="withEffect">
                                  <p:stCondLst>
                                    <p:cond delay="0"/>
                                  </p:stCondLst>
                                  <p:childTnLst>
                                    <p:animRot by="8400000">
                                      <p:cBhvr>
                                        <p:cTn id="34" dur="5000" fill="hold"/>
                                        <p:tgtEl>
                                          <p:spTgt spid="215"/>
                                        </p:tgtEl>
                                        <p:attrNameLst>
                                          <p:attrName>r</p:attrName>
                                        </p:attrNameLst>
                                      </p:cBhvr>
                                    </p:animRot>
                                  </p:childTnLst>
                                </p:cTn>
                              </p:par>
                              <p:par>
                                <p:cTn id="35" presetID="0" presetClass="path" presetSubtype="0" repeatCount="indefinite" accel="50000" decel="50000" fill="hold" grpId="0" nodeType="withEffect">
                                  <p:stCondLst>
                                    <p:cond delay="1500"/>
                                  </p:stCondLst>
                                  <p:childTnLst>
                                    <p:animMotion origin="layout" path="M 0.62358 -0.04652 L 0.62358 -0.04629 C 0.61734 -0.05347 0.61005 -0.05787 0.60484 -0.06736 C 0.6025 -0.07129 0.60367 -0.0787 0.6025 -0.08379 C 0.60133 -0.08842 0.59911 -0.09213 0.59781 -0.09652 C 0.59599 -0.10185 0.59482 -0.10763 0.59313 -0.11296 C 0.59169 -0.11759 0.58948 -0.12106 0.58844 -0.12546 C 0.58076 -0.15625 0.58727 -0.14282 0.57907 -0.16759 C 0.57087 -0.19143 0.57061 -0.18912 0.56254 -0.20879 C 0.56098 -0.21296 0.55981 -0.21759 0.55785 -0.22176 C 0.53078 -0.27777 0.56111 -0.20856 0.54393 -0.25069 C 0.53924 -0.2618 0.53286 -0.27106 0.52987 -0.28379 C 0.52141 -0.31875 0.52701 -0.30555 0.51581 -0.32569 C 0.51503 -0.33263 0.51451 -0.33958 0.51347 -0.34652 C 0.50644 -0.38796 0.51061 -0.3456 0.5041 -0.39213 L 0.49941 -0.42569 C 0.50019 -0.45463 0.50058 -0.48402 0.50176 -0.51296 C 0.5028 -0.54282 0.50267 -0.53912 0.50644 -0.55879 C 0.50722 -0.57407 0.50878 -0.58935 0.50878 -0.60486 C 0.50878 -0.62986 0.50774 -0.65486 0.50644 -0.67986 C 0.50618 -0.68426 0.50501 -0.68819 0.5041 -0.69236 C 0.50163 -0.70254 0.49694 -0.71851 0.49238 -0.72546 C 0.48809 -0.73217 0.48366 -0.73912 0.47833 -0.74236 C 0.46817 -0.74814 0.47364 -0.7456 0.46193 -0.75046 C 0.45177 -0.7493 0.44149 -0.74861 0.43147 -0.74629 C 0.42822 -0.74583 0.42483 -0.74513 0.4221 -0.74236 C 0.41911 -0.73935 0.41702 -0.73449 0.41507 -0.72986 C 0.40739 -0.71273 0.40609 -0.70926 0.40323 -0.69236 C 0.40245 -0.6868 0.40179 -0.68101 0.40101 -0.67569 C 0.40023 -0.67129 0.39919 -0.66736 0.39867 -0.66319 C 0.39763 -0.65625 0.39724 -0.64907 0.39633 -0.64236 C 0.39086 -0.6037 0.3962 -0.67453 0.3893 -0.58796 C 0.38852 -0.5787 0.38579 -0.54421 0.38461 -0.53379 C 0.38396 -0.52963 0.3837 -0.52476 0.38227 -0.52152 C 0.37069 -0.49513 0.37082 -0.49838 0.3565 -0.48796 C 0.33151 -0.48958 0.30639 -0.48865 0.28153 -0.49213 C 0.27294 -0.49375 0.26682 -0.50069 0.26044 -0.50879 C 0.25719 -0.51296 0.25446 -0.51805 0.25107 -0.52152 C 0.24209 -0.53055 0.24508 -0.51944 0.23702 -0.53379 C 0.23389 -0.53935 0.22582 -0.55833 0.22296 -0.56713 C 0.22114 -0.57268 0.21996 -0.57847 0.21827 -0.58379 C 0.21684 -0.58819 0.21476 -0.59213 0.21359 -0.59629 C 0.21242 -0.60023 0.21242 -0.60509 0.21124 -0.60879 C 0.20929 -0.61504 0.20617 -0.61967 0.20422 -0.62569 C 0.20226 -0.63078 0.20122 -0.6368 0.19953 -0.64236 C 0.19654 -0.65138 0.19263 -0.65833 0.19003 -0.66736 C 0.18365 -0.69004 0.18756 -0.67893 0.17844 -0.70069 C 0.17766 -0.70486 0.17727 -0.70926 0.1761 -0.71319 C 0.17415 -0.71944 0.17129 -0.72407 0.16907 -0.72986 C 0.15853 -0.75601 0.17129 -0.72986 0.15033 -0.76736 C 0.14799 -0.77129 0.14643 -0.7787 0.1433 -0.77986 C 0.13523 -0.78263 0.1299 -0.78426 0.12222 -0.78796 C 0.11974 -0.78935 0.11753 -0.7912 0.11519 -0.79236 C 0.10595 -0.79629 0.09631 -0.79814 0.08707 -0.80046 C 0.08473 -0.80185 0.08239 -0.8037 0.08005 -0.80486 C 0.06846 -0.81064 0.05662 -0.81365 0.0449 -0.81736 L -0.1355 -0.81296 C -0.14031 -0.81296 -0.14487 -0.81018 -0.14955 -0.80879 C -0.15502 -0.8074 -0.16049 -0.80601 -0.16582 -0.80486 C -0.17767 -0.79421 -0.1748 -0.79583 -0.18938 -0.78796 C -0.1925 -0.78657 -0.19563 -0.78541 -0.19875 -0.78379 C -0.20266 -0.7824 -0.20669 -0.78171 -0.21034 -0.77986 C -0.23064 -0.76898 -0.21411 -0.77453 -0.23389 -0.75879 C -0.23676 -0.75648 -0.24001 -0.75625 -0.24314 -0.75486 C -0.24548 -0.75185 -0.24782 -0.74907 -0.25016 -0.74629 C -0.25329 -0.74351 -0.2568 -0.74143 -0.25967 -0.73796 C -0.26292 -0.73449 -0.26578 -0.72916 -0.26904 -0.72546 C -0.27398 -0.72013 -0.28114 -0.71666 -0.28531 -0.70879 C -0.28817 -0.70393 -0.29012 -0.69791 -0.29247 -0.69236 C -0.29897 -0.65763 -0.28817 -0.71203 -0.30418 -0.65486 C -0.30561 -0.6493 -0.30756 -0.64375 -0.309 -0.63819 C -0.30991 -0.63426 -0.30991 -0.62916 -0.31108 -0.62569 C -0.31316 -0.6206 -0.31576 -0.61736 -0.31811 -0.61319 C -0.31902 -0.6074 -0.31954 -0.60185 -0.32045 -0.59629 C -0.32188 -0.58796 -0.32527 -0.57129 -0.32527 -0.57106 C -0.31798 -0.46759 -0.32683 -0.53333 -0.31576 -0.48796 C -0.31316 -0.47615 -0.31459 -0.47338 -0.309 -0.46296 C -0.30561 -0.45717 -0.29624 -0.44976 -0.29247 -0.44652 C -0.27528 -0.44768 -0.25797 -0.44838 -0.24079 -0.45069 C -0.23793 -0.45092 -0.22335 -0.45717 -0.21984 -0.45879 C -0.21502 -0.46134 -0.20982 -0.46226 -0.20578 -0.46713 C -0.20344 -0.4699 -0.20123 -0.47338 -0.19875 -0.47569 C -0.19875 -0.47569 -0.17715 -0.49305 -0.17298 -0.50069 C -0.16947 -0.50694 -0.16621 -0.51412 -0.16361 -0.52152 C -0.16153 -0.52801 -0.16049 -0.53564 -0.15892 -0.54213 C -0.15398 -0.59606 -0.15528 -0.56944 -0.16127 -0.66319 C -0.16166 -0.66736 -0.1627 -0.67176 -0.16361 -0.67569 C -0.18144 -0.7449 -0.16634 -0.68588 -0.17767 -0.72129 C -0.17949 -0.72685 -0.18053 -0.73263 -0.18235 -0.73796 C -0.18665 -0.75162 -0.19459 -0.76782 -0.2011 -0.77546 C -0.20344 -0.77824 -0.20591 -0.78101 -0.20812 -0.78379 C -0.21125 -0.78796 -0.21411 -0.79305 -0.21736 -0.79629 C -0.21958 -0.79861 -0.22244 -0.79861 -0.22452 -0.80046 C -0.22713 -0.80277 -0.22895 -0.80694 -0.23155 -0.80879 C -0.23845 -0.81388 -0.24548 -0.81736 -0.25264 -0.82129 C -0.25732 -0.82407 -0.26266 -0.825 -0.26669 -0.82963 C -0.26904 -0.8324 -0.27099 -0.83634 -0.27385 -0.83796 C -0.27971 -0.84213 -0.29247 -0.84629 -0.29247 -0.84606 C -0.3129 -0.86828 -0.2952 -0.85231 -0.32292 -0.86736 C -0.32683 -0.86944 -0.3306 -0.87291 -0.33464 -0.87569 C -0.33698 -0.87731 -0.33945 -0.87801 -0.34167 -0.87986 C -0.34492 -0.8824 -0.34778 -0.88588 -0.35104 -0.88819 C -0.3729 -0.90254 -0.3457 -0.87777 -0.37459 -0.90069 C -0.37707 -0.90254 -0.37902 -0.90694 -0.38149 -0.90879 C -0.38527 -0.91226 -0.38943 -0.91435 -0.39321 -0.91713 C -0.4303 -0.94652 -0.37954 -0.90717 -0.40961 -0.93379 C -0.41182 -0.93588 -0.41429 -0.93657 -0.41664 -0.93819 C -0.41898 -0.94213 -0.42106 -0.94699 -0.42366 -0.95046 C -0.42822 -0.95671 -0.43772 -0.96759 -0.43772 -0.96736 C -0.43928 -0.97129 -0.44058 -0.97615 -0.44228 -0.97986 C -0.4467 -0.98865 -0.45646 -1.00463 -0.45646 -1.00439 C -0.4618 -1.03449 -0.45386 -1.00046 -0.46584 -1.02569 C -0.47182 -1.03865 -0.46909 -1.04166 -0.47286 -1.05486 C -0.47325 -1.05648 -0.47443 -1.0574 -0.47521 -1.05879 L -0.47521 -1.05856 " pathEditMode="relative" rAng="0" ptsTypes="AAAAAAAAAAAAAAAAAAAAAAAAAAAAAAAAAAAAAAAAAAAAAAAAAAAAAAAAAAAAAAAAAAAAAAAAAAAAAAAAAAAAAAAAAAAAAAAAAAAAAAAAAAAAAAAAAAA">
                                      <p:cBhvr>
                                        <p:cTn id="36" dur="5000" fill="hold"/>
                                        <p:tgtEl>
                                          <p:spTgt spid="28"/>
                                        </p:tgtEl>
                                        <p:attrNameLst>
                                          <p:attrName>ppt_x</p:attrName>
                                          <p:attrName>ppt_y</p:attrName>
                                        </p:attrNameLst>
                                      </p:cBhvr>
                                      <p:rCtr x="-54939" y="-50602"/>
                                    </p:animMotion>
                                  </p:childTnLst>
                                </p:cTn>
                              </p:par>
                              <p:par>
                                <p:cTn id="37" presetID="0" presetClass="path" presetSubtype="0" repeatCount="indefinite" accel="50000" decel="50000" fill="hold" grpId="0" nodeType="withEffect">
                                  <p:stCondLst>
                                    <p:cond delay="2300"/>
                                  </p:stCondLst>
                                  <p:childTnLst>
                                    <p:animMotion origin="layout" path="M -0.2132 0.40277 L -0.2132 0.403 C -0.21619 0.39838 -0.23194 0.37546 -0.23663 0.36527 C -0.24157 0.35439 -0.24587 0.34282 -0.25069 0.33171 C -0.25446 0.32338 -0.26552 0.30162 -0.26943 0.29027 C -0.28036 0.25925 -0.26774 0.28819 -0.2788 0.25277 C -0.28075 0.24675 -0.28388 0.24189 -0.28583 0.23588 C -0.28778 0.23078 -0.28895 0.225 -0.29051 0.21944 C -0.28999 0.21134 -0.29025 0.15509 -0.28114 0.13611 C -0.27646 0.12615 -0.27008 0.12361 -0.26474 0.11527 C -0.26149 0.11018 -0.25902 0.10324 -0.25537 0.09884 C -0.25264 0.09467 -0.24899 0.09375 -0.246 0.09027 C -0.23962 0.0824 -0.23429 0.07129 -0.22726 0.06527 C -0.18652 0.02893 -0.24197 0.07731 -0.21086 0.05254 C -0.20617 0.04884 -0.20188 0.04305 -0.1968 0.04004 C -0.19238 0.0375 -0.18743 0.0375 -0.18274 0.03588 C -0.1765 0.03032 -0.17051 0.02384 -0.164 0.01944 C -0.15788 0.01504 -0.15177 0.01018 -0.14526 0.00694 C -0.14226 0.00555 -0.13901 0.00416 -0.13589 0.003 C -0.13354 0.00162 -0.13133 -0.00047 -0.12886 -0.00139 C -0.12274 -0.0044 -0.11623 -0.00602 -0.11012 -0.00996 C -0.10777 -0.01088 -0.10543 -0.01227 -0.10309 -0.01389 C -0.09996 -0.01644 -0.0971 -0.02037 -0.09372 -0.02246 C -0.08929 -0.02477 -0.08434 -0.025 -0.07966 -0.02639 C -0.07575 -0.02778 -0.07185 -0.02894 -0.06794 -0.03079 C -0.05558 -0.03588 -0.06521 -0.03635 -0.04686 -0.03889 C -0.03059 -0.04121 -0.01406 -0.04167 0.00234 -0.04283 C 0.01301 -0.0463 0.02811 -0.04931 0.03983 -0.05533 C 0.04451 -0.05787 0.04907 -0.06135 0.05388 -0.06389 C 0.05688 -0.06575 0.06013 -0.06667 0.06325 -0.06783 C 0.0656 -0.06922 0.06781 -0.0713 0.07028 -0.07223 C 0.08903 -0.07987 0.079 -0.07315 0.09605 -0.08079 C 0.0984 -0.08172 0.10061 -0.08357 0.10308 -0.08473 C 0.10608 -0.08635 0.1092 -0.08774 0.11245 -0.08912 C 0.12638 -0.09375 0.13927 -0.09514 0.15228 -0.10556 C 0.18534 -0.13241 0.14851 -0.10649 0.17102 -0.12639 C 0.18261 -0.13681 0.18638 -0.13311 0.1968 -0.15139 C 0.20578 -0.1676 0.20096 -0.16065 0.21085 -0.17223 C 0.21632 -0.20186 0.2145 -0.18681 0.21085 -0.24329 C 0.21046 -0.24746 0.20955 -0.25186 0.20851 -0.25556 C 0.20643 -0.26297 0.20356 -0.26945 0.20148 -0.27662 C 0.18222 -0.33982 0.20187 -0.28658 0.18274 -0.32639 C 0.17272 -0.34723 0.18404 -0.33149 0.17102 -0.35139 C 0.16946 -0.35371 0.15749 -0.36968 0.15462 -0.37246 C 0.15085 -0.3757 0.14669 -0.37755 0.14291 -0.38056 C 0.13809 -0.3845 0.13354 -0.38936 0.12885 -0.39306 C 0.12651 -0.39491 0.12404 -0.39537 0.12183 -0.39723 C 0.11922 -0.39954 0.11727 -0.40348 0.1148 -0.40556 C 0.11024 -0.40973 0.10282 -0.41135 0.0984 -0.41389 C 0.07184 -0.42963 0.0997 -0.41644 0.07731 -0.42662 C 0.00612 -0.41852 0.05974 -0.42871 0.03045 -0.41806 C 0.02577 -0.41644 0.02095 -0.41598 0.0164 -0.41389 C 0.01158 -0.41181 0.00234 -0.40556 0.00234 -0.40533 L -0.13823 -0.40973 C -0.14148 -0.40996 -0.14448 -0.41274 -0.1476 -0.41389 C -0.15151 -0.41551 -0.15554 -0.41667 -0.15932 -0.41806 C -0.16257 -0.41945 -0.16556 -0.42107 -0.16869 -0.42223 C -0.17259 -0.42385 -0.17663 -0.42477 -0.1804 -0.42662 C -0.18287 -0.42755 -0.18509 -0.42963 -0.18743 -0.43079 C -0.19211 -0.43241 -0.1968 -0.43334 -0.20149 -0.43473 C -0.23819 -0.46088 -0.19238 -0.4294 -0.22257 -0.44746 C -0.24912 -0.46297 -0.22127 -0.44977 -0.24366 -0.45996 C -0.26058 -0.47987 -0.25381 -0.46945 -0.26474 -0.48889 C -0.26995 -0.53496 -0.26696 -0.51713 -0.27177 -0.54329 C -0.27099 -0.5625 -0.27112 -0.58195 -0.26943 -0.60116 C -0.26878 -0.60973 -0.26474 -0.62639 -0.26474 -0.62616 L -0.2624 -0.65556 L -0.2624 -0.65533 " pathEditMode="relative" rAng="0" ptsTypes="AAAAAAAAAAAAAAAAAAAAAAAAAAAAAAAAAAAAAAAAAAAAAAAAAAAAAAAAAAAAAAAAAAAA">
                                      <p:cBhvr>
                                        <p:cTn id="38" dur="5000" spd="-100000" fill="hold"/>
                                        <p:tgtEl>
                                          <p:spTgt spid="29"/>
                                        </p:tgtEl>
                                        <p:attrNameLst>
                                          <p:attrName>ppt_x</p:attrName>
                                          <p:attrName>ppt_y</p:attrName>
                                        </p:attrNameLst>
                                      </p:cBhvr>
                                      <p:rCtr x="17506" y="-52917"/>
                                    </p:animMotion>
                                  </p:childTnLst>
                                </p:cTn>
                              </p:par>
                              <p:par>
                                <p:cTn id="39" presetID="0" presetClass="path" presetSubtype="0" repeatCount="indefinite" accel="50000" decel="50000" fill="hold" grpId="0" nodeType="withEffect">
                                  <p:stCondLst>
                                    <p:cond delay="2800"/>
                                  </p:stCondLst>
                                  <p:childTnLst>
                                    <p:animMotion origin="layout" path="M 0.55604 1.04537 L 0.55604 1.04583 C 0.56749 1.03681 0.57868 1.02593 0.5904 1.01875 C 0.59443 1.01597 0.62827 1.00602 0.63101 1.00579 C 0.63934 0.99931 0.65274 0.98843 0.66225 0.98565 C 0.7186 0.96528 0.71431 0.9713 0.78407 0.96528 C 0.78928 0.96366 0.79449 0.96158 0.79969 0.95857 C 0.80594 0.95486 0.81843 0.94514 0.81843 0.94607 C 0.82156 0.93658 0.82429 0.92755 0.82781 0.91875 C 0.83158 0.90903 0.83679 0.90255 0.8403 0.89236 C 0.84199 0.88681 0.84616 0.84838 0.84655 0.8456 C 0.8459 0.82894 0.84694 0.76759 0.8403 0.73889 C 0.83366 0.71111 0.83535 0.72477 0.82468 0.70556 C 0.82117 0.69931 0.81895 0.69028 0.81531 0.68565 C 0.81049 0.67917 0.80464 0.67778 0.79969 0.67269 C 0.79631 0.66898 0.79331 0.66343 0.79032 0.65926 C 0.78603 0.65232 0.78238 0.64398 0.77783 0.63935 C 0.77392 0.63495 0.7695 0.63449 0.76533 0.63241 C 0.76221 0.62824 0.75947 0.62176 0.75596 0.61921 C 0.74255 0.60857 0.72889 0.60602 0.71535 0.59931 C 0.70689 0.59491 0.69036 0.58588 0.69036 0.58634 C 0.68724 0.58125 0.68424 0.57593 0.68099 0.57245 C 0.65509 0.54491 0.68906 0.59074 0.66225 0.55278 C 0.65808 0.53912 0.6491 0.52824 0.64962 0.5125 C 0.65183 0.45903 0.65326 0.40579 0.656 0.35255 C 0.65639 0.34352 0.65717 0.3338 0.65912 0.32593 C 0.66238 0.31134 0.66459 0.2919 0.67162 0.28588 C 0.72589 0.23958 0.68463 0.27107 0.71535 0.25255 C 0.73357 0.2412 0.71522 0.24954 0.73722 0.23935 C 0.74815 0.23403 0.76051 0.22963 0.77158 0.22593 C 0.77874 0.22338 0.78616 0.22153 0.79344 0.21945 C 0.7954 0.20648 0.79917 0.20139 0.79969 0.19259 C 0.8006 0.17222 0.79722 0.14745 0.79032 0.13287 C 0.78759 0.12685 0.7842 0.12315 0.78095 0.11921 C 0.77678 0.11435 0.77262 0.10995 0.76845 0.1037 C 0.76273 0.10046 0.75205 0.09537 0.74659 0.09283 C 0.74138 0.09005 0.73604 0.08843 0.73097 0.08634 C 0.72667 0.08403 0.72264 0.08148 0.71847 0.07963 C 0.68932 0.08148 0.6599 0.07778 0.63101 0.08634 C 0.62203 0.08866 0.60589 0.11273 0.59665 0.12593 C 0.59456 0.13287 0.59196 0.13866 0.5904 0.1463 C 0.58194 0.18171 0.58871 0.2331 0.5904 0.2662 C 0.59079 0.27454 0.59196 0.28426 0.59352 0.29283 C 0.59508 0.30208 0.59769 0.31042 0.59977 0.31945 C 0.60081 0.33241 0.60159 0.34607 0.60289 0.35926 C 0.60367 0.36806 0.60602 0.37662 0.60602 0.38588 C 0.60602 0.42361 0.60446 0.46158 0.60289 0.49908 C 0.60263 0.50324 0.59821 0.53935 0.59665 0.54583 C 0.59235 0.56134 0.58428 0.58009 0.5779 0.59236 C 0.57179 0.6037 0.5658 0.61597 0.55916 0.6257 C 0.55526 0.63148 0.5507 0.63426 0.54667 0.63935 C 0.54133 0.64537 0.53638 0.65324 0.53105 0.65926 C 0.52076 0.6706 0.51022 0.68148 0.49981 0.69259 C 0.49356 0.69908 0.48796 0.71042 0.48094 0.7125 C 0.4687 0.7162 0.45569 0.71898 0.44358 0.7257 C 0.44033 0.72755 0.43733 0.73009 0.43408 0.73264 C 0.4225 0.73125 0.37395 0.72917 0.35299 0.71898 C 0.34648 0.71574 0.34037 0.71042 0.33425 0.70556 C 0.32058 0.69491 0.30705 0.6838 0.29364 0.67269 C 0.26032 0.64445 0.29598 0.67708 0.2624 0.63241 C 0.25954 0.62847 0.25589 0.6294 0.25303 0.6257 C 0.24639 0.61783 0.2404 0.6081 0.23429 0.59931 L 0.22492 0.58588 C 0.22283 0.5794 0.22049 0.57269 0.21867 0.56597 C 0.20279 0.50625 0.22127 0.56713 0.20617 0.51898 C 0.20513 0.51019 0.20305 0.50139 0.20305 0.49259 C 0.20305 0.46551 0.20461 0.43889 0.20617 0.4125 C 0.20761 0.38658 0.21151 0.37778 0.21554 0.35255 C 0.21685 0.34352 0.21763 0.33495 0.21867 0.32593 C 0.21672 0.28588 0.21945 0.26273 0.20917 0.23287 C 0.20669 0.225 0.20318 0.21875 0.19993 0.2088 C 0.18977 0.19398 0.18053 0.17847 0.16869 0.16597 C 0.16569 0.1625 0.16231 0.16204 0.15932 0.15949 C 0.15502 0.15509 0.15112 0.14954 0.14682 0.1463 C 0.14279 0.14259 0.13836 0.1419 0.13433 0.13935 C 0.1217 0.13125 0.11519 0.12431 0.10309 0.11921 C 0.07953 0.11019 0.063 0.10995 0.03749 0.1037 C 0.03437 0.10116 0.03098 0.10046 0.02812 0.09931 C 0.0151 0.08542 0.01562 0.07593 0.00625 0.0463 C 0.00417 0.03958 -3.9659E-6 0.03426 -3.9659E-6 0.02639 L -3.9659E-6 -0.00023 L -3.9659E-6 0.00023 " pathEditMode="relative" rAng="0" ptsTypes="AAAAAAAAAAAAAAAAAAAAAAAAAAAAAAAAAAAAAAAAAAAAAAAAAAAAAAAAAAAAAAAAAAAAAAAAAAAAAAAAAA">
                                      <p:cBhvr>
                                        <p:cTn id="40" dur="5000" fill="hold"/>
                                        <p:tgtEl>
                                          <p:spTgt spid="30"/>
                                        </p:tgtEl>
                                        <p:attrNameLst>
                                          <p:attrName>ppt_x</p:attrName>
                                          <p:attrName>ppt_y</p:attrName>
                                        </p:attrNameLst>
                                      </p:cBhvr>
                                      <p:rCtr x="-13276" y="-52269"/>
                                    </p:animMotion>
                                  </p:childTnLst>
                                </p:cTn>
                              </p:par>
                              <p:par>
                                <p:cTn id="41" presetID="0" presetClass="path" presetSubtype="0" repeatCount="indefinite" accel="50000" decel="50000" fill="hold" grpId="0" nodeType="withEffect">
                                  <p:stCondLst>
                                    <p:cond delay="0"/>
                                  </p:stCondLst>
                                  <p:childTnLst>
                                    <p:animMotion origin="layout" path="M -1.04503 0.37847 L -1.04503 0.3787 C -1.0544 0.37291 -1.06403 0.36875 -1.07328 0.3618 C -1.07653 0.35925 -1.07913 0.3537 -1.08252 0.35092 C -1.08538 0.34814 -1.08876 0.34722 -1.09189 0.34537 C -1.09722 0.34166 -1.10217 0.33726 -1.10751 0.33402 C -1.11167 0.33171 -1.11597 0.33125 -1.12 0.3287 C -1.13263 0.3206 -1.15072 0.3081 -1.16373 0.29537 C -1.16894 0.29004 -1.17402 0.28379 -1.17935 0.27847 C -1.18547 0.27268 -1.19211 0.26828 -1.1981 0.2618 C -1.23962 0.21736 -1.16946 0.28287 -1.22933 0.2118 L -1.23871 0.20092 C -1.24079 0.1949 -1.24339 0.19027 -1.24495 0.18425 C -1.25237 0.153 -1.2473 0.0912 -1.24495 0.07291 C -1.24326 0.05995 -1.2391 0.04467 -1.23246 0.03958 C -1.21046 0.01875 -1.22894 0.03518 -1.21059 0.02291 C -1.20525 0.01875 -1.20018 0.01435 -1.19497 0.01203 C -1.19081 0.00949 -1.18651 0.00902 -1.18248 0.00578 C -1.17805 0.00347 -1.17428 -0.00278 -1.16998 -0.00463 C -1.16386 -0.00903 -1.15124 -0.01598 -1.15124 -0.01575 L -1.0013 -0.01135 C -0.997 -0.01135 -0.9931 -0.00463 -0.9888 -0.00463 C -0.96381 -0.00463 -0.93882 -0.00857 -0.91396 -0.01135 C -0.90967 -0.01389 -0.90511 -0.01667 -0.90134 -0.0213 C -0.89001 -0.03565 -0.89392 -0.0375 -0.88572 -0.05487 C -0.88298 -0.06088 -0.87947 -0.06713 -0.87635 -0.07153 C -0.87557 -0.07709 -0.87413 -0.08241 -0.87348 -0.08866 C -0.87088 -0.10209 -0.87036 -0.11436 -0.86724 -0.12732 C -0.86515 -0.13588 -0.86242 -0.14144 -0.86086 -0.14931 C -0.85734 -0.16575 -0.85669 -0.18912 -0.85461 -0.20463 C -0.8537 -0.21042 -0.8524 -0.21575 -0.85136 -0.22153 C -0.8524 -0.24537 -0.85305 -0.26991 -0.85461 -0.29375 C -0.85526 -0.30487 -0.85982 -0.31899 -0.86398 -0.32686 C -0.88298 -0.36482 -0.87778 -0.3544 -0.89821 -0.37709 C -0.90134 -0.38056 -0.90407 -0.38565 -0.90758 -0.3882 C -0.91149 -0.39098 -0.91604 -0.39121 -0.92021 -0.39399 C -0.92555 -0.39676 -0.93036 -0.40162 -0.9357 -0.4051 C -0.94832 -0.41227 -0.95015 -0.40926 -0.96381 -0.41598 C -0.97019 -0.41899 -0.98256 -0.42709 -0.98256 -0.42686 C -1.00338 -0.425 -1.02421 -0.4257 -1.04503 -0.4213 C -1.05154 -0.42014 -1.0574 -0.41366 -1.06377 -0.41019 L -1.07627 -0.4051 C -1.07939 -0.39931 -1.08226 -0.39306 -1.08564 -0.3882 C -1.0885 -0.3838 -1.09267 -0.38218 -1.09514 -0.37709 C -1.09696 -0.37269 -1.09696 -0.36598 -1.09827 -0.36042 C -1.10985 -0.3125 -1.10009 -0.36042 -1.10751 -0.32153 C -1.10647 -0.31065 -1.1062 -0.29885 -1.10438 -0.28797 C -1.10256 -0.27732 -1.09332 -0.25047 -1.08876 -0.24352 C -1.08616 -0.23982 -1.08252 -0.24028 -1.07939 -0.2382 C -1.04711 -0.21366 -1.09072 -0.24121 -1.04815 -0.21575 L -1.03878 -0.21042 C -1.03579 -0.20857 -1.03267 -0.20533 -1.02941 -0.20463 L -1.0013 -0.19931 C -0.95236 -0.20093 -0.90342 -0.19977 -0.85461 -0.20463 C -0.84888 -0.20533 -0.84407 -0.21135 -0.83886 -0.21575 C -0.83561 -0.21875 -0.83248 -0.22269 -0.82949 -0.22686 C -0.8235 -0.23565 -0.81739 -0.24815 -0.81387 -0.26019 C -0.81257 -0.26551 -0.81257 -0.272 -0.81075 -0.27709 C -0.80515 -0.29468 -0.79253 -0.31343 -0.78901 -0.33264 C -0.78784 -0.33843 -0.78732 -0.34399 -0.78576 -0.34931 C -0.77847 -0.37246 -0.77574 -0.38334 -0.76389 -0.39399 C -0.75517 -0.40139 -0.74072 -0.40278 -0.73265 -0.4051 C -0.71248 -0.41667 -0.73356 -0.40533 -0.69829 -0.41598 C -0.694 -0.41713 -0.68996 -0.41991 -0.68593 -0.4213 C -0.68072 -0.42338 -0.67525 -0.42477 -0.67031 -0.42709 C -0.66172 -0.43079 -0.65365 -0.43635 -0.64519 -0.43797 C -0.63582 -0.43982 -0.62631 -0.44144 -0.61707 -0.44375 C -0.61187 -0.44491 -0.60666 -0.44676 -0.60145 -0.44908 C -0.58792 -0.45579 -0.58102 -0.46412 -0.56722 -0.46598 C -0.54432 -0.46899 -0.52128 -0.46945 -0.49837 -0.47153 C -0.49668 -0.472 -0.47312 -0.47987 -0.47039 -0.48241 C -0.46349 -0.48843 -0.45164 -0.50463 -0.45164 -0.5044 C -0.4506 -0.51204 -0.44995 -0.52014 -0.44852 -0.52709 C -0.44514 -0.54306 -0.44123 -0.55232 -0.43602 -0.56575 C -0.43511 -0.57292 -0.43199 -0.59676 -0.42991 -0.60487 C -0.42808 -0.61065 -0.42509 -0.61551 -0.4234 -0.62153 C -0.42197 -0.62686 -0.42197 -0.63287 -0.42027 -0.6382 C -0.41676 -0.64977 -0.41012 -0.6588 -0.40778 -0.6713 C -0.40674 -0.67686 -0.40609 -0.68264 -0.40466 -0.68797 C -0.39685 -0.71621 -0.39841 -0.6919 -0.39841 -0.7213 L -0.39841 -0.72107 " pathEditMode="relative" rAng="0" ptsTypes="AAAAAAAAAAAAAAAAAAAAAAAAAAAAAAAAAAAAAAAAAAAAAAAAAAAAAAAAAAAAAAAAAAAAAAAAAAAAAAAAA">
                                      <p:cBhvr>
                                        <p:cTn id="42" dur="5000" spd="-100000" fill="hold"/>
                                        <p:tgtEl>
                                          <p:spTgt spid="31"/>
                                        </p:tgtEl>
                                        <p:attrNameLst>
                                          <p:attrName>ppt_x</p:attrName>
                                          <p:attrName>ppt_y</p:attrName>
                                        </p:attrNameLst>
                                      </p:cBhvr>
                                      <p:rCtr x="22140" y="-54977"/>
                                    </p:animMotion>
                                  </p:childTnLst>
                                </p:cTn>
                              </p:par>
                              <p:par>
                                <p:cTn id="43" presetID="0" presetClass="path" presetSubtype="0" repeatCount="indefinite" accel="50000" decel="50000" fill="hold" grpId="0" nodeType="withEffect">
                                  <p:stCondLst>
                                    <p:cond delay="800"/>
                                  </p:stCondLst>
                                  <p:childTnLst>
                                    <p:animMotion origin="layout" path="M -0.65287 0.77222 L -0.65287 0.77246 C -0.64454 0.76482 -0.63647 0.75671 -0.62788 0.75 C -0.62489 0.74746 -0.62164 0.74653 -0.61851 0.74421 C -0.61435 0.74097 -0.61044 0.73588 -0.60602 0.73333 C -0.60107 0.73033 -0.59561 0.72963 -0.5904 0.72778 C -0.57205 0.71134 -0.58233 0.71921 -0.55916 0.70556 C -0.55604 0.70371 -0.55265 0.70324 -0.54979 0.7 C -0.54667 0.6963 -0.5438 0.69167 -0.54042 0.68889 C -0.51998 0.67083 -0.54042 0.70671 -0.50606 0.66088 C -0.48914 0.63843 -0.49851 0.64769 -0.47794 0.6331 C -0.47482 0.62801 -0.47248 0.62037 -0.46857 0.6169 C -0.46284 0.61088 -0.44983 0.60556 -0.44983 0.60579 C -0.44775 0.60023 -0.44671 0.59236 -0.44358 0.58889 C -0.44007 0.58449 -0.43512 0.58588 -0.43109 0.5831 C -0.42211 0.57708 -0.41703 0.57014 -0.40922 0.56134 C -0.4018 0.52107 -0.41091 0.57083 -0.40297 0.52222 C -0.40219 0.51667 -0.40089 0.51134 -0.39985 0.50556 C -0.40089 0.48727 -0.40141 0.46829 -0.40297 0.45 C -0.40349 0.44421 -0.40414 0.43773 -0.4061 0.43333 C -0.41156 0.42107 -0.41638 0.40394 -0.42484 0.4 L -0.43733 0.39468 C -0.46597 0.36273 -0.45282 0.37107 -0.47482 0.36111 C -0.48003 0.35579 -0.4851 0.34908 -0.49044 0.34445 C -0.49825 0.33773 -0.51139 0.33542 -0.51855 0.33333 C -0.58155 0.28866 -0.5205 0.32778 -0.68411 0.32778 C -0.72381 0.32778 -0.76325 0.32408 -0.80282 0.32199 C -0.80906 0.3206 -0.81544 0.31898 -0.82156 0.31667 C -0.82481 0.31528 -0.82781 0.31227 -0.83093 0.31111 C -0.83718 0.3088 -0.84356 0.30787 -0.84967 0.30579 C -0.85293 0.3044 -0.85592 0.30139 -0.85904 0.3 C -0.87609 0.29306 -0.8921 0.29352 -0.90902 0.28333 C -0.92256 0.27546 -0.91527 0.27917 -0.93089 0.27246 C -0.93401 0.26852 -0.93701 0.26412 -0.94026 0.26111 C -0.94482 0.25695 -0.95822 0.25162 -0.96213 0.25 C -0.96525 0.24445 -0.9689 0.23935 -0.9715 0.23333 C -0.97619 0.22269 -0.984 0.2 -0.984 0.20023 C -0.98321 0.18426 -0.98347 0.14769 -0.97775 0.12755 C -0.97488 0.11759 -0.96734 0.10046 -0.96213 0.09445 C -0.9594 0.09097 -0.95575 0.09144 -0.95276 0.08912 C -0.9495 0.08588 -0.9469 0.08056 -0.94339 0.07778 C -0.93948 0.07477 -0.93493 0.07477 -0.93089 0.07199 C -0.9266 0.06945 -0.92295 0.06343 -0.9184 0.06111 C -0.91241 0.05787 -0.9059 0.05741 -0.89965 0.05533 C -0.87375 0.04699 -0.89419 0.05324 -0.87154 0.04468 C -0.86646 0.04236 -0.86113 0.04074 -0.85592 0.03889 L -0.60602 0.04468 C -0.59873 0.04468 -0.59157 0.05 -0.58415 0.05 C -0.53001 0.05 -0.47586 0.04607 -0.42171 0.04468 C -0.41755 0.04259 -0.41352 0.04051 -0.40922 0.03889 C -0.40076 0.03565 -0.3923 0.03403 -0.38423 0.02778 C -0.34583 -0.00347 -0.37186 0.01296 -0.34987 -0.00023 C -0.34779 -0.00532 -0.34557 -0.01088 -0.34362 -0.01667 C -0.34141 -0.02407 -0.33985 -0.03194 -0.33737 -0.03889 C -0.33464 -0.04676 -0.33113 -0.0537 -0.328 -0.06134 C -0.33021 -0.09907 -0.32436 -0.11435 -0.3405 -0.13356 C -0.34336 -0.1368 -0.34674 -0.13704 -0.34987 -0.13889 C -0.35273 -0.14282 -0.36718 -0.16273 -0.37173 -0.16667 C -0.37473 -0.16921 -0.38059 -0.16667 -0.38111 -0.17222 C -0.3841 -0.20347 -0.38111 -0.23518 -0.38111 -0.26667 L -0.38111 -0.26643 " pathEditMode="relative" rAng="0" ptsTypes="AAAAAAAAAAAAAAAAAAAAAAAAAAAAAAAAAAAAAAAAAAAAAAAAAAAAAAAAAAAAA">
                                      <p:cBhvr>
                                        <p:cTn id="44" dur="5000" fill="hold"/>
                                        <p:tgtEl>
                                          <p:spTgt spid="32"/>
                                        </p:tgtEl>
                                        <p:attrNameLst>
                                          <p:attrName>ppt_x</p:attrName>
                                          <p:attrName>ppt_y</p:attrName>
                                        </p:attrNameLst>
                                      </p:cBhvr>
                                      <p:rCtr x="-312" y="-51944"/>
                                    </p:animMotion>
                                  </p:childTnLst>
                                </p:cTn>
                              </p:par>
                              <p:par>
                                <p:cTn id="45" presetID="0" presetClass="path" presetSubtype="0" repeatCount="indefinite" accel="50000" decel="50000" fill="hold" grpId="0" nodeType="withEffect">
                                  <p:stCondLst>
                                    <p:cond delay="1500"/>
                                  </p:stCondLst>
                                  <p:childTnLst>
                                    <p:animMotion origin="layout" path="M -0.79579 0.16042 L -0.79579 0.16065 C -0.80516 0.15486 -0.81479 0.1507 -0.8239 0.14375 C -0.82728 0.1412 -0.82989 0.13565 -0.83327 0.13287 C -0.83614 0.13009 -0.83952 0.12917 -0.84264 0.12732 C -0.84798 0.12361 -0.85293 0.11921 -0.85826 0.11597 C -0.86243 0.11366 -0.86672 0.1132 -0.87076 0.11065 C -0.88338 0.10255 -0.90147 0.09005 -0.91449 0.07732 C -0.9197 0.07199 -0.92477 0.06574 -0.93011 0.06042 C -0.93623 0.05463 -0.94286 0.05023 -0.94885 0.04375 C -0.99037 -0.00208 -0.92022 0.06482 -0.98009 -0.00625 L -0.98946 -0.01713 C -0.99154 -0.02361 -0.99415 -0.02778 -0.99571 -0.0338 C -1.00313 -0.06643 -0.99805 -0.12685 -0.99571 -0.14514 C -0.99402 -0.1581 -0.98985 -0.17361 -0.98321 -0.17847 C -0.96122 -0.1993 -0.9797 -0.18287 -0.96135 -0.19514 C -0.95601 -0.1993 -0.95093 -0.2037 -0.94573 -0.20602 C -0.94156 -0.20856 -0.93727 -0.20903 -0.93323 -0.21227 C -0.92881 -0.21458 -0.92503 -0.22083 -0.92074 -0.22268 C -0.91462 -0.22708 -0.902 -0.23403 -0.902 -0.2338 L -0.75205 -0.2294 C -0.74776 -0.2294 -0.74385 -0.22268 -0.73956 -0.22268 C -0.71457 -0.22268 -0.68958 -0.22662 -0.66472 -0.2294 C -0.66042 -0.23194 -0.65587 -0.23472 -0.65209 -0.23935 C -0.64077 -0.2537 -0.64467 -0.25555 -0.63647 -0.27292 C -0.63374 -0.27893 -0.63023 -0.28518 -0.6271 -0.28958 C -0.62619 -0.29514 -0.62489 -0.30046 -0.62411 -0.30671 C -0.62164 -0.32014 -0.62099 -0.33241 -0.61786 -0.34537 C -0.61591 -0.35393 -0.61318 -0.35949 -0.61161 -0.36736 C -0.6081 -0.3838 -0.60732 -0.40718 -0.60537 -0.42268 C -0.60446 -0.42847 -0.60315 -0.4338 -0.60211 -0.43958 C -0.60315 -0.46343 -0.60367 -0.48796 -0.60537 -0.5118 C -0.60602 -0.52292 -0.61057 -0.53727 -0.61474 -0.54491 C -0.63361 -0.58287 -0.62853 -0.57245 -0.64897 -0.59514 C -0.65209 -0.59861 -0.65483 -0.6037 -0.65834 -0.60625 C -0.66224 -0.60903 -0.6668 -0.60926 -0.67097 -0.61227 C -0.6763 -0.61481 -0.68112 -0.61968 -0.68645 -0.62315 C -0.69908 -0.63032 -0.7009 -0.62731 -0.71457 -0.63403 C -0.72095 -0.63704 -0.73331 -0.64514 -0.73331 -0.64491 C -0.75414 -0.64305 -0.77496 -0.64375 -0.79579 -0.63935 C -0.80229 -0.63819 -0.80815 -0.63171 -0.81453 -0.62824 L -0.82702 -0.62315 C -0.83015 -0.61736 -0.83301 -0.61111 -0.8364 -0.60625 C -0.83926 -0.60185 -0.84342 -0.60023 -0.8459 -0.59514 C -0.84772 -0.59097 -0.84772 -0.58449 -0.84902 -0.57847 C -0.8606 -0.53079 -0.85084 -0.57847 -0.85826 -0.53958 C -0.85722 -0.5287 -0.85696 -0.5169 -0.85514 -0.50602 C -0.85332 -0.49537 -0.84407 -0.46852 -0.83952 -0.46157 C -0.83692 -0.45787 -0.83327 -0.45833 -0.83015 -0.45625 C -0.79787 -0.43171 -0.84147 -0.45926 -0.79891 -0.4338 L -0.78954 -0.42847 C -0.78642 -0.42662 -0.78342 -0.42338 -0.78017 -0.42268 L -0.75205 -0.41736 C -0.70311 -0.41898 -0.65418 -0.41782 -0.60537 -0.42268 C -0.59964 -0.42338 -0.59469 -0.4294 -0.58962 -0.4338 C -0.58636 -0.4368 -0.58324 -0.44074 -0.58025 -0.44491 C -0.57426 -0.4537 -0.56814 -0.46643 -0.56463 -0.47824 C -0.56306 -0.48356 -0.56306 -0.49005 -0.5615 -0.49514 C -0.55578 -0.51273 -0.54315 -0.53148 -0.53964 -0.55069 C -0.5386 -0.55648 -0.53807 -0.56204 -0.53651 -0.56736 C -0.52922 -0.59097 -0.52649 -0.60162 -0.51465 -0.61227 C -0.50593 -0.61944 -0.49148 -0.62083 -0.48341 -0.62315 C -0.46323 -0.63472 -0.48432 -0.62338 -0.44905 -0.63403 C -0.44475 -0.63518 -0.44072 -0.63796 -0.43668 -0.63935 C -0.43148 -0.64143 -0.42601 -0.64282 -0.42106 -0.64514 C -0.41247 -0.64884 -0.4044 -0.6544 -0.39594 -0.65602 C -0.38657 -0.65787 -0.37707 -0.65949 -0.36783 -0.6618 C -0.36262 -0.66296 -0.35742 -0.66481 -0.35221 -0.66713 C -0.33867 -0.67384 -0.33178 -0.68218 -0.31798 -0.68403 C -0.29507 -0.68704 -0.27203 -0.6875 -0.24913 -0.68958 C -0.24743 -0.69005 -0.22387 -0.69792 -0.22114 -0.70046 C -0.21424 -0.70648 -0.2024 -0.72268 -0.2024 -0.72245 C -0.20136 -0.73009 -0.20071 -0.73843 -0.19927 -0.74514 C -0.19589 -0.76111 -0.19199 -0.7706 -0.18678 -0.7838 C -0.18587 -0.79097 -0.18274 -0.81481 -0.18066 -0.82292 C -0.17884 -0.8287 -0.17585 -0.83356 -0.17415 -0.83958 C -0.17272 -0.84491 -0.17272 -0.85093 -0.17103 -0.85625 C -0.16752 -0.86782 -0.16088 -0.87685 -0.15854 -0.88935 C -0.15749 -0.89514 -0.15684 -0.90069 -0.15541 -0.90602 C -0.1476 -0.93426 -0.14916 -0.90995 -0.14916 -0.93935 L -0.14916 -0.93912 " pathEditMode="relative" rAng="0" ptsTypes="AAAAAAAAAAAAAAAAAAAAAAAAAAAAAAAAAAAAAAAAAAAAAAAAAAAAAAAAAAAAAAAAAAAAAAAAAAAAAAAAA">
                                      <p:cBhvr>
                                        <p:cTn id="46" dur="5000" spd="-100000" fill="hold"/>
                                        <p:tgtEl>
                                          <p:spTgt spid="33"/>
                                        </p:tgtEl>
                                        <p:attrNameLst>
                                          <p:attrName>ppt_x</p:attrName>
                                          <p:attrName>ppt_y</p:attrName>
                                        </p:attrNameLst>
                                      </p:cBhvr>
                                      <p:rCtr x="22140" y="-54977"/>
                                    </p:animMotion>
                                  </p:childTnLst>
                                </p:cTn>
                              </p:par>
                              <p:par>
                                <p:cTn id="47" presetID="0" presetClass="path" presetSubtype="0" repeatCount="indefinite" accel="50000" decel="50000" fill="hold" grpId="0" nodeType="withEffect">
                                  <p:stCondLst>
                                    <p:cond delay="3200"/>
                                  </p:stCondLst>
                                  <p:childTnLst>
                                    <p:animMotion origin="layout" path="M -0.23376 0.18425 L -0.23376 0.18449 C -0.22231 0.17708 -0.21111 0.16805 -0.1994 0.16203 C -0.19536 0.15972 -0.16152 0.15138 -0.15879 0.15115 C -0.15046 0.14583 -0.13705 0.1368 -0.12755 0.13449 C -0.07119 0.11736 -0.07549 0.12245 -0.00572 0.11736 C -0.00052 0.11597 0.00469 0.11435 0.0099 0.1118 C 0.01614 0.10879 0.02864 0.10069 0.02864 0.10138 C 0.03176 0.09351 0.03449 0.08588 0.03801 0.0787 C 0.04178 0.0706 0.04699 0.06504 0.0505 0.05671 C 0.0522 0.05208 0.05636 0.0199 0.05675 0.01759 C 0.0561 0.0037 0.05714 -0.04746 0.0505 -0.0713 C 0.04387 -0.09445 0.04556 -0.08311 0.03489 -0.09908 C 0.03137 -0.1044 0.02916 -0.11181 0.02551 -0.11575 C 0.0207 -0.12107 0.01484 -0.12223 0.0099 -0.12662 C 0.00651 -0.12963 0.00352 -0.13426 0.00052 -0.13774 C -0.00377 -0.14352 -0.00742 -0.15047 -0.01197 -0.1544 C -0.01588 -0.15811 -0.0203 -0.15834 -0.02447 -0.16019 C -0.02759 -0.16366 -0.03032 -0.16899 -0.03384 -0.17107 C -0.04724 -0.1801 -0.06091 -0.18218 -0.07445 -0.18774 C -0.08291 -0.19144 -0.09944 -0.19885 -0.09944 -0.19862 C -0.10256 -0.20278 -0.10555 -0.20718 -0.10881 -0.21019 C -0.13471 -0.23311 -0.10074 -0.19491 -0.12755 -0.22662 C -0.13172 -0.23797 -0.1407 -0.247 -0.14018 -0.26019 C -0.13796 -0.30463 -0.13653 -0.34908 -0.1338 -0.39352 C -0.13341 -0.40093 -0.13263 -0.40903 -0.13067 -0.41575 C -0.12742 -0.42778 -0.12521 -0.44399 -0.11818 -0.44908 C -0.0639 -0.48774 -0.10516 -0.46135 -0.07445 -0.47686 C -0.05622 -0.48635 -0.07458 -0.4794 -0.05258 -0.48797 C -0.04165 -0.49237 -0.02928 -0.49607 -0.01822 -0.49908 C -0.01106 -0.50116 -0.00364 -0.50278 0.00365 -0.5044 C 0.0056 -0.51621 0.00937 -0.51945 0.0099 -0.52686 C 0.01081 -0.54375 0.00742 -0.56459 0.00052 -0.57662 C -0.00221 -0.58172 -0.00559 -0.58473 -0.00885 -0.58797 C -0.01301 -0.59213 -0.01718 -0.59584 -0.02134 -0.59931 C -0.02707 -0.60371 -0.03774 -0.60787 -0.04321 -0.60996 C -0.04842 -0.61227 -0.05375 -0.61366 -0.05883 -0.61551 C -0.06312 -0.61737 -0.06716 -0.61945 -0.07132 -0.62107 C -0.10048 -0.61945 -0.12989 -0.62269 -0.15879 -0.61551 C -0.16777 -0.61343 -0.18391 -0.59352 -0.19315 -0.58241 C -0.19523 -0.57662 -0.19784 -0.57176 -0.1994 -0.56551 C -0.20786 -0.53588 -0.20109 -0.49306 -0.1994 -0.46551 C -0.19901 -0.45857 -0.19784 -0.45047 -0.19627 -0.44329 C -0.19471 -0.43565 -0.19211 -0.42871 -0.19003 -0.42107 C -0.18899 -0.41019 -0.1882 -0.39885 -0.1869 -0.38797 C -0.18612 -0.38056 -0.18378 -0.37338 -0.18378 -0.36575 C -0.18378 -0.33426 -0.18534 -0.30255 -0.1869 -0.2713 C -0.18716 -0.26783 -0.19159 -0.23774 -0.19315 -0.23241 C -0.19745 -0.21945 -0.20552 -0.20371 -0.21189 -0.19352 C -0.21801 -0.18403 -0.224 -0.17385 -0.23064 -0.16575 C -0.23454 -0.16088 -0.2391 -0.15857 -0.24313 -0.1544 C -0.24847 -0.14931 -0.25341 -0.14283 -0.25875 -0.13774 C -0.26903 -0.12825 -0.27958 -0.11922 -0.28999 -0.10996 C -0.29624 -0.10463 -0.30183 -0.09514 -0.30886 -0.09329 C -0.3211 -0.09028 -0.33411 -0.08797 -0.34622 -0.08241 C -0.34947 -0.08079 -0.35246 -0.07871 -0.35572 -0.07662 C -0.3673 -0.07778 -0.41585 -0.0794 -0.43681 -0.08797 C -0.44331 -0.09075 -0.44943 -0.09514 -0.45555 -0.09908 C -0.46921 -0.10811 -0.48275 -0.11737 -0.49616 -0.12662 C -0.52948 -0.15 -0.49381 -0.12292 -0.5274 -0.16019 C -0.53026 -0.16343 -0.5339 -0.16274 -0.53677 -0.16575 C -0.5434 -0.17223 -0.54939 -0.18033 -0.55551 -0.18774 L -0.56488 -0.19885 C -0.56696 -0.2044 -0.56931 -0.20996 -0.57113 -0.21551 C -0.58701 -0.26528 -0.56852 -0.21459 -0.58362 -0.25463 C -0.58466 -0.26204 -0.58675 -0.26945 -0.58675 -0.27662 C -0.58675 -0.29931 -0.58518 -0.32153 -0.58362 -0.34352 C -0.58219 -0.36505 -0.57829 -0.37246 -0.57425 -0.39352 C -0.57295 -0.40093 -0.57217 -0.40811 -0.57113 -0.41575 C -0.57308 -0.44908 -0.57035 -0.46829 -0.58063 -0.49329 C -0.5831 -0.49977 -0.58662 -0.5051 -0.58987 -0.51436 C -0.60002 -0.5257 -0.60926 -0.53866 -0.62111 -0.54908 C -0.6241 -0.55186 -0.62749 -0.55232 -0.63048 -0.5544 C -0.63477 -0.55811 -0.63868 -0.56274 -0.64297 -0.56551 C -0.64701 -0.56852 -0.65144 -0.56922 -0.65547 -0.5713 C -0.6681 -0.57801 -0.67421 -0.5838 -0.68671 -0.58797 C -0.71027 -0.59561 -0.72667 -0.59584 -0.75231 -0.59931 C -0.75543 -0.60116 -0.75882 -0.60232 -0.76168 -0.60463 C -0.77469 -0.61621 -0.77417 -0.62408 -0.78354 -0.64885 C -0.78563 -0.6544 -0.78979 -0.6588 -0.78979 -0.66551 L -0.78979 -0.68774 L -0.78979 -0.6875 " pathEditMode="relative" rAng="0" ptsTypes="AAAAAAAAAAAAAAAAAAAAAAAAAAAAAAAAAAAAAAAAAAAAAAAAAAAAAAAAAAAAAAAAAAAAAAAAAAAAAAAAAA">
                                      <p:cBhvr>
                                        <p:cTn id="48" dur="5000" fill="hold"/>
                                        <p:tgtEl>
                                          <p:spTgt spid="34"/>
                                        </p:tgtEl>
                                        <p:attrNameLst>
                                          <p:attrName>ppt_x</p:attrName>
                                          <p:attrName>ppt_y</p:attrName>
                                        </p:attrNameLst>
                                      </p:cBhvr>
                                      <p:rCtr x="-13276" y="-43588"/>
                                    </p:animMotion>
                                  </p:childTnLst>
                                </p:cTn>
                              </p:par>
                              <p:par>
                                <p:cTn id="49" presetID="0" presetClass="path" presetSubtype="0" repeatCount="indefinite" accel="50000" decel="50000" fill="hold" grpId="0" nodeType="withEffect">
                                  <p:stCondLst>
                                    <p:cond delay="800"/>
                                  </p:stCondLst>
                                  <p:childTnLst>
                                    <p:animMotion origin="layout" path="M 0.62489 0.275 L 0.62489 0.27523 C 0.5494 0.2412 0.63101 0.27569 0.57998 0.2581 C 0.57933 0.25787 0.55434 0.24676 0.54927 0.2456 C 0.54094 0.24375 0.53235 0.24282 0.52402 0.24143 C 0.50254 0.22569 0.51894 0.23588 0.48185 0.22476 C 0.4782 0.22384 0.47456 0.22199 0.47078 0.2206 C 0.44371 0.2118 0.47039 0.22152 0.4398 0.21226 C 0.40687 0.20254 0.45894 0.21458 0.40922 0.20393 C 0.37694 0.18819 0.40818 0.20254 0.36418 0.18726 C 0.36132 0.18634 0.35872 0.18426 0.35585 0.1831 C 0.35026 0.18148 0.34453 0.18032 0.33906 0.17893 C 0.33516 0.17615 0.33112 0.17453 0.32787 0.1706 C 0.32357 0.16597 0.3198 0.16041 0.31655 0.15393 C 0.31225 0.14583 0.3103 0.13449 0.30821 0.12476 C 0.31095 0.10532 0.31277 0.08564 0.31655 0.06643 C 0.31759 0.0618 0.31928 0.05671 0.32214 0.05393 C 0.32722 0.0493 0.33906 0.0456 0.33906 0.04583 C 0.35494 0.04838 0.37121 0.04768 0.38657 0.05393 C 0.39256 0.05625 0.3962 0.06481 0.40076 0.0706 C 0.40622 0.07777 0.4113 0.08588 0.41455 0.0956 C 0.41599 0.09953 0.41664 0.10393 0.41742 0.1081 C 0.41664 0.11504 0.4169 0.12291 0.41455 0.12893 C 0.40609 0.15208 0.3975 0.14676 0.3811 0.14976 C 0.33334 0.17361 0.39282 0.14537 0.25199 0.1581 C 0.24626 0.15879 0.24118 0.16481 0.23533 0.16643 C 0.23077 0.16782 0.22583 0.16875 0.22127 0.1706 C 0.21554 0.17291 0.20461 0.17893 0.20461 0.17916 C 0.19303 0.19189 0.19042 0.19259 0.18196 0.21226 C 0.1804 0.2162 0.18053 0.22083 0.17936 0.22476 C 0.17689 0.23217 0.17324 0.23842 0.17077 0.2456 C 0.16947 0.24953 0.16999 0.25486 0.16817 0.2581 C 0.16504 0.26365 0.16062 0.26643 0.15684 0.2706 C 0.14435 0.26944 0.1092 0.275 0.09541 0.25393 C 0.09163 0.24884 0.09176 0.23981 0.08968 0.2331 C 0.08708 0.22592 0.08408 0.21921 0.08122 0.21226 C 0.08278 0.19143 0.08187 0.17939 0.08669 0.16226 C 0.08838 0.15671 0.08968 0.15046 0.09228 0.1456 C 0.0945 0.14189 0.09788 0.14004 0.10087 0.13726 C 0.10439 0.12893 0.1066 0.11828 0.11207 0.11226 C 0.11584 0.1081 0.11936 0.10393 0.12326 0.09976 C 0.12586 0.09699 0.12899 0.09467 0.13172 0.09143 C 0.13966 0.08148 0.14005 0.0787 0.14552 0.06643 C 0.14461 0.05949 0.14396 0.05254 0.14291 0.0456 C 0.14213 0.04143 0.14213 0.03634 0.13992 0.0331 C 0.13615 0.02754 0.13055 0.025 0.12586 0.0206 C 0.12027 0.01527 0.11519 0.00856 0.10907 0.00393 C 0.07797 -0.01922 0.1174 0.00856 0.08669 -0.00857 C 0.08278 -0.01065 0.0794 -0.01436 0.07549 -0.0169 C 0.0699 -0.02037 0.06157 -0.02315 0.05597 -0.02524 C 0.01015 -0.02061 0.02395 -0.03565 0.00573 -0.00857 L -2.04608E-6 -0.00024 L -2.04608E-6 4.07407E-6 " pathEditMode="relative" rAng="0" ptsTypes="AAAAAAAAAAAAAAAAAAAAAAAAAAAAAAAAAAAAAAAAAAAAAAAAAAAAA">
                                      <p:cBhvr>
                                        <p:cTn id="50" dur="5000" fill="hold"/>
                                        <p:tgtEl>
                                          <p:spTgt spid="35"/>
                                        </p:tgtEl>
                                        <p:attrNameLst>
                                          <p:attrName>ppt_x</p:attrName>
                                          <p:attrName>ppt_y</p:attrName>
                                        </p:attrNameLst>
                                      </p:cBhvr>
                                      <p:rCtr x="-31251" y="-15023"/>
                                    </p:animMotion>
                                  </p:childTnLst>
                                </p:cTn>
                              </p:par>
                              <p:par>
                                <p:cTn id="51" presetID="2" presetClass="entr" presetSubtype="2" fill="hold" grpId="0" nodeType="withEffect">
                                  <p:stCondLst>
                                    <p:cond delay="250"/>
                                  </p:stCondLst>
                                  <p:childTnLst>
                                    <p:set>
                                      <p:cBhvr>
                                        <p:cTn id="52" dur="1" fill="hold">
                                          <p:stCondLst>
                                            <p:cond delay="0"/>
                                          </p:stCondLst>
                                        </p:cTn>
                                        <p:tgtEl>
                                          <p:spTgt spid="227"/>
                                        </p:tgtEl>
                                        <p:attrNameLst>
                                          <p:attrName>style.visibility</p:attrName>
                                        </p:attrNameLst>
                                      </p:cBhvr>
                                      <p:to>
                                        <p:strVal val="visible"/>
                                      </p:to>
                                    </p:set>
                                    <p:anim calcmode="lin" valueType="num">
                                      <p:cBhvr additive="base">
                                        <p:cTn id="53" dur="500" fill="hold"/>
                                        <p:tgtEl>
                                          <p:spTgt spid="227"/>
                                        </p:tgtEl>
                                        <p:attrNameLst>
                                          <p:attrName>ppt_x</p:attrName>
                                        </p:attrNameLst>
                                      </p:cBhvr>
                                      <p:tavLst>
                                        <p:tav tm="0">
                                          <p:val>
                                            <p:strVal val="1+#ppt_w/2"/>
                                          </p:val>
                                        </p:tav>
                                        <p:tav tm="100000">
                                          <p:val>
                                            <p:strVal val="#ppt_x"/>
                                          </p:val>
                                        </p:tav>
                                      </p:tavLst>
                                    </p:anim>
                                    <p:anim calcmode="lin" valueType="num">
                                      <p:cBhvr additive="base">
                                        <p:cTn id="54" dur="500" fill="hold"/>
                                        <p:tgtEl>
                                          <p:spTgt spid="227"/>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250"/>
                                  </p:stCondLst>
                                  <p:childTnLst>
                                    <p:set>
                                      <p:cBhvr>
                                        <p:cTn id="56" dur="1" fill="hold">
                                          <p:stCondLst>
                                            <p:cond delay="0"/>
                                          </p:stCondLst>
                                        </p:cTn>
                                        <p:tgtEl>
                                          <p:spTgt spid="228"/>
                                        </p:tgtEl>
                                        <p:attrNameLst>
                                          <p:attrName>style.visibility</p:attrName>
                                        </p:attrNameLst>
                                      </p:cBhvr>
                                      <p:to>
                                        <p:strVal val="visible"/>
                                      </p:to>
                                    </p:set>
                                    <p:anim calcmode="lin" valueType="num">
                                      <p:cBhvr additive="base">
                                        <p:cTn id="57" dur="500" fill="hold"/>
                                        <p:tgtEl>
                                          <p:spTgt spid="228"/>
                                        </p:tgtEl>
                                        <p:attrNameLst>
                                          <p:attrName>ppt_x</p:attrName>
                                        </p:attrNameLst>
                                      </p:cBhvr>
                                      <p:tavLst>
                                        <p:tav tm="0">
                                          <p:val>
                                            <p:strVal val="1+#ppt_w/2"/>
                                          </p:val>
                                        </p:tav>
                                        <p:tav tm="100000">
                                          <p:val>
                                            <p:strVal val="#ppt_x"/>
                                          </p:val>
                                        </p:tav>
                                      </p:tavLst>
                                    </p:anim>
                                    <p:anim calcmode="lin" valueType="num">
                                      <p:cBhvr additive="base">
                                        <p:cTn id="58" dur="500" fill="hold"/>
                                        <p:tgtEl>
                                          <p:spTgt spid="228"/>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250"/>
                                  </p:stCondLst>
                                  <p:childTnLst>
                                    <p:set>
                                      <p:cBhvr>
                                        <p:cTn id="60" dur="1" fill="hold">
                                          <p:stCondLst>
                                            <p:cond delay="0"/>
                                          </p:stCondLst>
                                        </p:cTn>
                                        <p:tgtEl>
                                          <p:spTgt spid="229"/>
                                        </p:tgtEl>
                                        <p:attrNameLst>
                                          <p:attrName>style.visibility</p:attrName>
                                        </p:attrNameLst>
                                      </p:cBhvr>
                                      <p:to>
                                        <p:strVal val="visible"/>
                                      </p:to>
                                    </p:set>
                                    <p:anim calcmode="lin" valueType="num">
                                      <p:cBhvr additive="base">
                                        <p:cTn id="61" dur="500" fill="hold"/>
                                        <p:tgtEl>
                                          <p:spTgt spid="229"/>
                                        </p:tgtEl>
                                        <p:attrNameLst>
                                          <p:attrName>ppt_x</p:attrName>
                                        </p:attrNameLst>
                                      </p:cBhvr>
                                      <p:tavLst>
                                        <p:tav tm="0">
                                          <p:val>
                                            <p:strVal val="1+#ppt_w/2"/>
                                          </p:val>
                                        </p:tav>
                                        <p:tav tm="100000">
                                          <p:val>
                                            <p:strVal val="#ppt_x"/>
                                          </p:val>
                                        </p:tav>
                                      </p:tavLst>
                                    </p:anim>
                                    <p:anim calcmode="lin" valueType="num">
                                      <p:cBhvr additive="base">
                                        <p:cTn id="62" dur="500" fill="hold"/>
                                        <p:tgtEl>
                                          <p:spTgt spid="229"/>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50"/>
                                  </p:stCondLst>
                                  <p:childTnLst>
                                    <p:set>
                                      <p:cBhvr>
                                        <p:cTn id="64" dur="1" fill="hold">
                                          <p:stCondLst>
                                            <p:cond delay="0"/>
                                          </p:stCondLst>
                                        </p:cTn>
                                        <p:tgtEl>
                                          <p:spTgt spid="230"/>
                                        </p:tgtEl>
                                        <p:attrNameLst>
                                          <p:attrName>style.visibility</p:attrName>
                                        </p:attrNameLst>
                                      </p:cBhvr>
                                      <p:to>
                                        <p:strVal val="visible"/>
                                      </p:to>
                                    </p:set>
                                    <p:anim calcmode="lin" valueType="num">
                                      <p:cBhvr additive="base">
                                        <p:cTn id="65" dur="500" fill="hold"/>
                                        <p:tgtEl>
                                          <p:spTgt spid="230"/>
                                        </p:tgtEl>
                                        <p:attrNameLst>
                                          <p:attrName>ppt_x</p:attrName>
                                        </p:attrNameLst>
                                      </p:cBhvr>
                                      <p:tavLst>
                                        <p:tav tm="0">
                                          <p:val>
                                            <p:strVal val="1+#ppt_w/2"/>
                                          </p:val>
                                        </p:tav>
                                        <p:tav tm="100000">
                                          <p:val>
                                            <p:strVal val="#ppt_x"/>
                                          </p:val>
                                        </p:tav>
                                      </p:tavLst>
                                    </p:anim>
                                    <p:anim calcmode="lin" valueType="num">
                                      <p:cBhvr additive="base">
                                        <p:cTn id="66" dur="500" fill="hold"/>
                                        <p:tgtEl>
                                          <p:spTgt spid="230"/>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250"/>
                                  </p:stCondLst>
                                  <p:childTnLst>
                                    <p:set>
                                      <p:cBhvr>
                                        <p:cTn id="68" dur="1" fill="hold">
                                          <p:stCondLst>
                                            <p:cond delay="0"/>
                                          </p:stCondLst>
                                        </p:cTn>
                                        <p:tgtEl>
                                          <p:spTgt spid="231"/>
                                        </p:tgtEl>
                                        <p:attrNameLst>
                                          <p:attrName>style.visibility</p:attrName>
                                        </p:attrNameLst>
                                      </p:cBhvr>
                                      <p:to>
                                        <p:strVal val="visible"/>
                                      </p:to>
                                    </p:set>
                                    <p:anim calcmode="lin" valueType="num">
                                      <p:cBhvr additive="base">
                                        <p:cTn id="69" dur="500" fill="hold"/>
                                        <p:tgtEl>
                                          <p:spTgt spid="231"/>
                                        </p:tgtEl>
                                        <p:attrNameLst>
                                          <p:attrName>ppt_x</p:attrName>
                                        </p:attrNameLst>
                                      </p:cBhvr>
                                      <p:tavLst>
                                        <p:tav tm="0">
                                          <p:val>
                                            <p:strVal val="1+#ppt_w/2"/>
                                          </p:val>
                                        </p:tav>
                                        <p:tav tm="100000">
                                          <p:val>
                                            <p:strVal val="#ppt_x"/>
                                          </p:val>
                                        </p:tav>
                                      </p:tavLst>
                                    </p:anim>
                                    <p:anim calcmode="lin" valueType="num">
                                      <p:cBhvr additive="base">
                                        <p:cTn id="70" dur="500" fill="hold"/>
                                        <p:tgtEl>
                                          <p:spTgt spid="2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227" grpId="0" animBg="1"/>
      <p:bldP spid="228" grpId="0" animBg="1"/>
      <p:bldP spid="229" grpId="0" animBg="1"/>
      <p:bldP spid="230" grpId="0" animBg="1"/>
      <p:bldP spid="231"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image" Target="../media/image6.jpeg"/><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6">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364" y="908050"/>
            <a:ext cx="10973276"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dirty="0"/>
              <a:t>单击此处编辑母版标题样式</a:t>
            </a:r>
            <a:endParaRPr lang="zh-CN" dirty="0"/>
          </a:p>
        </p:txBody>
      </p:sp>
      <p:sp>
        <p:nvSpPr>
          <p:cNvPr id="1027" name="Rectangle 3"/>
          <p:cNvSpPr>
            <a:spLocks noGrp="1" noChangeArrowheads="1"/>
          </p:cNvSpPr>
          <p:nvPr>
            <p:ph type="body" idx="1"/>
          </p:nvPr>
        </p:nvSpPr>
        <p:spPr bwMode="auto">
          <a:xfrm>
            <a:off x="609364" y="1600202"/>
            <a:ext cx="10973276"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dirty="0"/>
              <a:t>单击此处编辑母版文本样式</a:t>
            </a:r>
            <a:endParaRPr lang="zh-CN" dirty="0"/>
          </a:p>
          <a:p>
            <a:pPr lvl="1"/>
            <a:r>
              <a:rPr lang="zh-CN" dirty="0"/>
              <a:t>第二级</a:t>
            </a:r>
            <a:endParaRPr lang="zh-CN"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xStyles>
    <p:titleStyle>
      <a:lvl1pPr algn="l" rtl="0" fontAlgn="base">
        <a:spcBef>
          <a:spcPct val="0"/>
        </a:spcBef>
        <a:spcAft>
          <a:spcPct val="0"/>
        </a:spcAft>
        <a:defRPr sz="2385">
          <a:solidFill>
            <a:schemeClr val="accent1"/>
          </a:solidFill>
          <a:latin typeface="+mj-lt"/>
          <a:ea typeface="+mj-ea"/>
          <a:cs typeface="+mj-cs"/>
        </a:defRPr>
      </a:lvl1pPr>
      <a:lvl2pPr algn="l" rtl="0" fontAlgn="base">
        <a:spcBef>
          <a:spcPct val="0"/>
        </a:spcBef>
        <a:spcAft>
          <a:spcPct val="0"/>
        </a:spcAft>
        <a:defRPr sz="2385">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385">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385">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385">
          <a:solidFill>
            <a:schemeClr val="tx2"/>
          </a:solidFill>
          <a:latin typeface="Arial" panose="020B0604020202020204" pitchFamily="34" charset="0"/>
          <a:ea typeface="微软雅黑" panose="020B0503020204020204" pitchFamily="34" charset="-122"/>
        </a:defRPr>
      </a:lvl5pPr>
      <a:lvl6pPr marL="454025" algn="l" rtl="0" fontAlgn="base">
        <a:spcBef>
          <a:spcPct val="0"/>
        </a:spcBef>
        <a:spcAft>
          <a:spcPct val="0"/>
        </a:spcAft>
        <a:defRPr sz="2385">
          <a:solidFill>
            <a:schemeClr val="tx2"/>
          </a:solidFill>
          <a:latin typeface="Arial" panose="020B0604020202020204" pitchFamily="34" charset="0"/>
          <a:ea typeface="微软雅黑" panose="020B0503020204020204" pitchFamily="34" charset="-122"/>
        </a:defRPr>
      </a:lvl6pPr>
      <a:lvl7pPr marL="908685" algn="l" rtl="0" fontAlgn="base">
        <a:spcBef>
          <a:spcPct val="0"/>
        </a:spcBef>
        <a:spcAft>
          <a:spcPct val="0"/>
        </a:spcAft>
        <a:defRPr sz="2385">
          <a:solidFill>
            <a:schemeClr val="tx2"/>
          </a:solidFill>
          <a:latin typeface="Arial" panose="020B0604020202020204" pitchFamily="34" charset="0"/>
          <a:ea typeface="微软雅黑" panose="020B0503020204020204" pitchFamily="34" charset="-122"/>
        </a:defRPr>
      </a:lvl7pPr>
      <a:lvl8pPr marL="1362710" algn="l" rtl="0" fontAlgn="base">
        <a:spcBef>
          <a:spcPct val="0"/>
        </a:spcBef>
        <a:spcAft>
          <a:spcPct val="0"/>
        </a:spcAft>
        <a:defRPr sz="2385">
          <a:solidFill>
            <a:schemeClr val="tx2"/>
          </a:solidFill>
          <a:latin typeface="Arial" panose="020B0604020202020204" pitchFamily="34" charset="0"/>
          <a:ea typeface="微软雅黑" panose="020B0503020204020204" pitchFamily="34" charset="-122"/>
        </a:defRPr>
      </a:lvl8pPr>
      <a:lvl9pPr marL="1816735" algn="l" rtl="0" fontAlgn="base">
        <a:spcBef>
          <a:spcPct val="0"/>
        </a:spcBef>
        <a:spcAft>
          <a:spcPct val="0"/>
        </a:spcAft>
        <a:defRPr sz="2385">
          <a:solidFill>
            <a:schemeClr val="tx2"/>
          </a:solidFill>
          <a:latin typeface="Arial" panose="020B0604020202020204" pitchFamily="34" charset="0"/>
          <a:ea typeface="微软雅黑" panose="020B0503020204020204" pitchFamily="34" charset="-122"/>
        </a:defRPr>
      </a:lvl9pPr>
    </p:titleStyle>
    <p:bodyStyle>
      <a:lvl1pPr marL="340360" indent="-340360" algn="l" rtl="0" fontAlgn="base">
        <a:spcBef>
          <a:spcPct val="20000"/>
        </a:spcBef>
        <a:spcAft>
          <a:spcPct val="0"/>
        </a:spcAft>
        <a:buChar char="•"/>
        <a:defRPr sz="1985">
          <a:solidFill>
            <a:schemeClr val="accent1"/>
          </a:solidFill>
          <a:latin typeface="+mn-lt"/>
          <a:ea typeface="+mn-ea"/>
          <a:cs typeface="+mn-cs"/>
        </a:defRPr>
      </a:lvl1pPr>
      <a:lvl2pPr marL="737870" indent="-283845" algn="l" rtl="0" eaLnBrk="0" fontAlgn="base" hangingPunct="0">
        <a:spcBef>
          <a:spcPct val="20000"/>
        </a:spcBef>
        <a:spcAft>
          <a:spcPct val="0"/>
        </a:spcAft>
        <a:buChar char="–"/>
        <a:defRPr sz="1985">
          <a:solidFill>
            <a:schemeClr val="accent1"/>
          </a:solidFill>
          <a:latin typeface="+mn-lt"/>
          <a:ea typeface="仿宋_GB2312" pitchFamily="49" charset="-122"/>
        </a:defRPr>
      </a:lvl2pPr>
      <a:lvl3pPr marL="1135380" indent="-227330" algn="l" rtl="0" eaLnBrk="0" fontAlgn="base" hangingPunct="0">
        <a:spcBef>
          <a:spcPct val="20000"/>
        </a:spcBef>
        <a:spcAft>
          <a:spcPct val="0"/>
        </a:spcAft>
        <a:buChar char="•"/>
        <a:defRPr sz="2385">
          <a:solidFill>
            <a:schemeClr val="tx1"/>
          </a:solidFill>
          <a:latin typeface="+mn-lt"/>
          <a:ea typeface="宋体" panose="02010600030101010101" pitchFamily="2" charset="-122"/>
        </a:defRPr>
      </a:lvl3pPr>
      <a:lvl4pPr marL="1590040" indent="-227330" algn="l" rtl="0" eaLnBrk="0" fontAlgn="base" hangingPunct="0">
        <a:spcBef>
          <a:spcPct val="20000"/>
        </a:spcBef>
        <a:spcAft>
          <a:spcPct val="0"/>
        </a:spcAft>
        <a:buChar char="–"/>
        <a:defRPr sz="1985">
          <a:solidFill>
            <a:schemeClr val="tx1"/>
          </a:solidFill>
          <a:latin typeface="+mn-lt"/>
          <a:ea typeface="宋体" panose="02010600030101010101" pitchFamily="2" charset="-122"/>
        </a:defRPr>
      </a:lvl4pPr>
      <a:lvl5pPr marL="2044065" indent="-227330" algn="l" rtl="0" eaLnBrk="0" fontAlgn="base" hangingPunct="0">
        <a:spcBef>
          <a:spcPct val="20000"/>
        </a:spcBef>
        <a:spcAft>
          <a:spcPct val="0"/>
        </a:spcAft>
        <a:buChar char="»"/>
        <a:defRPr sz="1985">
          <a:solidFill>
            <a:schemeClr val="tx1"/>
          </a:solidFill>
          <a:latin typeface="+mn-lt"/>
          <a:ea typeface="宋体" panose="02010600030101010101" pitchFamily="2" charset="-122"/>
        </a:defRPr>
      </a:lvl5pPr>
      <a:lvl6pPr marL="2498090" indent="-227330" algn="l" rtl="0" eaLnBrk="0" fontAlgn="base" hangingPunct="0">
        <a:spcBef>
          <a:spcPct val="20000"/>
        </a:spcBef>
        <a:spcAft>
          <a:spcPct val="0"/>
        </a:spcAft>
        <a:buChar char="»"/>
        <a:defRPr sz="1985">
          <a:solidFill>
            <a:schemeClr val="tx1"/>
          </a:solidFill>
          <a:latin typeface="+mn-lt"/>
          <a:ea typeface="宋体" panose="02010600030101010101" pitchFamily="2" charset="-122"/>
        </a:defRPr>
      </a:lvl6pPr>
      <a:lvl7pPr marL="2952115" indent="-227330" algn="l" rtl="0" eaLnBrk="0" fontAlgn="base" hangingPunct="0">
        <a:spcBef>
          <a:spcPct val="20000"/>
        </a:spcBef>
        <a:spcAft>
          <a:spcPct val="0"/>
        </a:spcAft>
        <a:buChar char="»"/>
        <a:defRPr sz="1985">
          <a:solidFill>
            <a:schemeClr val="tx1"/>
          </a:solidFill>
          <a:latin typeface="+mn-lt"/>
          <a:ea typeface="宋体" panose="02010600030101010101" pitchFamily="2" charset="-122"/>
        </a:defRPr>
      </a:lvl7pPr>
      <a:lvl8pPr marL="3406775" indent="-227330" algn="l" rtl="0" eaLnBrk="0" fontAlgn="base" hangingPunct="0">
        <a:spcBef>
          <a:spcPct val="20000"/>
        </a:spcBef>
        <a:spcAft>
          <a:spcPct val="0"/>
        </a:spcAft>
        <a:buChar char="»"/>
        <a:defRPr sz="1985">
          <a:solidFill>
            <a:schemeClr val="tx1"/>
          </a:solidFill>
          <a:latin typeface="+mn-lt"/>
          <a:ea typeface="宋体" panose="02010600030101010101" pitchFamily="2" charset="-122"/>
        </a:defRPr>
      </a:lvl8pPr>
      <a:lvl9pPr marL="3860800" indent="-227330" algn="l" rtl="0" eaLnBrk="0" fontAlgn="base" hangingPunct="0">
        <a:spcBef>
          <a:spcPct val="20000"/>
        </a:spcBef>
        <a:spcAft>
          <a:spcPct val="0"/>
        </a:spcAft>
        <a:buChar char="»"/>
        <a:defRPr sz="1985">
          <a:solidFill>
            <a:schemeClr val="tx1"/>
          </a:solidFill>
          <a:latin typeface="+mn-lt"/>
          <a:ea typeface="宋体" panose="02010600030101010101" pitchFamily="2" charset="-122"/>
        </a:defRPr>
      </a:lvl9pPr>
    </p:bodyStyle>
    <p:otherStyle>
      <a:defPPr>
        <a:defRPr lang="zh-CN"/>
      </a:defPPr>
      <a:lvl1pPr marL="0" algn="l" defTabSz="908050" rtl="0" eaLnBrk="1" latinLnBrk="0" hangingPunct="1">
        <a:defRPr sz="1790" kern="1200">
          <a:solidFill>
            <a:schemeClr val="tx1"/>
          </a:solidFill>
          <a:latin typeface="+mn-lt"/>
          <a:ea typeface="+mn-ea"/>
          <a:cs typeface="+mn-cs"/>
        </a:defRPr>
      </a:lvl1pPr>
      <a:lvl2pPr marL="454025" algn="l" defTabSz="908050" rtl="0" eaLnBrk="1" latinLnBrk="0" hangingPunct="1">
        <a:defRPr sz="1790" kern="1200">
          <a:solidFill>
            <a:schemeClr val="tx1"/>
          </a:solidFill>
          <a:latin typeface="+mn-lt"/>
          <a:ea typeface="+mn-ea"/>
          <a:cs typeface="+mn-cs"/>
        </a:defRPr>
      </a:lvl2pPr>
      <a:lvl3pPr marL="908685" algn="l" defTabSz="908050" rtl="0" eaLnBrk="1" latinLnBrk="0" hangingPunct="1">
        <a:defRPr sz="1790" kern="1200">
          <a:solidFill>
            <a:schemeClr val="tx1"/>
          </a:solidFill>
          <a:latin typeface="+mn-lt"/>
          <a:ea typeface="+mn-ea"/>
          <a:cs typeface="+mn-cs"/>
        </a:defRPr>
      </a:lvl3pPr>
      <a:lvl4pPr marL="1362710" algn="l" defTabSz="908050" rtl="0" eaLnBrk="1" latinLnBrk="0" hangingPunct="1">
        <a:defRPr sz="1790" kern="1200">
          <a:solidFill>
            <a:schemeClr val="tx1"/>
          </a:solidFill>
          <a:latin typeface="+mn-lt"/>
          <a:ea typeface="+mn-ea"/>
          <a:cs typeface="+mn-cs"/>
        </a:defRPr>
      </a:lvl4pPr>
      <a:lvl5pPr marL="1816735" algn="l" defTabSz="908050" rtl="0" eaLnBrk="1" latinLnBrk="0" hangingPunct="1">
        <a:defRPr sz="1790" kern="1200">
          <a:solidFill>
            <a:schemeClr val="tx1"/>
          </a:solidFill>
          <a:latin typeface="+mn-lt"/>
          <a:ea typeface="+mn-ea"/>
          <a:cs typeface="+mn-cs"/>
        </a:defRPr>
      </a:lvl5pPr>
      <a:lvl6pPr marL="2270760" algn="l" defTabSz="908050" rtl="0" eaLnBrk="1" latinLnBrk="0" hangingPunct="1">
        <a:defRPr sz="1790" kern="1200">
          <a:solidFill>
            <a:schemeClr val="tx1"/>
          </a:solidFill>
          <a:latin typeface="+mn-lt"/>
          <a:ea typeface="+mn-ea"/>
          <a:cs typeface="+mn-cs"/>
        </a:defRPr>
      </a:lvl6pPr>
      <a:lvl7pPr marL="2725420" algn="l" defTabSz="908050" rtl="0" eaLnBrk="1" latinLnBrk="0" hangingPunct="1">
        <a:defRPr sz="1790" kern="1200">
          <a:solidFill>
            <a:schemeClr val="tx1"/>
          </a:solidFill>
          <a:latin typeface="+mn-lt"/>
          <a:ea typeface="+mn-ea"/>
          <a:cs typeface="+mn-cs"/>
        </a:defRPr>
      </a:lvl7pPr>
      <a:lvl8pPr marL="3179445" algn="l" defTabSz="908050" rtl="0" eaLnBrk="1" latinLnBrk="0" hangingPunct="1">
        <a:defRPr sz="1790" kern="1200">
          <a:solidFill>
            <a:schemeClr val="tx1"/>
          </a:solidFill>
          <a:latin typeface="+mn-lt"/>
          <a:ea typeface="+mn-ea"/>
          <a:cs typeface="+mn-cs"/>
        </a:defRPr>
      </a:lvl8pPr>
      <a:lvl9pPr marL="3633470" algn="l" defTabSz="908050" rtl="0" eaLnBrk="1" latinLnBrk="0" hangingPunct="1">
        <a:defRPr sz="17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3.xml"/><Relationship Id="rId4" Type="http://schemas.openxmlformats.org/officeDocument/2006/relationships/image" Target="../media/image8.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chart" Target="../charts/char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19.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1.xml"/><Relationship Id="rId4" Type="http://schemas.openxmlformats.org/officeDocument/2006/relationships/chart" Target="../charts/chart5.xml"/><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chart" Target="../charts/char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chart" Target="../charts/char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16" name="等腰三角形 15"/>
          <p:cNvSpPr/>
          <p:nvPr/>
        </p:nvSpPr>
        <p:spPr>
          <a:xfrm>
            <a:off x="2540885" y="0"/>
            <a:ext cx="6907456" cy="5677042"/>
          </a:xfrm>
          <a:prstGeom prst="triangl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0800000">
            <a:off x="3287241" y="1197503"/>
            <a:ext cx="6008914" cy="4416674"/>
          </a:xfrm>
          <a:prstGeom prst="triangle">
            <a:avLst/>
          </a:pr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0"/>
          <p:cNvSpPr/>
          <p:nvPr/>
        </p:nvSpPr>
        <p:spPr>
          <a:xfrm rot="271033">
            <a:off x="6826330"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1" fmla="*/ 0 w 3770200"/>
              <a:gd name="connsiteY0-2" fmla="*/ 6859430 h 6859430"/>
              <a:gd name="connsiteX1-3" fmla="*/ 3770200 w 3770200"/>
              <a:gd name="connsiteY1-4" fmla="*/ 0 h 6859430"/>
              <a:gd name="connsiteX2-5" fmla="*/ 0 w 3770200"/>
              <a:gd name="connsiteY2-6" fmla="*/ 6859430 h 6859430"/>
            </a:gdLst>
            <a:ahLst/>
            <a:cxnLst>
              <a:cxn ang="0">
                <a:pos x="connsiteX0-1" y="connsiteY0-2"/>
              </a:cxn>
              <a:cxn ang="0">
                <a:pos x="connsiteX1-3" y="connsiteY1-4"/>
              </a:cxn>
              <a:cxn ang="0">
                <a:pos x="connsiteX2-5" y="connsiteY2-6"/>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0"/>
          <p:cNvSpPr/>
          <p:nvPr/>
        </p:nvSpPr>
        <p:spPr>
          <a:xfrm rot="7016274">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1" fmla="*/ 0 w 3770200"/>
              <a:gd name="connsiteY0-2" fmla="*/ 6859430 h 6859430"/>
              <a:gd name="connsiteX1-3" fmla="*/ 3770200 w 3770200"/>
              <a:gd name="connsiteY1-4" fmla="*/ 0 h 6859430"/>
              <a:gd name="connsiteX2-5" fmla="*/ 0 w 3770200"/>
              <a:gd name="connsiteY2-6" fmla="*/ 6859430 h 6859430"/>
            </a:gdLst>
            <a:ahLst/>
            <a:cxnLst>
              <a:cxn ang="0">
                <a:pos x="connsiteX0-1" y="connsiteY0-2"/>
              </a:cxn>
              <a:cxn ang="0">
                <a:pos x="connsiteX1-3" y="connsiteY1-4"/>
              </a:cxn>
              <a:cxn ang="0">
                <a:pos x="connsiteX2-5" y="connsiteY2-6"/>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rot="10491390">
            <a:off x="6017060" y="3629296"/>
            <a:ext cx="557666" cy="525821"/>
          </a:xfrm>
          <a:custGeom>
            <a:avLst/>
            <a:gdLst>
              <a:gd name="connsiteX0" fmla="*/ 0 w 2002971"/>
              <a:gd name="connsiteY0" fmla="*/ 1335314 h 1944914"/>
              <a:gd name="connsiteX1" fmla="*/ 783771 w 2002971"/>
              <a:gd name="connsiteY1" fmla="*/ 0 h 1944914"/>
              <a:gd name="connsiteX2" fmla="*/ 2002971 w 2002971"/>
              <a:gd name="connsiteY2" fmla="*/ 1944914 h 1944914"/>
              <a:gd name="connsiteX0-1" fmla="*/ 0 w 1416184"/>
              <a:gd name="connsiteY0-2" fmla="*/ 1335314 h 1335314"/>
              <a:gd name="connsiteX1-3" fmla="*/ 783771 w 1416184"/>
              <a:gd name="connsiteY1-4" fmla="*/ 0 h 1335314"/>
              <a:gd name="connsiteX2-5" fmla="*/ 1416184 w 1416184"/>
              <a:gd name="connsiteY2-6" fmla="*/ 970990 h 1335314"/>
            </a:gdLst>
            <a:ahLst/>
            <a:cxnLst>
              <a:cxn ang="0">
                <a:pos x="connsiteX0-1" y="connsiteY0-2"/>
              </a:cxn>
              <a:cxn ang="0">
                <a:pos x="connsiteX1-3" y="connsiteY1-4"/>
              </a:cxn>
              <a:cxn ang="0">
                <a:pos x="connsiteX2-5" y="connsiteY2-6"/>
              </a:cxn>
            </a:cxnLst>
            <a:rect l="l" t="t" r="r" b="b"/>
            <a:pathLst>
              <a:path w="1416184" h="1335314">
                <a:moveTo>
                  <a:pt x="0" y="1335314"/>
                </a:moveTo>
                <a:lnTo>
                  <a:pt x="783771" y="0"/>
                </a:lnTo>
                <a:lnTo>
                  <a:pt x="1416184" y="970990"/>
                </a:lnTo>
              </a:path>
            </a:pathLst>
          </a:cu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10551631">
            <a:off x="5100776" y="2028129"/>
            <a:ext cx="2086137" cy="895784"/>
          </a:xfrm>
          <a:custGeom>
            <a:avLst/>
            <a:gdLst>
              <a:gd name="connsiteX0" fmla="*/ 4209143 w 5297714"/>
              <a:gd name="connsiteY0" fmla="*/ 0 h 1770743"/>
              <a:gd name="connsiteX1" fmla="*/ 5297714 w 5297714"/>
              <a:gd name="connsiteY1" fmla="*/ 1770743 h 1770743"/>
              <a:gd name="connsiteX2" fmla="*/ 0 w 5297714"/>
              <a:gd name="connsiteY2" fmla="*/ 1306286 h 1770743"/>
              <a:gd name="connsiteX3" fmla="*/ 769257 w 5297714"/>
              <a:gd name="connsiteY3" fmla="*/ 29029 h 1770743"/>
              <a:gd name="connsiteX0-1" fmla="*/ 4209143 w 5297714"/>
              <a:gd name="connsiteY0-2" fmla="*/ 0 h 1770743"/>
              <a:gd name="connsiteX1-3" fmla="*/ 5297714 w 5297714"/>
              <a:gd name="connsiteY1-4" fmla="*/ 1770743 h 1770743"/>
              <a:gd name="connsiteX2-5" fmla="*/ 0 w 5297714"/>
              <a:gd name="connsiteY2-6" fmla="*/ 1306286 h 1770743"/>
              <a:gd name="connsiteX3-7" fmla="*/ 562856 w 5297714"/>
              <a:gd name="connsiteY3-8" fmla="*/ 395863 h 1770743"/>
              <a:gd name="connsiteX0-9" fmla="*/ 3872553 w 5297714"/>
              <a:gd name="connsiteY0-10" fmla="*/ 0 h 2274831"/>
              <a:gd name="connsiteX1-11" fmla="*/ 5297714 w 5297714"/>
              <a:gd name="connsiteY1-12" fmla="*/ 2274831 h 2274831"/>
              <a:gd name="connsiteX2-13" fmla="*/ 0 w 5297714"/>
              <a:gd name="connsiteY2-14" fmla="*/ 1810374 h 2274831"/>
              <a:gd name="connsiteX3-15" fmla="*/ 562856 w 5297714"/>
              <a:gd name="connsiteY3-16" fmla="*/ 899951 h 2274831"/>
            </a:gdLst>
            <a:ahLst/>
            <a:cxnLst>
              <a:cxn ang="0">
                <a:pos x="connsiteX0-1" y="connsiteY0-2"/>
              </a:cxn>
              <a:cxn ang="0">
                <a:pos x="connsiteX1-3" y="connsiteY1-4"/>
              </a:cxn>
              <a:cxn ang="0">
                <a:pos x="connsiteX2-5" y="connsiteY2-6"/>
              </a:cxn>
              <a:cxn ang="0">
                <a:pos x="connsiteX3-7" y="connsiteY3-8"/>
              </a:cxn>
            </a:cxnLst>
            <a:rect l="l" t="t" r="r" b="b"/>
            <a:pathLst>
              <a:path w="5297714" h="2274831">
                <a:moveTo>
                  <a:pt x="3872553" y="0"/>
                </a:moveTo>
                <a:lnTo>
                  <a:pt x="5297714" y="2274831"/>
                </a:lnTo>
                <a:lnTo>
                  <a:pt x="0" y="1810374"/>
                </a:lnTo>
                <a:lnTo>
                  <a:pt x="562856" y="899951"/>
                </a:lnTo>
              </a:path>
            </a:pathLst>
          </a:cu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209067" y="2789502"/>
            <a:ext cx="4577407" cy="830997"/>
          </a:xfrm>
          <a:prstGeom prst="rect">
            <a:avLst/>
          </a:prstGeom>
        </p:spPr>
        <p:txBody>
          <a:bodyPr wrap="none">
            <a:spAutoFit/>
          </a:bodyPr>
          <a:lstStyle/>
          <a:p>
            <a:r>
              <a:rPr lang="en-US" altLang="zh-CN" sz="4800" b="1" dirty="0" smtClean="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rPr>
              <a:t>Spring Cloud  </a:t>
            </a:r>
            <a:endParaRPr lang="zh-CN" altLang="en-US" sz="48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endParaRPr>
          </a:p>
        </p:txBody>
      </p:sp>
      <p:pic>
        <p:nvPicPr>
          <p:cNvPr id="2" name="58f81f820a9e2.mp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814286" y="-304800"/>
            <a:ext cx="609600" cy="609600"/>
          </a:xfrm>
          <a:prstGeom prst="rect">
            <a:avLst/>
          </a:prstGeom>
        </p:spPr>
      </p:pic>
      <p:sp>
        <p:nvSpPr>
          <p:cNvPr id="10" name="矩形 9"/>
          <p:cNvSpPr/>
          <p:nvPr/>
        </p:nvSpPr>
        <p:spPr>
          <a:xfrm>
            <a:off x="6393144" y="4302307"/>
            <a:ext cx="2236510" cy="400110"/>
          </a:xfrm>
          <a:prstGeom prst="rect">
            <a:avLst/>
          </a:prstGeom>
        </p:spPr>
        <p:txBody>
          <a:bodyPr wrap="none">
            <a:spAutoFit/>
          </a:bodyPr>
          <a:lstStyle/>
          <a:p>
            <a:r>
              <a:rPr lang="zh-CN" altLang="en-US" sz="2000" b="1" dirty="0" smtClean="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rPr>
              <a:t>核心组件扩展使用</a:t>
            </a:r>
            <a:endParaRPr lang="zh-CN" altLang="en-US" sz="20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endParaRPr>
          </a:p>
        </p:txBody>
      </p:sp>
      <p:sp>
        <p:nvSpPr>
          <p:cNvPr id="11" name="矩形 10"/>
          <p:cNvSpPr/>
          <p:nvPr/>
        </p:nvSpPr>
        <p:spPr>
          <a:xfrm>
            <a:off x="6469237" y="4727697"/>
            <a:ext cx="1308115" cy="400110"/>
          </a:xfrm>
          <a:prstGeom prst="rect">
            <a:avLst/>
          </a:prstGeom>
        </p:spPr>
        <p:txBody>
          <a:bodyPr wrap="none">
            <a:spAutoFit/>
          </a:bodyPr>
          <a:lstStyle/>
          <a:p>
            <a:r>
              <a:rPr lang="en-US" altLang="zh-CN" sz="2000" b="1" dirty="0" err="1" smtClean="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rPr>
              <a:t>Ver</a:t>
            </a:r>
            <a:r>
              <a:rPr lang="en-US" altLang="zh-CN" sz="2000" b="1" dirty="0" smtClean="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rPr>
              <a:t> 2.0.3</a:t>
            </a:r>
            <a:endParaRPr lang="zh-CN" altLang="en-US" sz="20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框 74"/>
          <p:cNvSpPr txBox="1"/>
          <p:nvPr/>
        </p:nvSpPr>
        <p:spPr>
          <a:xfrm>
            <a:off x="3566258" y="779498"/>
            <a:ext cx="5256571" cy="369332"/>
          </a:xfrm>
          <a:prstGeom prst="rect">
            <a:avLst/>
          </a:prstGeom>
          <a:noFill/>
        </p:spPr>
        <p:txBody>
          <a:bodyPr wrap="square" lIns="91440" tIns="45720" rIns="91440" bIns="45720" rtlCol="0">
            <a:spAutoFit/>
          </a:bodyPr>
          <a:lstStyle/>
          <a:p>
            <a:pPr algn="ctr"/>
            <a:r>
              <a:rPr lang="en-US" altLang="zh-CN" dirty="0">
                <a:solidFill>
                  <a:schemeClr val="bg1"/>
                </a:solidFill>
              </a:rPr>
              <a:t>LoadBalancer</a:t>
            </a:r>
            <a:r>
              <a:rPr lang="zh-CN" altLang="en-US" dirty="0">
                <a:solidFill>
                  <a:schemeClr val="bg1"/>
                </a:solidFill>
              </a:rPr>
              <a:t>自动配置类</a:t>
            </a:r>
            <a:endParaRPr kumimoji="1" lang="zh-CN" altLang="en-US" sz="4400" b="1" dirty="0">
              <a:solidFill>
                <a:schemeClr val="bg1"/>
              </a:solidFill>
              <a:cs typeface="+mn-ea"/>
              <a:sym typeface="+mn-lt"/>
            </a:endParaRPr>
          </a:p>
        </p:txBody>
      </p:sp>
      <p:sp>
        <p:nvSpPr>
          <p:cNvPr id="96" name="TextBox 31"/>
          <p:cNvSpPr txBox="1"/>
          <p:nvPr/>
        </p:nvSpPr>
        <p:spPr>
          <a:xfrm>
            <a:off x="1547825" y="1548939"/>
            <a:ext cx="10532805" cy="3651256"/>
          </a:xfrm>
          <a:prstGeom prst="rect">
            <a:avLst/>
          </a:prstGeom>
          <a:noFill/>
        </p:spPr>
        <p:txBody>
          <a:bodyPr wrap="square" rtlCol="0">
            <a:spAutoFit/>
          </a:bodyPr>
          <a:lstStyle/>
          <a:p>
            <a:r>
              <a:rPr lang="en-US" altLang="zh-CN" dirty="0" smtClean="0">
                <a:solidFill>
                  <a:schemeClr val="bg1"/>
                </a:solidFill>
              </a:rPr>
              <a:t>LoadBalancerAutoConfiguration</a:t>
            </a:r>
            <a:endParaRPr lang="en-US" altLang="zh-CN" dirty="0" smtClean="0">
              <a:solidFill>
                <a:schemeClr val="bg1"/>
              </a:solidFill>
            </a:endParaRPr>
          </a:p>
          <a:p>
            <a:r>
              <a:rPr lang="en-US" sz="1335" dirty="0" smtClean="0">
                <a:solidFill>
                  <a:prstClr val="white"/>
                </a:solidFill>
                <a:latin typeface="张海山锐线体简"/>
                <a:cs typeface="+mn-ea"/>
                <a:sym typeface="+mn-lt"/>
              </a:rPr>
              <a:t>	@</a:t>
            </a:r>
            <a:r>
              <a:rPr lang="en-US" sz="1335" dirty="0">
                <a:solidFill>
                  <a:prstClr val="white"/>
                </a:solidFill>
                <a:latin typeface="张海山锐线体简"/>
                <a:cs typeface="+mn-ea"/>
                <a:sym typeface="+mn-lt"/>
              </a:rPr>
              <a:t>LoadBalanced</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@Autowired(required = false)</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private List&lt;RestTemplate&gt; restTemplates = </a:t>
            </a:r>
            <a:r>
              <a:rPr lang="en-US" sz="1335" dirty="0" err="1">
                <a:solidFill>
                  <a:prstClr val="white"/>
                </a:solidFill>
                <a:latin typeface="张海山锐线体简"/>
                <a:cs typeface="+mn-ea"/>
                <a:sym typeface="+mn-lt"/>
              </a:rPr>
              <a:t>Collections.emptyList</a:t>
            </a:r>
            <a:r>
              <a:rPr lang="en-US" sz="1335" dirty="0" smtClean="0">
                <a:solidFill>
                  <a:prstClr val="white"/>
                </a:solidFill>
                <a:latin typeface="张海山锐线体简"/>
                <a:cs typeface="+mn-ea"/>
                <a:sym typeface="+mn-lt"/>
              </a:rPr>
              <a:t>();</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@Bean</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public </a:t>
            </a:r>
            <a:r>
              <a:rPr lang="en-US" sz="1335" dirty="0" err="1">
                <a:solidFill>
                  <a:prstClr val="white"/>
                </a:solidFill>
                <a:latin typeface="张海山锐线体简"/>
                <a:cs typeface="+mn-ea"/>
                <a:sym typeface="+mn-lt"/>
              </a:rPr>
              <a:t>SmartInitializingSingleton</a:t>
            </a:r>
            <a:r>
              <a:rPr lang="en-US" sz="1335" dirty="0">
                <a:solidFill>
                  <a:prstClr val="white"/>
                </a:solidFill>
                <a:latin typeface="张海山锐线体简"/>
                <a:cs typeface="+mn-ea"/>
                <a:sym typeface="+mn-lt"/>
              </a:rPr>
              <a:t> </a:t>
            </a:r>
            <a:r>
              <a:rPr lang="en-US" sz="1335" dirty="0" err="1">
                <a:solidFill>
                  <a:prstClr val="white"/>
                </a:solidFill>
                <a:latin typeface="张海山锐线体简"/>
                <a:cs typeface="+mn-ea"/>
                <a:sym typeface="+mn-lt"/>
              </a:rPr>
              <a:t>loadBalancedRestTemplateInitializerDeprecated</a:t>
            </a:r>
            <a:r>
              <a:rPr lang="en-US" sz="1335" dirty="0">
                <a:solidFill>
                  <a:prstClr val="white"/>
                </a:solidFill>
                <a:latin typeface="张海山锐线体简"/>
                <a:cs typeface="+mn-ea"/>
                <a:sym typeface="+mn-lt"/>
              </a:rPr>
              <a:t>(</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final </a:t>
            </a:r>
            <a:r>
              <a:rPr lang="en-US" sz="1335" dirty="0" err="1">
                <a:solidFill>
                  <a:prstClr val="white"/>
                </a:solidFill>
                <a:latin typeface="张海山锐线体简"/>
                <a:cs typeface="+mn-ea"/>
                <a:sym typeface="+mn-lt"/>
              </a:rPr>
              <a:t>ObjectProvider</a:t>
            </a:r>
            <a:r>
              <a:rPr lang="en-US" sz="1335" dirty="0">
                <a:solidFill>
                  <a:prstClr val="white"/>
                </a:solidFill>
                <a:latin typeface="张海山锐线体简"/>
                <a:cs typeface="+mn-ea"/>
                <a:sym typeface="+mn-lt"/>
              </a:rPr>
              <a:t>&lt;List&lt;</a:t>
            </a:r>
            <a:r>
              <a:rPr lang="en-US" sz="1335" dirty="0" err="1">
                <a:solidFill>
                  <a:prstClr val="white"/>
                </a:solidFill>
                <a:latin typeface="张海山锐线体简"/>
                <a:cs typeface="+mn-ea"/>
                <a:sym typeface="+mn-lt"/>
              </a:rPr>
              <a:t>RestTemplateCustomizer</a:t>
            </a:r>
            <a:r>
              <a:rPr lang="en-US" sz="1335" dirty="0">
                <a:solidFill>
                  <a:prstClr val="white"/>
                </a:solidFill>
                <a:latin typeface="张海山锐线体简"/>
                <a:cs typeface="+mn-ea"/>
                <a:sym typeface="+mn-lt"/>
              </a:rPr>
              <a:t>&gt;&gt; </a:t>
            </a:r>
            <a:r>
              <a:rPr lang="en-US" sz="1335" dirty="0" err="1">
                <a:solidFill>
                  <a:prstClr val="white"/>
                </a:solidFill>
                <a:latin typeface="张海山锐线体简"/>
                <a:cs typeface="+mn-ea"/>
                <a:sym typeface="+mn-lt"/>
              </a:rPr>
              <a:t>restTemplateCustomizers</a:t>
            </a:r>
            <a:r>
              <a:rPr lang="en-US" sz="1335" dirty="0">
                <a:solidFill>
                  <a:prstClr val="white"/>
                </a:solidFill>
                <a:latin typeface="张海山锐线体简"/>
                <a:cs typeface="+mn-ea"/>
                <a:sym typeface="+mn-lt"/>
              </a:rPr>
              <a:t>) {</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return () -&gt; </a:t>
            </a:r>
            <a:r>
              <a:rPr lang="en-US" sz="1335" dirty="0" err="1">
                <a:solidFill>
                  <a:prstClr val="white"/>
                </a:solidFill>
                <a:latin typeface="张海山锐线体简"/>
                <a:cs typeface="+mn-ea"/>
                <a:sym typeface="+mn-lt"/>
              </a:rPr>
              <a:t>restTemplateCustomizers.ifAvailable</a:t>
            </a:r>
            <a:r>
              <a:rPr lang="en-US" sz="1335" dirty="0">
                <a:solidFill>
                  <a:prstClr val="white"/>
                </a:solidFill>
                <a:latin typeface="张海山锐线体简"/>
                <a:cs typeface="+mn-ea"/>
                <a:sym typeface="+mn-lt"/>
              </a:rPr>
              <a:t>(customizers -&gt; {</a:t>
            </a:r>
            <a:endParaRPr lang="en-US" sz="1335" dirty="0">
              <a:solidFill>
                <a:prstClr val="white"/>
              </a:solidFill>
              <a:latin typeface="张海山锐线体简"/>
              <a:cs typeface="+mn-ea"/>
              <a:sym typeface="+mn-lt"/>
            </a:endParaRPr>
          </a:p>
          <a:p>
            <a:pPr lvl="3"/>
            <a:r>
              <a:rPr lang="en-US" sz="1335" dirty="0">
                <a:solidFill>
                  <a:prstClr val="white"/>
                </a:solidFill>
                <a:latin typeface="张海山锐线体简"/>
                <a:cs typeface="+mn-ea"/>
                <a:sym typeface="+mn-lt"/>
              </a:rPr>
              <a:t>            for (RestTemplate </a:t>
            </a:r>
            <a:r>
              <a:rPr lang="en-US" sz="1335" dirty="0" err="1">
                <a:solidFill>
                  <a:prstClr val="white"/>
                </a:solidFill>
                <a:latin typeface="张海山锐线体简"/>
                <a:cs typeface="+mn-ea"/>
                <a:sym typeface="+mn-lt"/>
              </a:rPr>
              <a:t>restTemplate</a:t>
            </a:r>
            <a:r>
              <a:rPr lang="en-US" sz="1335" dirty="0">
                <a:solidFill>
                  <a:prstClr val="white"/>
                </a:solidFill>
                <a:latin typeface="张海山锐线体简"/>
                <a:cs typeface="+mn-ea"/>
                <a:sym typeface="+mn-lt"/>
              </a:rPr>
              <a:t> : </a:t>
            </a:r>
            <a:r>
              <a:rPr lang="en-US" sz="1335" dirty="0" err="1">
                <a:solidFill>
                  <a:prstClr val="white"/>
                </a:solidFill>
                <a:latin typeface="张海山锐线体简"/>
                <a:cs typeface="+mn-ea"/>
                <a:sym typeface="+mn-lt"/>
              </a:rPr>
              <a:t>LoadBalancerAutoConfiguration.this.restTemplates</a:t>
            </a:r>
            <a:r>
              <a:rPr lang="en-US" sz="1335" dirty="0">
                <a:solidFill>
                  <a:prstClr val="white"/>
                </a:solidFill>
                <a:latin typeface="张海山锐线体简"/>
                <a:cs typeface="+mn-ea"/>
                <a:sym typeface="+mn-lt"/>
              </a:rPr>
              <a:t>) {</a:t>
            </a:r>
            <a:endParaRPr lang="en-US" sz="1335" dirty="0">
              <a:solidFill>
                <a:prstClr val="white"/>
              </a:solidFill>
              <a:latin typeface="张海山锐线体简"/>
              <a:cs typeface="+mn-ea"/>
              <a:sym typeface="+mn-lt"/>
            </a:endParaRPr>
          </a:p>
          <a:p>
            <a:pPr lvl="3"/>
            <a:r>
              <a:rPr lang="en-US" sz="1335" dirty="0">
                <a:solidFill>
                  <a:prstClr val="white"/>
                </a:solidFill>
                <a:latin typeface="张海山锐线体简"/>
                <a:cs typeface="+mn-ea"/>
                <a:sym typeface="+mn-lt"/>
              </a:rPr>
              <a:t>                for (</a:t>
            </a:r>
            <a:r>
              <a:rPr lang="en-US" sz="1335" dirty="0" err="1">
                <a:solidFill>
                  <a:prstClr val="white"/>
                </a:solidFill>
                <a:latin typeface="张海山锐线体简"/>
                <a:cs typeface="+mn-ea"/>
                <a:sym typeface="+mn-lt"/>
              </a:rPr>
              <a:t>RestTemplateCustomizer</a:t>
            </a:r>
            <a:r>
              <a:rPr lang="en-US" sz="1335" dirty="0">
                <a:solidFill>
                  <a:prstClr val="white"/>
                </a:solidFill>
                <a:latin typeface="张海山锐线体简"/>
                <a:cs typeface="+mn-ea"/>
                <a:sym typeface="+mn-lt"/>
              </a:rPr>
              <a:t> customizer : customizers) {</a:t>
            </a:r>
            <a:endParaRPr lang="en-US" sz="1335" dirty="0">
              <a:solidFill>
                <a:prstClr val="white"/>
              </a:solidFill>
              <a:latin typeface="张海山锐线体简"/>
              <a:cs typeface="+mn-ea"/>
              <a:sym typeface="+mn-lt"/>
            </a:endParaRPr>
          </a:p>
          <a:p>
            <a:pPr lvl="3"/>
            <a:r>
              <a:rPr lang="en-US" sz="1335" dirty="0">
                <a:solidFill>
                  <a:prstClr val="white"/>
                </a:solidFill>
                <a:latin typeface="张海山锐线体简"/>
                <a:cs typeface="+mn-ea"/>
                <a:sym typeface="+mn-lt"/>
              </a:rPr>
              <a:t>                    </a:t>
            </a:r>
            <a:r>
              <a:rPr lang="en-US" sz="1335" dirty="0" err="1">
                <a:solidFill>
                  <a:prstClr val="white"/>
                </a:solidFill>
                <a:latin typeface="张海山锐线体简"/>
                <a:cs typeface="+mn-ea"/>
                <a:sym typeface="+mn-lt"/>
              </a:rPr>
              <a:t>customizer.customize</a:t>
            </a:r>
            <a:r>
              <a:rPr lang="en-US" sz="1335" dirty="0">
                <a:solidFill>
                  <a:prstClr val="white"/>
                </a:solidFill>
                <a:latin typeface="张海山锐线体简"/>
                <a:cs typeface="+mn-ea"/>
                <a:sym typeface="+mn-lt"/>
              </a:rPr>
              <a:t>(restTemplate);</a:t>
            </a:r>
            <a:endParaRPr lang="en-US" sz="1335" dirty="0">
              <a:solidFill>
                <a:prstClr val="white"/>
              </a:solidFill>
              <a:latin typeface="张海山锐线体简"/>
              <a:cs typeface="+mn-ea"/>
              <a:sym typeface="+mn-lt"/>
            </a:endParaRPr>
          </a:p>
          <a:p>
            <a:pPr lvl="3"/>
            <a:r>
              <a:rPr lang="en-US" sz="1335" dirty="0">
                <a:solidFill>
                  <a:prstClr val="white"/>
                </a:solidFill>
                <a:latin typeface="张海山锐线体简"/>
                <a:cs typeface="+mn-ea"/>
                <a:sym typeface="+mn-lt"/>
              </a:rPr>
              <a:t>                }</a:t>
            </a:r>
            <a:endParaRPr lang="en-US" sz="1335" dirty="0">
              <a:solidFill>
                <a:prstClr val="white"/>
              </a:solidFill>
              <a:latin typeface="张海山锐线体简"/>
              <a:cs typeface="+mn-ea"/>
              <a:sym typeface="+mn-lt"/>
            </a:endParaRPr>
          </a:p>
          <a:p>
            <a:pPr lvl="5"/>
            <a:r>
              <a:rPr lang="en-US" sz="1335" dirty="0" smtClean="0">
                <a:solidFill>
                  <a:prstClr val="white"/>
                </a:solidFill>
                <a:latin typeface="张海山锐线体简"/>
                <a:cs typeface="+mn-ea"/>
                <a:sym typeface="+mn-lt"/>
              </a:rPr>
              <a:t> }</a:t>
            </a:r>
            <a:endParaRPr lang="en-US" sz="1335" dirty="0">
              <a:solidFill>
                <a:prstClr val="white"/>
              </a:solidFill>
              <a:latin typeface="张海山锐线体简"/>
              <a:cs typeface="+mn-ea"/>
              <a:sym typeface="+mn-lt"/>
            </a:endParaRPr>
          </a:p>
          <a:p>
            <a:pPr lvl="2"/>
            <a:r>
              <a:rPr lang="en-US" sz="1335" dirty="0">
                <a:solidFill>
                  <a:prstClr val="white"/>
                </a:solidFill>
                <a:latin typeface="张海山锐线体简"/>
                <a:cs typeface="+mn-ea"/>
                <a:sym typeface="+mn-lt"/>
              </a:rPr>
              <a:t>        </a:t>
            </a:r>
            <a:r>
              <a:rPr lang="en-US" sz="1335" dirty="0" smtClean="0">
                <a:solidFill>
                  <a:prstClr val="white"/>
                </a:solidFill>
                <a:latin typeface="张海山锐线体简"/>
                <a:cs typeface="+mn-ea"/>
                <a:sym typeface="+mn-lt"/>
              </a:rPr>
              <a:t>	});</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r>
              <a:rPr lang="en-US" sz="1335" dirty="0" smtClean="0">
                <a:solidFill>
                  <a:prstClr val="white"/>
                </a:solidFill>
                <a:latin typeface="张海山锐线体简"/>
                <a:cs typeface="+mn-ea"/>
                <a:sym typeface="+mn-lt"/>
              </a:rPr>
              <a:t>}</a:t>
            </a:r>
            <a:endParaRPr lang="en-US" sz="1335" dirty="0" smtClean="0">
              <a:solidFill>
                <a:prstClr val="white"/>
              </a:solidFill>
              <a:latin typeface="张海山锐线体简"/>
              <a:cs typeface="+mn-ea"/>
              <a:sym typeface="+mn-lt"/>
            </a:endParaRPr>
          </a:p>
          <a:p>
            <a:r>
              <a:rPr lang="zh-CN" altLang="en-US" sz="1335" dirty="0">
                <a:solidFill>
                  <a:prstClr val="white"/>
                </a:solidFill>
                <a:latin typeface="张海山锐线体简"/>
                <a:cs typeface="+mn-ea"/>
                <a:sym typeface="+mn-lt"/>
              </a:rPr>
              <a:t>在该类中，首先维护了一个被</a:t>
            </a:r>
            <a:r>
              <a:rPr lang="en-US" altLang="zh-CN" sz="1335" dirty="0">
                <a:solidFill>
                  <a:prstClr val="white"/>
                </a:solidFill>
                <a:latin typeface="张海山锐线体简"/>
                <a:cs typeface="+mn-ea"/>
                <a:sym typeface="+mn-lt"/>
              </a:rPr>
              <a:t>@</a:t>
            </a:r>
            <a:r>
              <a:rPr lang="en-US" sz="1335" dirty="0">
                <a:solidFill>
                  <a:prstClr val="white"/>
                </a:solidFill>
                <a:latin typeface="张海山锐线体简"/>
                <a:cs typeface="+mn-ea"/>
                <a:sym typeface="+mn-lt"/>
              </a:rPr>
              <a:t>LoadBalanced</a:t>
            </a:r>
            <a:r>
              <a:rPr lang="zh-CN" altLang="en-US" sz="1335" dirty="0">
                <a:solidFill>
                  <a:prstClr val="white"/>
                </a:solidFill>
                <a:latin typeface="张海山锐线体简"/>
                <a:cs typeface="+mn-ea"/>
                <a:sym typeface="+mn-lt"/>
              </a:rPr>
              <a:t>修饰的</a:t>
            </a:r>
            <a:r>
              <a:rPr lang="en-US" sz="1335" dirty="0">
                <a:solidFill>
                  <a:prstClr val="white"/>
                </a:solidFill>
                <a:latin typeface="张海山锐线体简"/>
                <a:cs typeface="+mn-ea"/>
                <a:sym typeface="+mn-lt"/>
              </a:rPr>
              <a:t>RestTemplate</a:t>
            </a:r>
            <a:r>
              <a:rPr lang="zh-CN" altLang="en-US" sz="1335" dirty="0">
                <a:solidFill>
                  <a:prstClr val="white"/>
                </a:solidFill>
                <a:latin typeface="张海山锐线体简"/>
                <a:cs typeface="+mn-ea"/>
                <a:sym typeface="+mn-lt"/>
              </a:rPr>
              <a:t>对象的</a:t>
            </a:r>
            <a:r>
              <a:rPr lang="en-US" sz="1335" dirty="0">
                <a:solidFill>
                  <a:prstClr val="white"/>
                </a:solidFill>
                <a:latin typeface="张海山锐线体简"/>
                <a:cs typeface="+mn-ea"/>
                <a:sym typeface="+mn-lt"/>
              </a:rPr>
              <a:t>List，</a:t>
            </a:r>
            <a:r>
              <a:rPr lang="zh-CN" altLang="en-US" sz="1335" dirty="0">
                <a:solidFill>
                  <a:prstClr val="white"/>
                </a:solidFill>
                <a:latin typeface="张海山锐线体简"/>
                <a:cs typeface="+mn-ea"/>
                <a:sym typeface="+mn-lt"/>
              </a:rPr>
              <a:t>在初始化的过程中，通过调用</a:t>
            </a:r>
            <a:r>
              <a:rPr lang="en-US" sz="1335" dirty="0" err="1">
                <a:solidFill>
                  <a:prstClr val="white"/>
                </a:solidFill>
                <a:latin typeface="张海山锐线体简"/>
                <a:cs typeface="+mn-ea"/>
                <a:sym typeface="+mn-lt"/>
              </a:rPr>
              <a:t>customizer.customize</a:t>
            </a:r>
            <a:r>
              <a:rPr lang="en-US" sz="1335" dirty="0">
                <a:solidFill>
                  <a:prstClr val="white"/>
                </a:solidFill>
                <a:latin typeface="张海山锐线体简"/>
                <a:cs typeface="+mn-ea"/>
                <a:sym typeface="+mn-lt"/>
              </a:rPr>
              <a:t>(restTemplate)</a:t>
            </a:r>
            <a:r>
              <a:rPr lang="zh-CN" altLang="en-US" sz="1335" dirty="0">
                <a:solidFill>
                  <a:prstClr val="white"/>
                </a:solidFill>
                <a:latin typeface="张海山锐线体简"/>
                <a:cs typeface="+mn-ea"/>
                <a:sym typeface="+mn-lt"/>
              </a:rPr>
              <a:t>方法来给</a:t>
            </a:r>
            <a:r>
              <a:rPr lang="en-US" sz="1335" dirty="0">
                <a:solidFill>
                  <a:prstClr val="white"/>
                </a:solidFill>
                <a:latin typeface="张海山锐线体简"/>
                <a:cs typeface="+mn-ea"/>
                <a:sym typeface="+mn-lt"/>
              </a:rPr>
              <a:t>RestTemplate</a:t>
            </a:r>
            <a:r>
              <a:rPr lang="zh-CN" altLang="en-US" sz="1335" dirty="0">
                <a:solidFill>
                  <a:prstClr val="white"/>
                </a:solidFill>
                <a:latin typeface="张海山锐线体简"/>
                <a:cs typeface="+mn-ea"/>
                <a:sym typeface="+mn-lt"/>
              </a:rPr>
              <a:t>增加拦截器</a:t>
            </a:r>
            <a:r>
              <a:rPr lang="en-US" sz="1335" dirty="0" smtClean="0">
                <a:solidFill>
                  <a:prstClr val="white"/>
                </a:solidFill>
                <a:latin typeface="张海山锐线体简"/>
                <a:cs typeface="+mn-ea"/>
                <a:sym typeface="+mn-lt"/>
              </a:rPr>
              <a:t>LoadBalancerInterceptor</a:t>
            </a:r>
            <a:endParaRPr lang="en-US" sz="1335" dirty="0">
              <a:solidFill>
                <a:prstClr val="white"/>
              </a:solidFill>
              <a:latin typeface="张海山锐线体简"/>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1+#ppt_w/2"/>
                                          </p:val>
                                        </p:tav>
                                        <p:tav tm="100000">
                                          <p:val>
                                            <p:strVal val="#ppt_x"/>
                                          </p:val>
                                        </p:tav>
                                      </p:tavLst>
                                    </p:anim>
                                    <p:anim calcmode="lin" valueType="num">
                                      <p:cBhvr additive="base">
                                        <p:cTn id="8"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31"/>
          <p:cNvSpPr txBox="1"/>
          <p:nvPr/>
        </p:nvSpPr>
        <p:spPr>
          <a:xfrm>
            <a:off x="976325" y="441108"/>
            <a:ext cx="10532805" cy="6389698"/>
          </a:xfrm>
          <a:prstGeom prst="rect">
            <a:avLst/>
          </a:prstGeom>
          <a:noFill/>
        </p:spPr>
        <p:txBody>
          <a:bodyPr wrap="square" rtlCol="0">
            <a:spAutoFit/>
          </a:bodyPr>
          <a:lstStyle/>
          <a:p>
            <a:r>
              <a:rPr lang="en-US" altLang="zh-CN" dirty="0" smtClean="0">
                <a:solidFill>
                  <a:schemeClr val="bg1"/>
                </a:solidFill>
              </a:rPr>
              <a:t>LoadBalancerAutoConfiguration</a:t>
            </a:r>
            <a:endParaRPr lang="en-US" altLang="zh-CN" dirty="0" smtClean="0">
              <a:solidFill>
                <a:schemeClr val="bg1"/>
              </a:solidFill>
            </a:endParaRPr>
          </a:p>
          <a:p>
            <a:r>
              <a:rPr lang="en-US" sz="1335" dirty="0" smtClean="0">
                <a:solidFill>
                  <a:prstClr val="white"/>
                </a:solidFill>
                <a:latin typeface="张海山锐线体简"/>
                <a:cs typeface="+mn-ea"/>
                <a:sym typeface="+mn-lt"/>
              </a:rPr>
              <a:t>	@</a:t>
            </a:r>
            <a:r>
              <a:rPr lang="en-US" sz="1335" dirty="0">
                <a:solidFill>
                  <a:prstClr val="white"/>
                </a:solidFill>
                <a:latin typeface="张海山锐线体简"/>
                <a:cs typeface="+mn-ea"/>
                <a:sym typeface="+mn-lt"/>
              </a:rPr>
              <a:t>Bean</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r>
              <a:rPr lang="en-US" sz="1335" dirty="0" smtClean="0">
                <a:solidFill>
                  <a:prstClr val="white"/>
                </a:solidFill>
                <a:latin typeface="张海山锐线体简"/>
                <a:cs typeface="+mn-ea"/>
                <a:sym typeface="+mn-lt"/>
              </a:rPr>
              <a:t>@</a:t>
            </a:r>
            <a:r>
              <a:rPr lang="en-US" sz="1335" dirty="0">
                <a:solidFill>
                  <a:prstClr val="white"/>
                </a:solidFill>
                <a:latin typeface="张海山锐线体简"/>
                <a:cs typeface="+mn-ea"/>
                <a:sym typeface="+mn-lt"/>
              </a:rPr>
              <a:t>ConditionalOnMissingBean</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r>
              <a:rPr lang="en-US" sz="1335" dirty="0" smtClean="0">
                <a:solidFill>
                  <a:prstClr val="white"/>
                </a:solidFill>
                <a:latin typeface="张海山锐线体简"/>
                <a:cs typeface="+mn-ea"/>
                <a:sym typeface="+mn-lt"/>
              </a:rPr>
              <a:t>public </a:t>
            </a:r>
            <a:r>
              <a:rPr lang="en-US" sz="1335" dirty="0" err="1">
                <a:solidFill>
                  <a:prstClr val="white"/>
                </a:solidFill>
                <a:latin typeface="张海山锐线体简"/>
                <a:cs typeface="+mn-ea"/>
                <a:sym typeface="+mn-lt"/>
              </a:rPr>
              <a:t>RestTemplateCustomizer</a:t>
            </a:r>
            <a:r>
              <a:rPr lang="en-US" sz="1335" dirty="0">
                <a:solidFill>
                  <a:prstClr val="white"/>
                </a:solidFill>
                <a:latin typeface="张海山锐线体简"/>
                <a:cs typeface="+mn-ea"/>
                <a:sym typeface="+mn-lt"/>
              </a:rPr>
              <a:t> </a:t>
            </a:r>
            <a:r>
              <a:rPr lang="en-US" sz="1335" dirty="0" err="1">
                <a:solidFill>
                  <a:prstClr val="white"/>
                </a:solidFill>
                <a:latin typeface="张海山锐线体简"/>
                <a:cs typeface="+mn-ea"/>
                <a:sym typeface="+mn-lt"/>
              </a:rPr>
              <a:t>restTemplateCustomizer</a:t>
            </a:r>
            <a:r>
              <a:rPr lang="en-US" sz="1335" dirty="0">
                <a:solidFill>
                  <a:prstClr val="white"/>
                </a:solidFill>
                <a:latin typeface="张海山锐线体简"/>
                <a:cs typeface="+mn-ea"/>
                <a:sym typeface="+mn-lt"/>
              </a:rPr>
              <a:t>(</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final LoadBalancerInterceptor </a:t>
            </a:r>
            <a:r>
              <a:rPr lang="en-US" sz="1335" dirty="0" err="1">
                <a:solidFill>
                  <a:prstClr val="white"/>
                </a:solidFill>
                <a:latin typeface="张海山锐线体简"/>
                <a:cs typeface="+mn-ea"/>
                <a:sym typeface="+mn-lt"/>
              </a:rPr>
              <a:t>loadBalancerInterceptor</a:t>
            </a:r>
            <a:r>
              <a:rPr lang="en-US" sz="1335" dirty="0">
                <a:solidFill>
                  <a:prstClr val="white"/>
                </a:solidFill>
                <a:latin typeface="张海山锐线体简"/>
                <a:cs typeface="+mn-ea"/>
                <a:sym typeface="+mn-lt"/>
              </a:rPr>
              <a:t>) {</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r>
              <a:rPr lang="en-US" sz="1335" dirty="0" smtClean="0">
                <a:solidFill>
                  <a:prstClr val="white"/>
                </a:solidFill>
                <a:latin typeface="张海山锐线体简"/>
                <a:cs typeface="+mn-ea"/>
                <a:sym typeface="+mn-lt"/>
              </a:rPr>
              <a:t>	return </a:t>
            </a:r>
            <a:r>
              <a:rPr lang="en-US" sz="1335" dirty="0">
                <a:solidFill>
                  <a:prstClr val="white"/>
                </a:solidFill>
                <a:latin typeface="张海山锐线体简"/>
                <a:cs typeface="+mn-ea"/>
                <a:sym typeface="+mn-lt"/>
              </a:rPr>
              <a:t>restTemplate -&gt; {</a:t>
            </a:r>
            <a:endParaRPr lang="en-US" sz="1335" dirty="0">
              <a:solidFill>
                <a:prstClr val="white"/>
              </a:solidFill>
              <a:latin typeface="张海山锐线体简"/>
              <a:cs typeface="+mn-ea"/>
              <a:sym typeface="+mn-lt"/>
            </a:endParaRPr>
          </a:p>
          <a:p>
            <a:pPr lvl="2"/>
            <a:r>
              <a:rPr lang="en-US" sz="1335" dirty="0">
                <a:solidFill>
                  <a:prstClr val="white"/>
                </a:solidFill>
                <a:latin typeface="张海山锐线体简"/>
                <a:cs typeface="+mn-ea"/>
                <a:sym typeface="+mn-lt"/>
              </a:rPr>
              <a:t>                List&lt;</a:t>
            </a:r>
            <a:r>
              <a:rPr lang="en-US" sz="1335" dirty="0" err="1">
                <a:solidFill>
                  <a:prstClr val="white"/>
                </a:solidFill>
                <a:latin typeface="张海山锐线体简"/>
                <a:cs typeface="+mn-ea"/>
                <a:sym typeface="+mn-lt"/>
              </a:rPr>
              <a:t>ClientHttpRequestInterceptor</a:t>
            </a:r>
            <a:r>
              <a:rPr lang="en-US" sz="1335" dirty="0">
                <a:solidFill>
                  <a:prstClr val="white"/>
                </a:solidFill>
                <a:latin typeface="张海山锐线体简"/>
                <a:cs typeface="+mn-ea"/>
                <a:sym typeface="+mn-lt"/>
              </a:rPr>
              <a:t>&gt; list = new </a:t>
            </a:r>
            <a:r>
              <a:rPr lang="en-US" sz="1335" dirty="0" err="1">
                <a:solidFill>
                  <a:prstClr val="white"/>
                </a:solidFill>
                <a:latin typeface="张海山锐线体简"/>
                <a:cs typeface="+mn-ea"/>
                <a:sym typeface="+mn-lt"/>
              </a:rPr>
              <a:t>ArrayList</a:t>
            </a:r>
            <a:r>
              <a:rPr lang="en-US" sz="1335" dirty="0">
                <a:solidFill>
                  <a:prstClr val="white"/>
                </a:solidFill>
                <a:latin typeface="张海山锐线体简"/>
                <a:cs typeface="+mn-ea"/>
                <a:sym typeface="+mn-lt"/>
              </a:rPr>
              <a:t>&lt;&gt;(</a:t>
            </a:r>
            <a:endParaRPr lang="en-US" sz="1335" dirty="0">
              <a:solidFill>
                <a:prstClr val="white"/>
              </a:solidFill>
              <a:latin typeface="张海山锐线体简"/>
              <a:cs typeface="+mn-ea"/>
              <a:sym typeface="+mn-lt"/>
            </a:endParaRPr>
          </a:p>
          <a:p>
            <a:pPr lvl="2"/>
            <a:r>
              <a:rPr lang="en-US" sz="1335" dirty="0">
                <a:solidFill>
                  <a:prstClr val="white"/>
                </a:solidFill>
                <a:latin typeface="张海山锐线体简"/>
                <a:cs typeface="+mn-ea"/>
                <a:sym typeface="+mn-lt"/>
              </a:rPr>
              <a:t>                        </a:t>
            </a:r>
            <a:r>
              <a:rPr lang="en-US" sz="1335" dirty="0" err="1">
                <a:solidFill>
                  <a:prstClr val="white"/>
                </a:solidFill>
                <a:latin typeface="张海山锐线体简"/>
                <a:cs typeface="+mn-ea"/>
                <a:sym typeface="+mn-lt"/>
              </a:rPr>
              <a:t>restTemplate.getInterceptors</a:t>
            </a:r>
            <a:r>
              <a:rPr lang="en-US" sz="1335" dirty="0">
                <a:solidFill>
                  <a:prstClr val="white"/>
                </a:solidFill>
                <a:latin typeface="张海山锐线体简"/>
                <a:cs typeface="+mn-ea"/>
                <a:sym typeface="+mn-lt"/>
              </a:rPr>
              <a:t>());</a:t>
            </a:r>
            <a:endParaRPr lang="en-US" sz="1335" dirty="0">
              <a:solidFill>
                <a:prstClr val="white"/>
              </a:solidFill>
              <a:latin typeface="张海山锐线体简"/>
              <a:cs typeface="+mn-ea"/>
              <a:sym typeface="+mn-lt"/>
            </a:endParaRPr>
          </a:p>
          <a:p>
            <a:pPr lvl="2"/>
            <a:r>
              <a:rPr lang="en-US" sz="1335" dirty="0">
                <a:solidFill>
                  <a:prstClr val="white"/>
                </a:solidFill>
                <a:latin typeface="张海山锐线体简"/>
                <a:cs typeface="+mn-ea"/>
                <a:sym typeface="+mn-lt"/>
              </a:rPr>
              <a:t>                </a:t>
            </a:r>
            <a:r>
              <a:rPr lang="en-US" sz="1335" dirty="0" err="1">
                <a:solidFill>
                  <a:prstClr val="white"/>
                </a:solidFill>
                <a:latin typeface="张海山锐线体简"/>
                <a:cs typeface="+mn-ea"/>
                <a:sym typeface="+mn-lt"/>
              </a:rPr>
              <a:t>list.add</a:t>
            </a:r>
            <a:r>
              <a:rPr lang="en-US" sz="1335" dirty="0">
                <a:solidFill>
                  <a:prstClr val="white"/>
                </a:solidFill>
                <a:latin typeface="张海山锐线体简"/>
                <a:cs typeface="+mn-ea"/>
                <a:sym typeface="+mn-lt"/>
              </a:rPr>
              <a:t>(</a:t>
            </a:r>
            <a:r>
              <a:rPr lang="en-US" sz="1335" dirty="0" err="1">
                <a:solidFill>
                  <a:prstClr val="white"/>
                </a:solidFill>
                <a:latin typeface="张海山锐线体简"/>
                <a:cs typeface="+mn-ea"/>
                <a:sym typeface="+mn-lt"/>
              </a:rPr>
              <a:t>loadBalancerInterceptor</a:t>
            </a:r>
            <a:r>
              <a:rPr lang="en-US" sz="1335" dirty="0">
                <a:solidFill>
                  <a:prstClr val="white"/>
                </a:solidFill>
                <a:latin typeface="张海山锐线体简"/>
                <a:cs typeface="+mn-ea"/>
                <a:sym typeface="+mn-lt"/>
              </a:rPr>
              <a:t>);</a:t>
            </a:r>
            <a:endParaRPr lang="en-US" sz="1335" dirty="0">
              <a:solidFill>
                <a:prstClr val="white"/>
              </a:solidFill>
              <a:latin typeface="张海山锐线体简"/>
              <a:cs typeface="+mn-ea"/>
              <a:sym typeface="+mn-lt"/>
            </a:endParaRPr>
          </a:p>
          <a:p>
            <a:pPr lvl="2"/>
            <a:r>
              <a:rPr lang="en-US" sz="1335" dirty="0">
                <a:solidFill>
                  <a:prstClr val="white"/>
                </a:solidFill>
                <a:latin typeface="张海山锐线体简"/>
                <a:cs typeface="+mn-ea"/>
                <a:sym typeface="+mn-lt"/>
              </a:rPr>
              <a:t>                </a:t>
            </a:r>
            <a:r>
              <a:rPr lang="en-US" sz="1335" dirty="0" err="1">
                <a:solidFill>
                  <a:prstClr val="white"/>
                </a:solidFill>
                <a:latin typeface="张海山锐线体简"/>
                <a:cs typeface="+mn-ea"/>
                <a:sym typeface="+mn-lt"/>
              </a:rPr>
              <a:t>restTemplate.setInterceptors</a:t>
            </a:r>
            <a:r>
              <a:rPr lang="en-US" sz="1335" dirty="0">
                <a:solidFill>
                  <a:prstClr val="white"/>
                </a:solidFill>
                <a:latin typeface="张海山锐线体简"/>
                <a:cs typeface="+mn-ea"/>
                <a:sym typeface="+mn-lt"/>
              </a:rPr>
              <a:t>(list);</a:t>
            </a:r>
            <a:endParaRPr lang="en-US" sz="1335" dirty="0">
              <a:solidFill>
                <a:prstClr val="white"/>
              </a:solidFill>
              <a:latin typeface="张海山锐线体简"/>
              <a:cs typeface="+mn-ea"/>
              <a:sym typeface="+mn-lt"/>
            </a:endParaRPr>
          </a:p>
          <a:p>
            <a:pPr lvl="2"/>
            <a:r>
              <a:rPr lang="en-US" sz="1335" dirty="0">
                <a:solidFill>
                  <a:prstClr val="white"/>
                </a:solidFill>
                <a:latin typeface="张海山锐线体简"/>
                <a:cs typeface="+mn-ea"/>
                <a:sym typeface="+mn-lt"/>
              </a:rPr>
              <a:t>            };</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r>
              <a:rPr lang="en-US" sz="1335" dirty="0" smtClean="0">
                <a:solidFill>
                  <a:prstClr val="white"/>
                </a:solidFill>
                <a:latin typeface="张海山锐线体简"/>
                <a:cs typeface="+mn-ea"/>
                <a:sym typeface="+mn-lt"/>
              </a:rPr>
              <a:t>}</a:t>
            </a:r>
            <a:endParaRPr lang="en-US" sz="1335" dirty="0" smtClean="0">
              <a:solidFill>
                <a:prstClr val="white"/>
              </a:solidFill>
              <a:latin typeface="张海山锐线体简"/>
              <a:cs typeface="+mn-ea"/>
              <a:sym typeface="+mn-lt"/>
            </a:endParaRPr>
          </a:p>
          <a:p>
            <a:r>
              <a:rPr lang="zh-CN" altLang="en-US" sz="1335" dirty="0" smtClean="0">
                <a:solidFill>
                  <a:prstClr val="white"/>
                </a:solidFill>
                <a:latin typeface="张海山锐线体简"/>
                <a:cs typeface="+mn-ea"/>
                <a:sym typeface="+mn-lt"/>
              </a:rPr>
              <a:t>上面这种写法可能让人迷惑</a:t>
            </a:r>
            <a:r>
              <a:rPr lang="en-US" altLang="zh-CN" sz="1335" dirty="0" smtClean="0">
                <a:solidFill>
                  <a:prstClr val="white"/>
                </a:solidFill>
                <a:latin typeface="张海山锐线体简"/>
                <a:cs typeface="+mn-ea"/>
                <a:sym typeface="+mn-lt"/>
              </a:rPr>
              <a:t>,</a:t>
            </a:r>
            <a:r>
              <a:rPr lang="en-US" altLang="zh-CN" sz="1335" dirty="0">
                <a:solidFill>
                  <a:prstClr val="white"/>
                </a:solidFill>
                <a:latin typeface="张海山锐线体简"/>
                <a:cs typeface="+mn-ea"/>
                <a:sym typeface="+mn-lt"/>
              </a:rPr>
              <a:t> </a:t>
            </a:r>
            <a:r>
              <a:rPr lang="en-US" altLang="zh-CN" sz="1335" dirty="0" err="1">
                <a:solidFill>
                  <a:prstClr val="white"/>
                </a:solidFill>
                <a:latin typeface="张海山锐线体简"/>
                <a:cs typeface="+mn-ea"/>
                <a:sym typeface="+mn-lt"/>
              </a:rPr>
              <a:t>RestTemplateCustomizer</a:t>
            </a:r>
            <a:r>
              <a:rPr lang="en-US" altLang="zh-CN" sz="1335" dirty="0">
                <a:solidFill>
                  <a:prstClr val="white"/>
                </a:solidFill>
                <a:latin typeface="张海山锐线体简"/>
                <a:cs typeface="+mn-ea"/>
                <a:sym typeface="+mn-lt"/>
              </a:rPr>
              <a:t> </a:t>
            </a:r>
            <a:r>
              <a:rPr lang="en-US" altLang="zh-CN" sz="1335" dirty="0" smtClean="0">
                <a:solidFill>
                  <a:prstClr val="white"/>
                </a:solidFill>
                <a:latin typeface="张海山锐线体简"/>
                <a:cs typeface="+mn-ea"/>
                <a:sym typeface="+mn-lt"/>
              </a:rPr>
              <a:t> </a:t>
            </a:r>
            <a:r>
              <a:rPr lang="zh-CN" altLang="en-US" sz="1335" dirty="0" smtClean="0">
                <a:solidFill>
                  <a:prstClr val="white"/>
                </a:solidFill>
                <a:latin typeface="张海山锐线体简"/>
                <a:cs typeface="+mn-ea"/>
                <a:sym typeface="+mn-lt"/>
              </a:rPr>
              <a:t>只有一个方法</a:t>
            </a:r>
            <a:r>
              <a:rPr lang="en-US" altLang="zh-CN" b="1" dirty="0">
                <a:solidFill>
                  <a:schemeClr val="bg1"/>
                </a:solidFill>
              </a:rPr>
              <a:t>void customize(RestTemplate restTemplate</a:t>
            </a:r>
            <a:r>
              <a:rPr lang="en-US" altLang="zh-CN" b="1" dirty="0" smtClean="0">
                <a:solidFill>
                  <a:schemeClr val="bg1"/>
                </a:solidFill>
              </a:rPr>
              <a:t>) </a:t>
            </a:r>
            <a:r>
              <a:rPr lang="en-US" altLang="zh-CN" sz="1335" dirty="0" smtClean="0">
                <a:solidFill>
                  <a:prstClr val="white"/>
                </a:solidFill>
                <a:latin typeface="张海山锐线体简"/>
                <a:cs typeface="+mn-ea"/>
                <a:sym typeface="+mn-lt"/>
              </a:rPr>
              <a:t>:</a:t>
            </a:r>
            <a:endParaRPr lang="en-US" altLang="zh-CN" sz="1335" dirty="0" smtClean="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r>
              <a:rPr lang="en-US" sz="1335" dirty="0" smtClean="0">
                <a:solidFill>
                  <a:prstClr val="white"/>
                </a:solidFill>
                <a:latin typeface="张海山锐线体简"/>
                <a:cs typeface="+mn-ea"/>
                <a:sym typeface="+mn-lt"/>
              </a:rPr>
              <a:t>       @</a:t>
            </a:r>
            <a:r>
              <a:rPr lang="en-US" sz="1335" dirty="0">
                <a:solidFill>
                  <a:prstClr val="white"/>
                </a:solidFill>
                <a:latin typeface="张海山锐线体简"/>
                <a:cs typeface="+mn-ea"/>
                <a:sym typeface="+mn-lt"/>
              </a:rPr>
              <a:t>Bean</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@ConditionalOnMissingBean</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public </a:t>
            </a:r>
            <a:r>
              <a:rPr lang="en-US" sz="1335" dirty="0" err="1">
                <a:solidFill>
                  <a:prstClr val="white"/>
                </a:solidFill>
                <a:latin typeface="张海山锐线体简"/>
                <a:cs typeface="+mn-ea"/>
                <a:sym typeface="+mn-lt"/>
              </a:rPr>
              <a:t>RestTemplateCustomizer</a:t>
            </a:r>
            <a:r>
              <a:rPr lang="en-US" sz="1335" dirty="0">
                <a:solidFill>
                  <a:prstClr val="white"/>
                </a:solidFill>
                <a:latin typeface="张海山锐线体简"/>
                <a:cs typeface="+mn-ea"/>
                <a:sym typeface="+mn-lt"/>
              </a:rPr>
              <a:t> </a:t>
            </a:r>
            <a:r>
              <a:rPr lang="en-US" sz="1335" dirty="0" err="1">
                <a:solidFill>
                  <a:prstClr val="white"/>
                </a:solidFill>
                <a:latin typeface="张海山锐线体简"/>
                <a:cs typeface="+mn-ea"/>
                <a:sym typeface="+mn-lt"/>
              </a:rPr>
              <a:t>restTemplateCustomizer</a:t>
            </a:r>
            <a:r>
              <a:rPr lang="en-US" sz="1335" dirty="0">
                <a:solidFill>
                  <a:prstClr val="white"/>
                </a:solidFill>
                <a:latin typeface="张海山锐线体简"/>
                <a:cs typeface="+mn-ea"/>
                <a:sym typeface="+mn-lt"/>
              </a:rPr>
              <a:t>(</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final LoadBalancerInterceptor </a:t>
            </a:r>
            <a:r>
              <a:rPr lang="en-US" sz="1335" dirty="0" err="1">
                <a:solidFill>
                  <a:prstClr val="white"/>
                </a:solidFill>
                <a:latin typeface="张海山锐线体简"/>
                <a:cs typeface="+mn-ea"/>
                <a:sym typeface="+mn-lt"/>
              </a:rPr>
              <a:t>loadBalancerInterceptor</a:t>
            </a:r>
            <a:r>
              <a:rPr lang="en-US" sz="1335" dirty="0">
                <a:solidFill>
                  <a:prstClr val="white"/>
                </a:solidFill>
                <a:latin typeface="张海山锐线体简"/>
                <a:cs typeface="+mn-ea"/>
                <a:sym typeface="+mn-lt"/>
              </a:rPr>
              <a:t>) {</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return new </a:t>
            </a:r>
            <a:r>
              <a:rPr lang="en-US" sz="1335" dirty="0" err="1">
                <a:solidFill>
                  <a:prstClr val="white"/>
                </a:solidFill>
                <a:latin typeface="张海山锐线体简"/>
                <a:cs typeface="+mn-ea"/>
                <a:sym typeface="+mn-lt"/>
              </a:rPr>
              <a:t>RestTemplateCustomizer</a:t>
            </a:r>
            <a:r>
              <a:rPr lang="en-US" sz="1335" dirty="0">
                <a:solidFill>
                  <a:prstClr val="white"/>
                </a:solidFill>
                <a:latin typeface="张海山锐线体简"/>
                <a:cs typeface="+mn-ea"/>
                <a:sym typeface="+mn-lt"/>
              </a:rPr>
              <a:t>() {</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@Override</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public void customize(RestTemplate restTemplate) {</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List&lt;</a:t>
            </a:r>
            <a:r>
              <a:rPr lang="en-US" sz="1335" dirty="0" err="1">
                <a:solidFill>
                  <a:prstClr val="white"/>
                </a:solidFill>
                <a:latin typeface="张海山锐线体简"/>
                <a:cs typeface="+mn-ea"/>
                <a:sym typeface="+mn-lt"/>
              </a:rPr>
              <a:t>ClientHttpRequestInterceptor</a:t>
            </a:r>
            <a:r>
              <a:rPr lang="en-US" sz="1335" dirty="0">
                <a:solidFill>
                  <a:prstClr val="white"/>
                </a:solidFill>
                <a:latin typeface="张海山锐线体简"/>
                <a:cs typeface="+mn-ea"/>
                <a:sym typeface="+mn-lt"/>
              </a:rPr>
              <a:t>&gt; list = new </a:t>
            </a:r>
            <a:r>
              <a:rPr lang="en-US" sz="1335" dirty="0" err="1">
                <a:solidFill>
                  <a:prstClr val="white"/>
                </a:solidFill>
                <a:latin typeface="张海山锐线体简"/>
                <a:cs typeface="+mn-ea"/>
                <a:sym typeface="+mn-lt"/>
              </a:rPr>
              <a:t>ArrayList</a:t>
            </a:r>
            <a:r>
              <a:rPr lang="en-US" sz="1335" dirty="0">
                <a:solidFill>
                  <a:prstClr val="white"/>
                </a:solidFill>
                <a:latin typeface="张海山锐线体简"/>
                <a:cs typeface="+mn-ea"/>
                <a:sym typeface="+mn-lt"/>
              </a:rPr>
              <a:t>&lt;&gt;(</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r>
              <a:rPr lang="en-US" sz="1335" dirty="0" err="1">
                <a:solidFill>
                  <a:prstClr val="white"/>
                </a:solidFill>
                <a:latin typeface="张海山锐线体简"/>
                <a:cs typeface="+mn-ea"/>
                <a:sym typeface="+mn-lt"/>
              </a:rPr>
              <a:t>restTemplate.getInterceptors</a:t>
            </a:r>
            <a:r>
              <a:rPr lang="en-US" sz="1335" dirty="0">
                <a:solidFill>
                  <a:prstClr val="white"/>
                </a:solidFill>
                <a:latin typeface="张海山锐线体简"/>
                <a:cs typeface="+mn-ea"/>
                <a:sym typeface="+mn-lt"/>
              </a:rPr>
              <a:t>());</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r>
              <a:rPr lang="en-US" sz="1335" dirty="0" err="1">
                <a:solidFill>
                  <a:prstClr val="white"/>
                </a:solidFill>
                <a:latin typeface="张海山锐线体简"/>
                <a:cs typeface="+mn-ea"/>
                <a:sym typeface="+mn-lt"/>
              </a:rPr>
              <a:t>list.add</a:t>
            </a:r>
            <a:r>
              <a:rPr lang="en-US" sz="1335" dirty="0">
                <a:solidFill>
                  <a:prstClr val="white"/>
                </a:solidFill>
                <a:latin typeface="张海山锐线体简"/>
                <a:cs typeface="+mn-ea"/>
                <a:sym typeface="+mn-lt"/>
              </a:rPr>
              <a:t>(</a:t>
            </a:r>
            <a:r>
              <a:rPr lang="en-US" sz="1335" dirty="0" err="1">
                <a:solidFill>
                  <a:prstClr val="white"/>
                </a:solidFill>
                <a:latin typeface="张海山锐线体简"/>
                <a:cs typeface="+mn-ea"/>
                <a:sym typeface="+mn-lt"/>
              </a:rPr>
              <a:t>loadBalancerInterceptor</a:t>
            </a:r>
            <a:r>
              <a:rPr lang="en-US" sz="1335" dirty="0">
                <a:solidFill>
                  <a:prstClr val="white"/>
                </a:solidFill>
                <a:latin typeface="张海山锐线体简"/>
                <a:cs typeface="+mn-ea"/>
                <a:sym typeface="+mn-lt"/>
              </a:rPr>
              <a:t>);</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r>
              <a:rPr lang="en-US" sz="1335" dirty="0" err="1">
                <a:solidFill>
                  <a:prstClr val="white"/>
                </a:solidFill>
                <a:latin typeface="张海山锐线体简"/>
                <a:cs typeface="+mn-ea"/>
                <a:sym typeface="+mn-lt"/>
              </a:rPr>
              <a:t>restTemplate.setInterceptors</a:t>
            </a:r>
            <a:r>
              <a:rPr lang="en-US" sz="1335" dirty="0">
                <a:solidFill>
                  <a:prstClr val="white"/>
                </a:solidFill>
                <a:latin typeface="张海山锐线体简"/>
                <a:cs typeface="+mn-ea"/>
                <a:sym typeface="+mn-lt"/>
              </a:rPr>
              <a:t>(list);</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endParaRPr lang="en-US" sz="1335" dirty="0">
              <a:solidFill>
                <a:prstClr val="white"/>
              </a:solidFill>
              <a:latin typeface="张海山锐线体简"/>
              <a:cs typeface="+mn-ea"/>
              <a:sym typeface="+mn-lt"/>
            </a:endParaRPr>
          </a:p>
          <a:p>
            <a:r>
              <a:rPr lang="zh-CN" altLang="en-US" sz="1335" dirty="0" smtClean="0">
                <a:solidFill>
                  <a:prstClr val="white"/>
                </a:solidFill>
                <a:latin typeface="张海山锐线体简"/>
                <a:cs typeface="+mn-ea"/>
                <a:sym typeface="+mn-lt"/>
              </a:rPr>
              <a:t>通过</a:t>
            </a:r>
            <a:r>
              <a:rPr lang="zh-CN" altLang="en-US" sz="1335" dirty="0">
                <a:solidFill>
                  <a:prstClr val="white"/>
                </a:solidFill>
                <a:latin typeface="张海山锐线体简"/>
                <a:cs typeface="+mn-ea"/>
                <a:sym typeface="+mn-lt"/>
              </a:rPr>
              <a:t>调用</a:t>
            </a:r>
            <a:r>
              <a:rPr lang="en-US" sz="1335" dirty="0" err="1">
                <a:solidFill>
                  <a:prstClr val="white"/>
                </a:solidFill>
                <a:latin typeface="张海山锐线体简"/>
                <a:cs typeface="+mn-ea"/>
                <a:sym typeface="+mn-lt"/>
              </a:rPr>
              <a:t>customizer.customize</a:t>
            </a:r>
            <a:r>
              <a:rPr lang="en-US" sz="1335" dirty="0">
                <a:solidFill>
                  <a:prstClr val="white"/>
                </a:solidFill>
                <a:latin typeface="张海山锐线体简"/>
                <a:cs typeface="+mn-ea"/>
                <a:sym typeface="+mn-lt"/>
              </a:rPr>
              <a:t>(restTemplate)</a:t>
            </a:r>
            <a:r>
              <a:rPr lang="zh-CN" altLang="en-US" sz="1335" dirty="0">
                <a:solidFill>
                  <a:prstClr val="white"/>
                </a:solidFill>
                <a:latin typeface="张海山锐线体简"/>
                <a:cs typeface="+mn-ea"/>
                <a:sym typeface="+mn-lt"/>
              </a:rPr>
              <a:t>方法来给</a:t>
            </a:r>
            <a:r>
              <a:rPr lang="en-US" sz="1335" dirty="0">
                <a:solidFill>
                  <a:prstClr val="white"/>
                </a:solidFill>
                <a:latin typeface="张海山锐线体简"/>
                <a:cs typeface="+mn-ea"/>
                <a:sym typeface="+mn-lt"/>
              </a:rPr>
              <a:t>RestTemplate</a:t>
            </a:r>
            <a:r>
              <a:rPr lang="zh-CN" altLang="en-US" sz="1335" dirty="0">
                <a:solidFill>
                  <a:prstClr val="white"/>
                </a:solidFill>
                <a:latin typeface="张海山锐线体简"/>
                <a:cs typeface="+mn-ea"/>
                <a:sym typeface="+mn-lt"/>
              </a:rPr>
              <a:t>增加拦截器</a:t>
            </a:r>
            <a:r>
              <a:rPr lang="en-US" sz="1335" dirty="0" smtClean="0">
                <a:solidFill>
                  <a:prstClr val="white"/>
                </a:solidFill>
                <a:latin typeface="张海山锐线体简"/>
                <a:cs typeface="+mn-ea"/>
                <a:sym typeface="+mn-lt"/>
              </a:rPr>
              <a:t>LoadBalancerInterceptor</a:t>
            </a:r>
            <a:endParaRPr lang="en-US" sz="1335" dirty="0">
              <a:solidFill>
                <a:prstClr val="white"/>
              </a:solidFill>
              <a:latin typeface="张海山锐线体简"/>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1+#ppt_w/2"/>
                                          </p:val>
                                        </p:tav>
                                        <p:tav tm="100000">
                                          <p:val>
                                            <p:strVal val="#ppt_x"/>
                                          </p:val>
                                        </p:tav>
                                      </p:tavLst>
                                    </p:anim>
                                    <p:anim calcmode="lin" valueType="num">
                                      <p:cBhvr additive="base">
                                        <p:cTn id="8"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31"/>
          <p:cNvSpPr txBox="1"/>
          <p:nvPr/>
        </p:nvSpPr>
        <p:spPr>
          <a:xfrm>
            <a:off x="976325" y="441108"/>
            <a:ext cx="10532805" cy="2697533"/>
          </a:xfrm>
          <a:prstGeom prst="rect">
            <a:avLst/>
          </a:prstGeom>
          <a:noFill/>
        </p:spPr>
        <p:txBody>
          <a:bodyPr wrap="square" rtlCol="0">
            <a:spAutoFit/>
          </a:bodyPr>
          <a:lstStyle/>
          <a:p>
            <a:r>
              <a:rPr lang="en-US" altLang="zh-CN" dirty="0">
                <a:solidFill>
                  <a:schemeClr val="bg1"/>
                </a:solidFill>
              </a:rPr>
              <a:t>LoadBalancerInterceptor</a:t>
            </a:r>
            <a:endParaRPr lang="en-US" altLang="zh-CN" dirty="0" smtClean="0">
              <a:solidFill>
                <a:schemeClr val="bg1"/>
              </a:solidFill>
            </a:endParaRPr>
          </a:p>
          <a:p>
            <a:r>
              <a:rPr lang="en-US" sz="1335" dirty="0" smtClean="0">
                <a:solidFill>
                  <a:prstClr val="white"/>
                </a:solidFill>
                <a:latin typeface="张海山锐线体简"/>
                <a:cs typeface="+mn-ea"/>
                <a:sym typeface="+mn-lt"/>
              </a:rPr>
              <a:t>   @</a:t>
            </a:r>
            <a:r>
              <a:rPr lang="en-US" sz="1335" dirty="0">
                <a:solidFill>
                  <a:prstClr val="white"/>
                </a:solidFill>
                <a:latin typeface="张海山锐线体简"/>
                <a:cs typeface="+mn-ea"/>
                <a:sym typeface="+mn-lt"/>
              </a:rPr>
              <a:t>Override</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public ClientHttpResponse intercept(final HttpRequest request, final byte[] body,</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final ClientHttpRequestExecution execution) throws IOException {</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final URI originalUri = request.getURI();</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String serviceName = originalUri.getHost();</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Assert.state(serviceName != null, "Request URI does not contain a valid hostname: " + originalUri);</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return this.loadBalancer.execute(serviceName, requestFactory.createRequest(request, body, execution));</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r>
              <a:rPr lang="en-US" sz="1335" dirty="0" smtClean="0">
                <a:solidFill>
                  <a:prstClr val="white"/>
                </a:solidFill>
                <a:latin typeface="张海山锐线体简"/>
                <a:cs typeface="+mn-ea"/>
                <a:sym typeface="+mn-lt"/>
              </a:rPr>
              <a:t>}</a:t>
            </a:r>
            <a:endParaRPr lang="en-US" sz="1335" dirty="0" smtClean="0">
              <a:solidFill>
                <a:prstClr val="white"/>
              </a:solidFill>
              <a:latin typeface="张海山锐线体简"/>
              <a:cs typeface="+mn-ea"/>
              <a:sym typeface="+mn-lt"/>
            </a:endParaRPr>
          </a:p>
          <a:p>
            <a:endParaRPr lang="en-US" sz="1335" dirty="0" smtClean="0">
              <a:solidFill>
                <a:prstClr val="white"/>
              </a:solidFill>
              <a:latin typeface="张海山锐线体简"/>
              <a:cs typeface="+mn-ea"/>
              <a:sym typeface="+mn-lt"/>
            </a:endParaRPr>
          </a:p>
          <a:p>
            <a:r>
              <a:rPr lang="en-US" altLang="zh-CN" sz="1335" dirty="0" smtClean="0">
                <a:solidFill>
                  <a:prstClr val="white"/>
                </a:solidFill>
                <a:latin typeface="张海山锐线体简"/>
                <a:cs typeface="+mn-ea"/>
                <a:sym typeface="+mn-lt"/>
              </a:rPr>
              <a:t>This.loadBalancer :</a:t>
            </a:r>
            <a:r>
              <a:rPr lang="en-US" altLang="zh-CN" dirty="0" smtClean="0">
                <a:solidFill>
                  <a:schemeClr val="bg1"/>
                </a:solidFill>
              </a:rPr>
              <a:t>LoadBalancerClient</a:t>
            </a:r>
            <a:endParaRPr lang="en-US" sz="1335" dirty="0">
              <a:solidFill>
                <a:schemeClr val="bg1"/>
              </a:solidFill>
              <a:latin typeface="张海山锐线体简"/>
              <a:cs typeface="+mn-ea"/>
              <a:sym typeface="+mn-lt"/>
            </a:endParaRPr>
          </a:p>
          <a:p>
            <a:endParaRPr lang="en-US" sz="1335" dirty="0">
              <a:solidFill>
                <a:prstClr val="white"/>
              </a:solidFill>
              <a:latin typeface="张海山锐线体简"/>
              <a:cs typeface="+mn-ea"/>
              <a:sym typeface="+mn-lt"/>
            </a:endParaRPr>
          </a:p>
        </p:txBody>
      </p:sp>
      <p:pic>
        <p:nvPicPr>
          <p:cNvPr id="2" name="图片 1"/>
          <p:cNvPicPr>
            <a:picLocks noChangeAspect="1"/>
          </p:cNvPicPr>
          <p:nvPr/>
        </p:nvPicPr>
        <p:blipFill>
          <a:blip r:embed="rId1"/>
          <a:stretch>
            <a:fillRect/>
          </a:stretch>
        </p:blipFill>
        <p:spPr>
          <a:xfrm>
            <a:off x="911102" y="2898531"/>
            <a:ext cx="6659075" cy="1871559"/>
          </a:xfrm>
          <a:prstGeom prst="rect">
            <a:avLst/>
          </a:prstGeom>
        </p:spPr>
      </p:pic>
      <p:sp>
        <p:nvSpPr>
          <p:cNvPr id="3" name="文本框 2"/>
          <p:cNvSpPr txBox="1"/>
          <p:nvPr/>
        </p:nvSpPr>
        <p:spPr>
          <a:xfrm>
            <a:off x="781055" y="4857400"/>
            <a:ext cx="10976098" cy="1477328"/>
          </a:xfrm>
          <a:prstGeom prst="rect">
            <a:avLst/>
          </a:prstGeom>
          <a:noFill/>
        </p:spPr>
        <p:txBody>
          <a:bodyPr wrap="square" rtlCol="0">
            <a:spAutoFit/>
          </a:bodyPr>
          <a:lstStyle/>
          <a:p>
            <a:r>
              <a:rPr lang="en-US" altLang="zh-CN" dirty="0">
                <a:solidFill>
                  <a:schemeClr val="bg1"/>
                </a:solidFill>
              </a:rPr>
              <a:t>LoadBalancerClient</a:t>
            </a:r>
            <a:r>
              <a:rPr lang="zh-CN" altLang="en-US" dirty="0">
                <a:solidFill>
                  <a:schemeClr val="bg1"/>
                </a:solidFill>
              </a:rPr>
              <a:t>具体交给了</a:t>
            </a:r>
            <a:r>
              <a:rPr lang="en-US" altLang="zh-CN" dirty="0">
                <a:solidFill>
                  <a:schemeClr val="bg1"/>
                </a:solidFill>
              </a:rPr>
              <a:t>ILoadBalancer</a:t>
            </a:r>
            <a:r>
              <a:rPr lang="zh-CN" altLang="en-US" dirty="0">
                <a:solidFill>
                  <a:schemeClr val="bg1"/>
                </a:solidFill>
              </a:rPr>
              <a:t>来处理，</a:t>
            </a:r>
            <a:r>
              <a:rPr lang="en-US" altLang="zh-CN" dirty="0">
                <a:solidFill>
                  <a:schemeClr val="bg1"/>
                </a:solidFill>
              </a:rPr>
              <a:t>ILoadBalancer</a:t>
            </a:r>
            <a:r>
              <a:rPr lang="zh-CN" altLang="en-US" dirty="0">
                <a:solidFill>
                  <a:schemeClr val="bg1"/>
                </a:solidFill>
              </a:rPr>
              <a:t>通过配置</a:t>
            </a:r>
            <a:r>
              <a:rPr lang="en-US" altLang="zh-CN" dirty="0">
                <a:solidFill>
                  <a:schemeClr val="bg1"/>
                </a:solidFill>
              </a:rPr>
              <a:t>IRule</a:t>
            </a:r>
            <a:r>
              <a:rPr lang="zh-CN" altLang="en-US" dirty="0">
                <a:solidFill>
                  <a:schemeClr val="bg1"/>
                </a:solidFill>
              </a:rPr>
              <a:t>、</a:t>
            </a:r>
            <a:r>
              <a:rPr lang="en-US" altLang="zh-CN" dirty="0">
                <a:solidFill>
                  <a:schemeClr val="bg1"/>
                </a:solidFill>
              </a:rPr>
              <a:t>IPing</a:t>
            </a:r>
            <a:r>
              <a:rPr lang="zh-CN" altLang="en-US" dirty="0">
                <a:solidFill>
                  <a:schemeClr val="bg1"/>
                </a:solidFill>
              </a:rPr>
              <a:t>等信息，并向</a:t>
            </a:r>
            <a:r>
              <a:rPr lang="en-US" altLang="zh-CN" dirty="0">
                <a:solidFill>
                  <a:schemeClr val="bg1"/>
                </a:solidFill>
              </a:rPr>
              <a:t>EurekaClient</a:t>
            </a:r>
            <a:r>
              <a:rPr lang="zh-CN" altLang="en-US" dirty="0">
                <a:solidFill>
                  <a:schemeClr val="bg1"/>
                </a:solidFill>
              </a:rPr>
              <a:t>获取注册列表的信息，并默认</a:t>
            </a:r>
            <a:r>
              <a:rPr lang="en-US" altLang="zh-CN" dirty="0">
                <a:solidFill>
                  <a:schemeClr val="bg1"/>
                </a:solidFill>
              </a:rPr>
              <a:t>10</a:t>
            </a:r>
            <a:r>
              <a:rPr lang="zh-CN" altLang="en-US" dirty="0">
                <a:solidFill>
                  <a:schemeClr val="bg1"/>
                </a:solidFill>
              </a:rPr>
              <a:t>秒一次向</a:t>
            </a:r>
            <a:r>
              <a:rPr lang="en-US" altLang="zh-CN" dirty="0">
                <a:solidFill>
                  <a:schemeClr val="bg1"/>
                </a:solidFill>
              </a:rPr>
              <a:t>EurekaClient</a:t>
            </a:r>
            <a:r>
              <a:rPr lang="zh-CN" altLang="en-US" dirty="0">
                <a:solidFill>
                  <a:schemeClr val="bg1"/>
                </a:solidFill>
              </a:rPr>
              <a:t>发送“</a:t>
            </a:r>
            <a:r>
              <a:rPr lang="en-US" altLang="zh-CN" dirty="0">
                <a:solidFill>
                  <a:schemeClr val="bg1"/>
                </a:solidFill>
              </a:rPr>
              <a:t>ping”,</a:t>
            </a:r>
            <a:r>
              <a:rPr lang="zh-CN" altLang="en-US" dirty="0">
                <a:solidFill>
                  <a:schemeClr val="bg1"/>
                </a:solidFill>
              </a:rPr>
              <a:t>进而检查是否更新服务列表，最后，得到注册列表后，</a:t>
            </a:r>
            <a:r>
              <a:rPr lang="en-US" altLang="zh-CN" dirty="0">
                <a:solidFill>
                  <a:schemeClr val="bg1"/>
                </a:solidFill>
              </a:rPr>
              <a:t>ILoadBalancer</a:t>
            </a:r>
            <a:r>
              <a:rPr lang="zh-CN" altLang="en-US" dirty="0">
                <a:solidFill>
                  <a:schemeClr val="bg1"/>
                </a:solidFill>
              </a:rPr>
              <a:t>根据</a:t>
            </a:r>
            <a:r>
              <a:rPr lang="en-US" altLang="zh-CN" dirty="0">
                <a:solidFill>
                  <a:schemeClr val="bg1"/>
                </a:solidFill>
              </a:rPr>
              <a:t>IRule</a:t>
            </a:r>
            <a:r>
              <a:rPr lang="zh-CN" altLang="en-US" dirty="0">
                <a:solidFill>
                  <a:schemeClr val="bg1"/>
                </a:solidFill>
              </a:rPr>
              <a:t>的策略进行负载均衡。而</a:t>
            </a:r>
            <a:r>
              <a:rPr lang="en-US" altLang="zh-CN" dirty="0">
                <a:solidFill>
                  <a:schemeClr val="bg1"/>
                </a:solidFill>
              </a:rPr>
              <a:t>RestTemplate </a:t>
            </a:r>
            <a:r>
              <a:rPr lang="zh-CN" altLang="en-US" dirty="0">
                <a:solidFill>
                  <a:schemeClr val="bg1"/>
                </a:solidFill>
              </a:rPr>
              <a:t>被</a:t>
            </a:r>
            <a:r>
              <a:rPr lang="en-US" altLang="zh-CN" dirty="0">
                <a:solidFill>
                  <a:schemeClr val="bg1"/>
                </a:solidFill>
              </a:rPr>
              <a:t>@LoadBalance</a:t>
            </a:r>
            <a:r>
              <a:rPr lang="zh-CN" altLang="en-US" dirty="0">
                <a:solidFill>
                  <a:schemeClr val="bg1"/>
                </a:solidFill>
              </a:rPr>
              <a:t>注解后，能过用负载均衡，主要是维护了一个被</a:t>
            </a:r>
            <a:r>
              <a:rPr lang="en-US" altLang="zh-CN" dirty="0">
                <a:solidFill>
                  <a:schemeClr val="bg1"/>
                </a:solidFill>
              </a:rPr>
              <a:t>@LoadBalance</a:t>
            </a:r>
            <a:r>
              <a:rPr lang="zh-CN" altLang="en-US" dirty="0">
                <a:solidFill>
                  <a:schemeClr val="bg1"/>
                </a:solidFill>
              </a:rPr>
              <a:t>注解的</a:t>
            </a:r>
            <a:r>
              <a:rPr lang="en-US" altLang="zh-CN" dirty="0">
                <a:solidFill>
                  <a:schemeClr val="bg1"/>
                </a:solidFill>
              </a:rPr>
              <a:t>RestTemplate</a:t>
            </a:r>
            <a:r>
              <a:rPr lang="zh-CN" altLang="en-US" dirty="0">
                <a:solidFill>
                  <a:schemeClr val="bg1"/>
                </a:solidFill>
              </a:rPr>
              <a:t>列表，并给列表中的</a:t>
            </a:r>
            <a:r>
              <a:rPr lang="en-US" altLang="zh-CN" dirty="0">
                <a:solidFill>
                  <a:schemeClr val="bg1"/>
                </a:solidFill>
              </a:rPr>
              <a:t>RestTemplate</a:t>
            </a:r>
            <a:r>
              <a:rPr lang="zh-CN" altLang="en-US" dirty="0">
                <a:solidFill>
                  <a:schemeClr val="bg1"/>
                </a:solidFill>
              </a:rPr>
              <a:t>添加拦截器，进而交给负载均衡器去处理。</a:t>
            </a:r>
            <a:endParaRPr lang="zh-CN" altLang="en-US" dirty="0">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1+#ppt_w/2"/>
                                          </p:val>
                                        </p:tav>
                                        <p:tav tm="100000">
                                          <p:val>
                                            <p:strVal val="#ppt_x"/>
                                          </p:val>
                                        </p:tav>
                                      </p:tavLst>
                                    </p:anim>
                                    <p:anim calcmode="lin" valueType="num">
                                      <p:cBhvr additive="base">
                                        <p:cTn id="8"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2" name="等腰三角形 10"/>
          <p:cNvSpPr/>
          <p:nvPr/>
        </p:nvSpPr>
        <p:spPr>
          <a:xfrm rot="7005394">
            <a:off x="6747953" y="200966"/>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1" fmla="*/ 0 w 3770200"/>
              <a:gd name="connsiteY0-2" fmla="*/ 6859430 h 6859430"/>
              <a:gd name="connsiteX1-3" fmla="*/ 3770200 w 3770200"/>
              <a:gd name="connsiteY1-4" fmla="*/ 0 h 6859430"/>
              <a:gd name="connsiteX2-5" fmla="*/ 0 w 3770200"/>
              <a:gd name="connsiteY2-6" fmla="*/ 6859430 h 6859430"/>
            </a:gdLst>
            <a:ahLst/>
            <a:cxnLst>
              <a:cxn ang="0">
                <a:pos x="connsiteX0-1" y="connsiteY0-2"/>
              </a:cxn>
              <a:cxn ang="0">
                <a:pos x="connsiteX1-3" y="connsiteY1-4"/>
              </a:cxn>
              <a:cxn ang="0">
                <a:pos x="connsiteX2-5" y="connsiteY2-6"/>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10"/>
          <p:cNvSpPr/>
          <p:nvPr/>
        </p:nvSpPr>
        <p:spPr>
          <a:xfrm>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1" fmla="*/ 0 w 3770200"/>
              <a:gd name="connsiteY0-2" fmla="*/ 6859430 h 6859430"/>
              <a:gd name="connsiteX1-3" fmla="*/ 3770200 w 3770200"/>
              <a:gd name="connsiteY1-4" fmla="*/ 0 h 6859430"/>
              <a:gd name="connsiteX2-5" fmla="*/ 0 w 3770200"/>
              <a:gd name="connsiteY2-6" fmla="*/ 6859430 h 6859430"/>
            </a:gdLst>
            <a:ahLst/>
            <a:cxnLst>
              <a:cxn ang="0">
                <a:pos x="connsiteX0-1" y="connsiteY0-2"/>
              </a:cxn>
              <a:cxn ang="0">
                <a:pos x="connsiteX1-3" y="connsiteY1-4"/>
              </a:cxn>
              <a:cxn ang="0">
                <a:pos x="connsiteX2-5" y="connsiteY2-6"/>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4696314" y="1531855"/>
            <a:ext cx="2952206" cy="2351314"/>
          </a:xfrm>
          <a:prstGeom prst="triangle">
            <a:avLst>
              <a:gd name="adj" fmla="val 47680"/>
            </a:avLst>
          </a:prstGeom>
          <a:noFill/>
          <a:ln w="146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3713816" y="1471150"/>
            <a:ext cx="4764368" cy="3915699"/>
          </a:xfrm>
          <a:prstGeom prst="triangle">
            <a:avLst/>
          </a:prstGeom>
          <a:noFill/>
          <a:ln w="28575">
            <a:solidFill>
              <a:schemeClr val="bg1">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29178" y="2587117"/>
            <a:ext cx="1133644" cy="1015663"/>
          </a:xfrm>
          <a:prstGeom prst="rect">
            <a:avLst/>
          </a:prstGeom>
        </p:spPr>
        <p:txBody>
          <a:bodyPr wrap="none">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02</a:t>
            </a:r>
            <a:endParaRPr lang="zh-CN" altLang="en-US" sz="6000" dirty="0"/>
          </a:p>
        </p:txBody>
      </p:sp>
      <p:sp>
        <p:nvSpPr>
          <p:cNvPr id="8" name="TextBox 27"/>
          <p:cNvSpPr txBox="1">
            <a:spLocks noChangeArrowheads="1"/>
          </p:cNvSpPr>
          <p:nvPr/>
        </p:nvSpPr>
        <p:spPr bwMode="auto">
          <a:xfrm>
            <a:off x="5004163" y="4235754"/>
            <a:ext cx="2644358" cy="769441"/>
          </a:xfrm>
          <a:prstGeom prst="rect">
            <a:avLst/>
          </a:prstGeom>
          <a:noFill/>
          <a:ln w="9525">
            <a:noFill/>
            <a:miter lim="800000"/>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altLang="en-US" sz="4400" b="1" dirty="0" smtClean="0">
                <a:solidFill>
                  <a:prstClr val="white"/>
                </a:solidFill>
                <a:latin typeface="微软雅黑" panose="020B0503020204020204" pitchFamily="34" charset="-122"/>
                <a:ea typeface="微软雅黑" panose="020B0503020204020204" pitchFamily="34" charset="-122"/>
              </a:rPr>
              <a:t>Feign</a:t>
            </a:r>
            <a:endParaRPr kumimoji="0" lang="id-ID" altLang="en-US" sz="4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Rectangle 28"/>
          <p:cNvSpPr>
            <a:spLocks noChangeArrowheads="1"/>
          </p:cNvSpPr>
          <p:nvPr/>
        </p:nvSpPr>
        <p:spPr bwMode="auto">
          <a:xfrm>
            <a:off x="3198386" y="5065378"/>
            <a:ext cx="7029450" cy="1014730"/>
          </a:xfrm>
          <a:prstGeom prst="rect">
            <a:avLst/>
          </a:prstGeom>
          <a:noFill/>
          <a:ln w="9525">
            <a:noFill/>
            <a:miter lim="800000"/>
          </a:ln>
        </p:spPr>
        <p:txBody>
          <a:bodyPr wrap="square">
            <a:spAutoFit/>
          </a:bodyPr>
          <a:lstStyle/>
          <a:p>
            <a:pPr fontAlgn="base">
              <a:spcBef>
                <a:spcPct val="0"/>
              </a:spcBef>
              <a:spcAft>
                <a:spcPct val="0"/>
              </a:spcAft>
              <a:defRPr/>
            </a:pPr>
            <a:r>
              <a:rPr lang="en-US" altLang="zh-CN" sz="1200" dirty="0">
                <a:solidFill>
                  <a:schemeClr val="bg1"/>
                </a:solidFill>
              </a:rPr>
              <a:t>Feign </a:t>
            </a:r>
            <a:r>
              <a:rPr lang="zh-CN" altLang="en-US" sz="1200" dirty="0" smtClean="0">
                <a:solidFill>
                  <a:schemeClr val="bg1"/>
                </a:solidFill>
              </a:rPr>
              <a:t>整合了</a:t>
            </a:r>
            <a:r>
              <a:rPr lang="en-US" altLang="zh-CN" sz="1200" dirty="0" smtClean="0">
                <a:solidFill>
                  <a:schemeClr val="bg1"/>
                </a:solidFill>
              </a:rPr>
              <a:t>Ribbon,</a:t>
            </a:r>
            <a:r>
              <a:rPr lang="zh-CN" altLang="en-US" sz="1200" dirty="0" smtClean="0">
                <a:solidFill>
                  <a:schemeClr val="bg1"/>
                </a:solidFill>
              </a:rPr>
              <a:t>它是一个声明式的</a:t>
            </a:r>
            <a:r>
              <a:rPr lang="en-US" altLang="zh-CN" sz="1200" dirty="0" smtClean="0">
                <a:solidFill>
                  <a:schemeClr val="bg1"/>
                </a:solidFill>
              </a:rPr>
              <a:t>Web Service</a:t>
            </a:r>
            <a:r>
              <a:rPr lang="zh-CN" altLang="en-US" sz="1200" dirty="0" smtClean="0">
                <a:solidFill>
                  <a:schemeClr val="bg1"/>
                </a:solidFill>
              </a:rPr>
              <a:t>客户端</a:t>
            </a:r>
            <a:r>
              <a:rPr lang="en-US" altLang="zh-CN" sz="1200" dirty="0" smtClean="0">
                <a:solidFill>
                  <a:schemeClr val="bg1"/>
                </a:solidFill>
              </a:rPr>
              <a:t>,</a:t>
            </a:r>
            <a:r>
              <a:rPr lang="zh-CN" altLang="en-US" sz="1200" dirty="0" smtClean="0">
                <a:solidFill>
                  <a:schemeClr val="bg1"/>
                </a:solidFill>
              </a:rPr>
              <a:t>使用</a:t>
            </a:r>
            <a:r>
              <a:rPr lang="en-US" altLang="zh-CN" sz="1200" dirty="0" smtClean="0">
                <a:solidFill>
                  <a:schemeClr val="bg1"/>
                </a:solidFill>
              </a:rPr>
              <a:t>Feign</a:t>
            </a:r>
            <a:r>
              <a:rPr lang="zh-CN" altLang="en-US" sz="1200" dirty="0" smtClean="0">
                <a:solidFill>
                  <a:schemeClr val="bg1"/>
                </a:solidFill>
              </a:rPr>
              <a:t>只需要创建一个接口加上一个注解</a:t>
            </a:r>
            <a:endParaRPr lang="zh-CN" altLang="en-US" sz="1200" dirty="0" smtClean="0">
              <a:solidFill>
                <a:schemeClr val="bg1"/>
              </a:solidFill>
            </a:endParaRPr>
          </a:p>
          <a:p>
            <a:pPr fontAlgn="base">
              <a:spcBef>
                <a:spcPct val="0"/>
              </a:spcBef>
              <a:spcAft>
                <a:spcPct val="0"/>
              </a:spcAft>
              <a:defRPr/>
            </a:pPr>
            <a:r>
              <a:rPr lang="zh-CN" altLang="en-US" sz="1200" dirty="0" smtClean="0">
                <a:solidFill>
                  <a:schemeClr val="bg1"/>
                </a:solidFill>
                <a:latin typeface="微软雅黑" panose="020B0503020204020204" pitchFamily="34" charset="-122"/>
                <a:ea typeface="微软雅黑" panose="020B0503020204020204" pitchFamily="34" charset="-122"/>
              </a:rPr>
              <a:t>Feign可以把Rest的请求进行隐藏，伪装成类似SpringMVC的Controller一样。你不用再自己拼接url，拼接参数等等操作，一切都交给Feign去做。</a:t>
            </a:r>
            <a:endParaRPr lang="zh-CN" altLang="en-US" sz="1200" dirty="0" smtClean="0">
              <a:solidFill>
                <a:schemeClr val="bg1"/>
              </a:solidFill>
              <a:latin typeface="微软雅黑" panose="020B0503020204020204" pitchFamily="34" charset="-122"/>
              <a:ea typeface="微软雅黑" panose="020B0503020204020204" pitchFamily="34" charset="-122"/>
            </a:endParaRPr>
          </a:p>
          <a:p>
            <a:pPr fontAlgn="base">
              <a:spcBef>
                <a:spcPct val="0"/>
              </a:spcBef>
              <a:spcAft>
                <a:spcPct val="0"/>
              </a:spcAft>
              <a:defRPr/>
            </a:pPr>
            <a:r>
              <a:rPr lang="en-US" altLang="zh-CN" sz="1200" dirty="0" smtClean="0">
                <a:solidFill>
                  <a:schemeClr val="bg1"/>
                </a:solidFill>
                <a:latin typeface="微软雅黑" panose="020B0503020204020204" pitchFamily="34" charset="-122"/>
                <a:ea typeface="微软雅黑" panose="020B0503020204020204" pitchFamily="34" charset="-122"/>
              </a:rPr>
              <a:t>Feing有两个主要注解： （@EnableFeignClients 用于开启feign功能，@FeignClient 用于定义feign 接口）。</a:t>
            </a:r>
            <a:endParaRPr lang="en-US" altLang="zh-CN" sz="1200"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9"/>
          <p:cNvSpPr/>
          <p:nvPr/>
        </p:nvSpPr>
        <p:spPr bwMode="auto">
          <a:xfrm>
            <a:off x="3923689" y="1715361"/>
            <a:ext cx="2621544" cy="2212508"/>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rgbClr val="0070C0"/>
          </a:solidFill>
          <a:ln w="19050">
            <a:solidFill>
              <a:srgbClr val="0070C0">
                <a:lumMod val="75000"/>
              </a:srgbClr>
            </a:solidFill>
            <a:round/>
          </a:ln>
        </p:spPr>
        <p:txBody>
          <a:bodyPr vert="horz" wrap="square" lIns="121888" tIns="60944" rIns="121888" bIns="60944"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85" name="Freeform 10"/>
          <p:cNvSpPr/>
          <p:nvPr/>
        </p:nvSpPr>
        <p:spPr bwMode="auto">
          <a:xfrm>
            <a:off x="6115279" y="1708389"/>
            <a:ext cx="2203213" cy="2633163"/>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rgbClr val="00B0F0"/>
          </a:solidFill>
          <a:ln w="19050">
            <a:solidFill>
              <a:srgbClr val="00B0F0">
                <a:lumMod val="75000"/>
              </a:srgbClr>
            </a:solidFill>
            <a:round/>
          </a:ln>
        </p:spPr>
        <p:txBody>
          <a:bodyPr vert="horz" wrap="square" lIns="121888" tIns="60944" rIns="121888" bIns="60944"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86" name="Freeform 11"/>
          <p:cNvSpPr/>
          <p:nvPr/>
        </p:nvSpPr>
        <p:spPr bwMode="auto">
          <a:xfrm>
            <a:off x="5678357" y="3927869"/>
            <a:ext cx="2647110" cy="2191592"/>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rgbClr val="0070C0"/>
          </a:solidFill>
          <a:ln w="19050">
            <a:solidFill>
              <a:srgbClr val="0070C0">
                <a:lumMod val="75000"/>
              </a:srgbClr>
            </a:solidFill>
            <a:round/>
          </a:ln>
        </p:spPr>
        <p:txBody>
          <a:bodyPr vert="horz" wrap="square" lIns="121888" tIns="60944" rIns="121888" bIns="60944"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87" name="Freeform 12"/>
          <p:cNvSpPr/>
          <p:nvPr/>
        </p:nvSpPr>
        <p:spPr bwMode="auto">
          <a:xfrm>
            <a:off x="3923689" y="3479325"/>
            <a:ext cx="2191593" cy="2633163"/>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rgbClr val="00B0F0"/>
          </a:solidFill>
          <a:ln w="19050">
            <a:solidFill>
              <a:srgbClr val="00B0F0">
                <a:lumMod val="75000"/>
              </a:srgbClr>
            </a:solidFill>
            <a:round/>
          </a:ln>
        </p:spPr>
        <p:txBody>
          <a:bodyPr vert="horz" wrap="square" lIns="121888" tIns="60944" rIns="121888" bIns="60944"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grpSp>
        <p:nvGrpSpPr>
          <p:cNvPr id="88" name="Group 59"/>
          <p:cNvGrpSpPr/>
          <p:nvPr/>
        </p:nvGrpSpPr>
        <p:grpSpPr>
          <a:xfrm>
            <a:off x="8325464" y="4584537"/>
            <a:ext cx="3034137" cy="536058"/>
            <a:chOff x="7154104" y="3206176"/>
            <a:chExt cx="2276195" cy="402148"/>
          </a:xfrm>
        </p:grpSpPr>
        <p:sp>
          <p:nvSpPr>
            <p:cNvPr id="89" name="TextBox 51"/>
            <p:cNvSpPr txBox="1"/>
            <p:nvPr/>
          </p:nvSpPr>
          <p:spPr>
            <a:xfrm>
              <a:off x="7154105" y="3453979"/>
              <a:ext cx="2276194" cy="154345"/>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0" name="Rectangle 52"/>
            <p:cNvSpPr/>
            <p:nvPr/>
          </p:nvSpPr>
          <p:spPr>
            <a:xfrm>
              <a:off x="7154104" y="3206176"/>
              <a:ext cx="609759" cy="184357"/>
            </a:xfrm>
            <a:prstGeom prst="rect">
              <a:avLst/>
            </a:prstGeom>
          </p:spPr>
          <p:txBody>
            <a:bodyPr wrap="none" lIns="0" tIns="0" rIns="0" bIns="0">
              <a:spAutoFit/>
            </a:bodyPr>
            <a:lstStyle/>
            <a:p>
              <a:pPr defTabSz="913765"/>
              <a:r>
                <a:rPr lang="zh-CN" altLang="en-US" sz="1600" b="1" dirty="0">
                  <a:solidFill>
                    <a:srgbClr val="0070C0"/>
                  </a:solidFill>
                  <a:latin typeface="张海山锐线体简"/>
                  <a:cs typeface="+mn-ea"/>
                  <a:sym typeface="+mn-lt"/>
                </a:rPr>
                <a:t>超时设置</a:t>
              </a:r>
              <a:endParaRPr lang="zh-CN" altLang="en-US" sz="1600" b="1" dirty="0">
                <a:solidFill>
                  <a:srgbClr val="0070C0"/>
                </a:solidFill>
                <a:latin typeface="张海山锐线体简"/>
                <a:cs typeface="+mn-ea"/>
                <a:sym typeface="+mn-lt"/>
              </a:endParaRPr>
            </a:p>
          </p:txBody>
        </p:sp>
      </p:grpSp>
      <p:grpSp>
        <p:nvGrpSpPr>
          <p:cNvPr id="91" name="Group 58"/>
          <p:cNvGrpSpPr/>
          <p:nvPr/>
        </p:nvGrpSpPr>
        <p:grpSpPr>
          <a:xfrm>
            <a:off x="8325464" y="1845718"/>
            <a:ext cx="3034137" cy="536058"/>
            <a:chOff x="7174424" y="1352592"/>
            <a:chExt cx="2276195" cy="402148"/>
          </a:xfrm>
        </p:grpSpPr>
        <p:sp>
          <p:nvSpPr>
            <p:cNvPr id="92" name="TextBox 54"/>
            <p:cNvSpPr txBox="1"/>
            <p:nvPr/>
          </p:nvSpPr>
          <p:spPr>
            <a:xfrm>
              <a:off x="7174424" y="1600395"/>
              <a:ext cx="2276195" cy="154345"/>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3" name="Rectangle 55"/>
            <p:cNvSpPr/>
            <p:nvPr/>
          </p:nvSpPr>
          <p:spPr>
            <a:xfrm>
              <a:off x="7174424" y="1352592"/>
              <a:ext cx="697888" cy="184357"/>
            </a:xfrm>
            <a:prstGeom prst="rect">
              <a:avLst/>
            </a:prstGeom>
          </p:spPr>
          <p:txBody>
            <a:bodyPr wrap="none" lIns="0" tIns="0" rIns="0" bIns="0">
              <a:spAutoFit/>
            </a:bodyPr>
            <a:lstStyle/>
            <a:p>
              <a:pPr defTabSz="913765"/>
              <a:r>
                <a:rPr lang="en-US" sz="1600" b="1" dirty="0">
                  <a:solidFill>
                    <a:srgbClr val="00B0F0"/>
                  </a:solidFill>
                  <a:latin typeface="张海山锐线体简"/>
                  <a:cs typeface="+mn-ea"/>
                  <a:sym typeface="+mn-lt"/>
                </a:rPr>
                <a:t>GZIP</a:t>
              </a:r>
              <a:r>
                <a:rPr lang="zh-CN" altLang="en-US" sz="1600" b="1" dirty="0">
                  <a:solidFill>
                    <a:srgbClr val="00B0F0"/>
                  </a:solidFill>
                  <a:latin typeface="张海山锐线体简"/>
                  <a:cs typeface="+mn-ea"/>
                  <a:sym typeface="+mn-lt"/>
                </a:rPr>
                <a:t>压缩</a:t>
              </a:r>
              <a:endParaRPr lang="zh-CN" altLang="en-US" sz="1600" b="1" dirty="0">
                <a:solidFill>
                  <a:srgbClr val="00B0F0"/>
                </a:solidFill>
                <a:latin typeface="张海山锐线体简"/>
                <a:cs typeface="+mn-ea"/>
                <a:sym typeface="+mn-lt"/>
              </a:endParaRPr>
            </a:p>
          </p:txBody>
        </p:sp>
      </p:grpSp>
      <p:grpSp>
        <p:nvGrpSpPr>
          <p:cNvPr id="94" name="Group 56"/>
          <p:cNvGrpSpPr/>
          <p:nvPr/>
        </p:nvGrpSpPr>
        <p:grpSpPr>
          <a:xfrm>
            <a:off x="940336" y="1815246"/>
            <a:ext cx="3034138" cy="536058"/>
            <a:chOff x="-296510" y="1363501"/>
            <a:chExt cx="2276196" cy="402148"/>
          </a:xfrm>
        </p:grpSpPr>
        <p:sp>
          <p:nvSpPr>
            <p:cNvPr id="95" name="TextBox 57"/>
            <p:cNvSpPr txBox="1"/>
            <p:nvPr/>
          </p:nvSpPr>
          <p:spPr>
            <a:xfrm>
              <a:off x="-296510" y="1611304"/>
              <a:ext cx="2276196" cy="154345"/>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96" name="Rectangle 58"/>
            <p:cNvSpPr/>
            <p:nvPr/>
          </p:nvSpPr>
          <p:spPr>
            <a:xfrm>
              <a:off x="-90635" y="1363501"/>
              <a:ext cx="2070321" cy="184357"/>
            </a:xfrm>
            <a:prstGeom prst="rect">
              <a:avLst/>
            </a:prstGeom>
          </p:spPr>
          <p:txBody>
            <a:bodyPr wrap="none" lIns="0" tIns="0" rIns="0" bIns="0">
              <a:spAutoFit/>
            </a:bodyPr>
            <a:lstStyle/>
            <a:p>
              <a:pPr algn="r" defTabSz="913765"/>
              <a:r>
                <a:rPr lang="en-US" sz="1600" b="1" dirty="0">
                  <a:solidFill>
                    <a:srgbClr val="0070C0"/>
                  </a:solidFill>
                  <a:latin typeface="张海山锐线体简"/>
                  <a:cs typeface="+mn-ea"/>
                  <a:sym typeface="+mn-lt"/>
                </a:rPr>
                <a:t>@FeignClient 定义feign 接口</a:t>
              </a:r>
              <a:endParaRPr lang="en-US" sz="1600" b="1" dirty="0">
                <a:solidFill>
                  <a:srgbClr val="0070C0"/>
                </a:solidFill>
                <a:latin typeface="张海山锐线体简"/>
                <a:cs typeface="+mn-ea"/>
                <a:sym typeface="+mn-lt"/>
              </a:endParaRPr>
            </a:p>
          </p:txBody>
        </p:sp>
      </p:grpSp>
      <p:grpSp>
        <p:nvGrpSpPr>
          <p:cNvPr id="97" name="Group 56"/>
          <p:cNvGrpSpPr/>
          <p:nvPr/>
        </p:nvGrpSpPr>
        <p:grpSpPr>
          <a:xfrm>
            <a:off x="940336" y="4557045"/>
            <a:ext cx="3034138" cy="536058"/>
            <a:chOff x="-296510" y="1363501"/>
            <a:chExt cx="2276196" cy="402148"/>
          </a:xfrm>
        </p:grpSpPr>
        <p:sp>
          <p:nvSpPr>
            <p:cNvPr id="98" name="TextBox 60"/>
            <p:cNvSpPr txBox="1"/>
            <p:nvPr/>
          </p:nvSpPr>
          <p:spPr>
            <a:xfrm>
              <a:off x="-296510" y="1611304"/>
              <a:ext cx="2276196" cy="154345"/>
            </a:xfrm>
            <a:prstGeom prst="rect">
              <a:avLst/>
            </a:prstGeom>
            <a:noFill/>
          </p:spPr>
          <p:txBody>
            <a:bodyPr wrap="square" lIns="0" tIns="0" rIns="0" bIns="0" rtlCol="0">
              <a:spAutoFit/>
            </a:bodyPr>
            <a:lstStyle/>
            <a:p>
              <a:pPr algn="r" defTabSz="913765"/>
              <a:r>
                <a:rPr lang="en-US" sz="1335" dirty="0">
                  <a:solidFill>
                    <a:srgbClr val="FFFFFF">
                      <a:lumMod val="65000"/>
                      <a:lumOff val="35000"/>
                    </a:srgbClr>
                  </a:solidFill>
                  <a:latin typeface="张海山锐线体简"/>
                  <a:cs typeface="+mn-ea"/>
                  <a:sym typeface="+mn-lt"/>
                </a:rPr>
                <a:t>T</a:t>
              </a:r>
              <a:endParaRPr lang="en-US" sz="1335" dirty="0">
                <a:solidFill>
                  <a:srgbClr val="FFFFFF">
                    <a:lumMod val="65000"/>
                    <a:lumOff val="35000"/>
                  </a:srgbClr>
                </a:solidFill>
                <a:latin typeface="张海山锐线体简"/>
                <a:cs typeface="+mn-ea"/>
                <a:sym typeface="+mn-lt"/>
              </a:endParaRPr>
            </a:p>
          </p:txBody>
        </p:sp>
        <p:sp>
          <p:nvSpPr>
            <p:cNvPr id="99" name="Rectangle 61"/>
            <p:cNvSpPr/>
            <p:nvPr/>
          </p:nvSpPr>
          <p:spPr>
            <a:xfrm>
              <a:off x="607729" y="1363501"/>
              <a:ext cx="1371957" cy="184357"/>
            </a:xfrm>
            <a:prstGeom prst="rect">
              <a:avLst/>
            </a:prstGeom>
          </p:spPr>
          <p:txBody>
            <a:bodyPr wrap="none" lIns="0" tIns="0" rIns="0" bIns="0">
              <a:spAutoFit/>
            </a:bodyPr>
            <a:lstStyle/>
            <a:p>
              <a:pPr algn="r" defTabSz="913765"/>
              <a:r>
                <a:rPr lang="zh-CN" altLang="en-US" sz="1600" b="1" dirty="0">
                  <a:solidFill>
                    <a:srgbClr val="00B0F0"/>
                  </a:solidFill>
                  <a:latin typeface="张海山锐线体简"/>
                  <a:cs typeface="+mn-ea"/>
                  <a:sym typeface="+mn-lt"/>
                </a:rPr>
                <a:t>支持属性文件的配置</a:t>
              </a:r>
              <a:endParaRPr lang="zh-CN" altLang="en-US" sz="1600" b="1" dirty="0">
                <a:solidFill>
                  <a:srgbClr val="00B0F0"/>
                </a:solidFill>
                <a:latin typeface="张海山锐线体简"/>
                <a:cs typeface="+mn-ea"/>
                <a:sym typeface="+mn-lt"/>
              </a:endParaRPr>
            </a:p>
          </p:txBody>
        </p:sp>
      </p:grpSp>
      <p:sp>
        <p:nvSpPr>
          <p:cNvPr id="100" name="Freeform 129"/>
          <p:cNvSpPr/>
          <p:nvPr/>
        </p:nvSpPr>
        <p:spPr bwMode="auto">
          <a:xfrm>
            <a:off x="4819158" y="2659929"/>
            <a:ext cx="436735" cy="534188"/>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rgbClr val="FFFFFF"/>
          </a:solidFill>
          <a:ln w="9525">
            <a:noFill/>
            <a:round/>
          </a:ln>
        </p:spPr>
        <p:txBody>
          <a:bodyPr vert="horz" wrap="square" lIns="121888" tIns="60944" rIns="121888" bIns="60944"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101" name="Freeform 182"/>
          <p:cNvSpPr>
            <a:spLocks noEditPoints="1"/>
          </p:cNvSpPr>
          <p:nvPr/>
        </p:nvSpPr>
        <p:spPr bwMode="auto">
          <a:xfrm>
            <a:off x="4665579" y="4482378"/>
            <a:ext cx="597257" cy="558020"/>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rgbClr val="FFFFFF"/>
          </a:solidFill>
          <a:ln w="9525">
            <a:noFill/>
            <a:round/>
          </a:ln>
        </p:spPr>
        <p:txBody>
          <a:bodyPr vert="horz" wrap="square" lIns="121888" tIns="60944" rIns="121888" bIns="60944"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102" name="Freeform 211"/>
          <p:cNvSpPr>
            <a:spLocks noEditPoints="1"/>
          </p:cNvSpPr>
          <p:nvPr/>
        </p:nvSpPr>
        <p:spPr bwMode="auto">
          <a:xfrm>
            <a:off x="6907826" y="2736717"/>
            <a:ext cx="522168" cy="518025"/>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rgbClr val="FFFFFF"/>
          </a:solidFill>
          <a:ln w="9525">
            <a:noFill/>
            <a:round/>
          </a:ln>
        </p:spPr>
        <p:txBody>
          <a:bodyPr vert="horz" wrap="square" lIns="121888" tIns="60944" rIns="121888" bIns="60944"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103" name="Freeform 135"/>
          <p:cNvSpPr>
            <a:spLocks noEditPoints="1"/>
          </p:cNvSpPr>
          <p:nvPr/>
        </p:nvSpPr>
        <p:spPr bwMode="auto">
          <a:xfrm>
            <a:off x="6749261" y="4776976"/>
            <a:ext cx="527155" cy="493790"/>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rgbClr val="FFFFFF"/>
          </a:solidFill>
          <a:ln w="9525">
            <a:noFill/>
            <a:round/>
          </a:ln>
        </p:spPr>
        <p:txBody>
          <a:bodyPr vert="horz" wrap="square" lIns="121888" tIns="60944" rIns="121888" bIns="60944"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104" name="Freeform 239"/>
          <p:cNvSpPr>
            <a:spLocks noEditPoints="1"/>
          </p:cNvSpPr>
          <p:nvPr/>
        </p:nvSpPr>
        <p:spPr bwMode="auto">
          <a:xfrm>
            <a:off x="5773010" y="3608126"/>
            <a:ext cx="649518" cy="639290"/>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ysClr val="window" lastClr="FFFFFF">
              <a:lumMod val="75000"/>
            </a:sysClr>
          </a:solidFill>
          <a:ln w="9525">
            <a:noFill/>
            <a:round/>
          </a:ln>
        </p:spPr>
        <p:txBody>
          <a:bodyPr vert="horz" wrap="square" lIns="121888" tIns="60944" rIns="121888" bIns="60944"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105" name="文本框 104"/>
          <p:cNvSpPr txBox="1"/>
          <p:nvPr/>
        </p:nvSpPr>
        <p:spPr>
          <a:xfrm>
            <a:off x="3642037" y="306071"/>
            <a:ext cx="5255202" cy="767080"/>
          </a:xfrm>
          <a:prstGeom prst="rect">
            <a:avLst/>
          </a:prstGeom>
          <a:noFill/>
        </p:spPr>
        <p:txBody>
          <a:bodyPr wrap="square" lIns="91416" tIns="45708" rIns="91416" bIns="45708" rtlCol="0">
            <a:spAutoFit/>
          </a:bodyPr>
          <a:lstStyle/>
          <a:p>
            <a:pPr algn="ctr" defTabSz="913765"/>
            <a:r>
              <a:rPr kumimoji="1" lang="en-US" altLang="zh-CN" sz="4400" b="1" dirty="0">
                <a:solidFill>
                  <a:prstClr val="white"/>
                </a:solidFill>
                <a:latin typeface="张海山锐线体简"/>
                <a:cs typeface="+mn-ea"/>
                <a:sym typeface="+mn-lt"/>
              </a:rPr>
              <a:t>Feign</a:t>
            </a:r>
            <a:r>
              <a:rPr kumimoji="1" lang="zh-CN" altLang="en-US" sz="4400" b="1" dirty="0">
                <a:solidFill>
                  <a:prstClr val="white"/>
                </a:solidFill>
                <a:latin typeface="张海山锐线体简"/>
                <a:cs typeface="+mn-ea"/>
                <a:sym typeface="+mn-lt"/>
              </a:rPr>
              <a:t>的功能</a:t>
            </a:r>
            <a:endParaRPr kumimoji="1" lang="zh-CN" altLang="en-US" sz="4400" b="1" dirty="0">
              <a:solidFill>
                <a:prstClr val="white"/>
              </a:solidFill>
              <a:latin typeface="张海山锐线体简"/>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p:cTn id="7" dur="500" fill="hold"/>
                                        <p:tgtEl>
                                          <p:spTgt spid="104"/>
                                        </p:tgtEl>
                                        <p:attrNameLst>
                                          <p:attrName>ppt_w</p:attrName>
                                        </p:attrNameLst>
                                      </p:cBhvr>
                                      <p:tavLst>
                                        <p:tav tm="0">
                                          <p:val>
                                            <p:fltVal val="0"/>
                                          </p:val>
                                        </p:tav>
                                        <p:tav tm="100000">
                                          <p:val>
                                            <p:strVal val="#ppt_w"/>
                                          </p:val>
                                        </p:tav>
                                      </p:tavLst>
                                    </p:anim>
                                    <p:anim calcmode="lin" valueType="num">
                                      <p:cBhvr>
                                        <p:cTn id="8" dur="500" fill="hold"/>
                                        <p:tgtEl>
                                          <p:spTgt spid="104"/>
                                        </p:tgtEl>
                                        <p:attrNameLst>
                                          <p:attrName>ppt_h</p:attrName>
                                        </p:attrNameLst>
                                      </p:cBhvr>
                                      <p:tavLst>
                                        <p:tav tm="0">
                                          <p:val>
                                            <p:fltVal val="0"/>
                                          </p:val>
                                        </p:tav>
                                        <p:tav tm="100000">
                                          <p:val>
                                            <p:strVal val="#ppt_h"/>
                                          </p:val>
                                        </p:tav>
                                      </p:tavLst>
                                    </p:anim>
                                    <p:anim calcmode="lin" valueType="num">
                                      <p:cBhvr>
                                        <p:cTn id="9" dur="500" fill="hold"/>
                                        <p:tgtEl>
                                          <p:spTgt spid="104"/>
                                        </p:tgtEl>
                                        <p:attrNameLst>
                                          <p:attrName>style.rotation</p:attrName>
                                        </p:attrNameLst>
                                      </p:cBhvr>
                                      <p:tavLst>
                                        <p:tav tm="0">
                                          <p:val>
                                            <p:fltVal val="360"/>
                                          </p:val>
                                        </p:tav>
                                        <p:tav tm="100000">
                                          <p:val>
                                            <p:fltVal val="0"/>
                                          </p:val>
                                        </p:tav>
                                      </p:tavLst>
                                    </p:anim>
                                    <p:animEffect transition="in" filter="fade">
                                      <p:cBhvr>
                                        <p:cTn id="10" dur="500"/>
                                        <p:tgtEl>
                                          <p:spTgt spid="104"/>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 calcmode="lin" valueType="num">
                                      <p:cBhvr>
                                        <p:cTn id="14" dur="500" fill="hold"/>
                                        <p:tgtEl>
                                          <p:spTgt spid="87"/>
                                        </p:tgtEl>
                                        <p:attrNameLst>
                                          <p:attrName>ppt_w</p:attrName>
                                        </p:attrNameLst>
                                      </p:cBhvr>
                                      <p:tavLst>
                                        <p:tav tm="0">
                                          <p:val>
                                            <p:fltVal val="0"/>
                                          </p:val>
                                        </p:tav>
                                        <p:tav tm="100000">
                                          <p:val>
                                            <p:strVal val="#ppt_w"/>
                                          </p:val>
                                        </p:tav>
                                      </p:tavLst>
                                    </p:anim>
                                    <p:anim calcmode="lin" valueType="num">
                                      <p:cBhvr>
                                        <p:cTn id="15" dur="500" fill="hold"/>
                                        <p:tgtEl>
                                          <p:spTgt spid="87"/>
                                        </p:tgtEl>
                                        <p:attrNameLst>
                                          <p:attrName>ppt_h</p:attrName>
                                        </p:attrNameLst>
                                      </p:cBhvr>
                                      <p:tavLst>
                                        <p:tav tm="0">
                                          <p:val>
                                            <p:fltVal val="0"/>
                                          </p:val>
                                        </p:tav>
                                        <p:tav tm="100000">
                                          <p:val>
                                            <p:strVal val="#ppt_h"/>
                                          </p:val>
                                        </p:tav>
                                      </p:tavLst>
                                    </p:anim>
                                    <p:animEffect transition="in" filter="fade">
                                      <p:cBhvr>
                                        <p:cTn id="16" dur="500"/>
                                        <p:tgtEl>
                                          <p:spTgt spid="87"/>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101"/>
                                        </p:tgtEl>
                                        <p:attrNameLst>
                                          <p:attrName>style.visibility</p:attrName>
                                        </p:attrNameLst>
                                      </p:cBhvr>
                                      <p:to>
                                        <p:strVal val="visible"/>
                                      </p:to>
                                    </p:set>
                                    <p:anim calcmode="lin" valueType="num">
                                      <p:cBhvr>
                                        <p:cTn id="20" dur="500" fill="hold"/>
                                        <p:tgtEl>
                                          <p:spTgt spid="101"/>
                                        </p:tgtEl>
                                        <p:attrNameLst>
                                          <p:attrName>ppt_w</p:attrName>
                                        </p:attrNameLst>
                                      </p:cBhvr>
                                      <p:tavLst>
                                        <p:tav tm="0">
                                          <p:val>
                                            <p:fltVal val="0"/>
                                          </p:val>
                                        </p:tav>
                                        <p:tav tm="100000">
                                          <p:val>
                                            <p:strVal val="#ppt_w"/>
                                          </p:val>
                                        </p:tav>
                                      </p:tavLst>
                                    </p:anim>
                                    <p:anim calcmode="lin" valueType="num">
                                      <p:cBhvr>
                                        <p:cTn id="21" dur="500" fill="hold"/>
                                        <p:tgtEl>
                                          <p:spTgt spid="101"/>
                                        </p:tgtEl>
                                        <p:attrNameLst>
                                          <p:attrName>ppt_h</p:attrName>
                                        </p:attrNameLst>
                                      </p:cBhvr>
                                      <p:tavLst>
                                        <p:tav tm="0">
                                          <p:val>
                                            <p:fltVal val="0"/>
                                          </p:val>
                                        </p:tav>
                                        <p:tav tm="100000">
                                          <p:val>
                                            <p:strVal val="#ppt_h"/>
                                          </p:val>
                                        </p:tav>
                                      </p:tavLst>
                                    </p:anim>
                                    <p:animEffect transition="in" filter="fade">
                                      <p:cBhvr>
                                        <p:cTn id="22" dur="500"/>
                                        <p:tgtEl>
                                          <p:spTgt spid="101"/>
                                        </p:tgtEl>
                                      </p:cBhvr>
                                    </p:animEffect>
                                  </p:childTnLst>
                                </p:cTn>
                              </p:par>
                              <p:par>
                                <p:cTn id="23" presetID="2" presetClass="entr" presetSubtype="8" accel="50000" decel="50000" fill="hold" nodeType="withEffect">
                                  <p:stCondLst>
                                    <p:cond delay="0"/>
                                  </p:stCondLst>
                                  <p:childTnLst>
                                    <p:set>
                                      <p:cBhvr>
                                        <p:cTn id="24" dur="1" fill="hold">
                                          <p:stCondLst>
                                            <p:cond delay="0"/>
                                          </p:stCondLst>
                                        </p:cTn>
                                        <p:tgtEl>
                                          <p:spTgt spid="97"/>
                                        </p:tgtEl>
                                        <p:attrNameLst>
                                          <p:attrName>style.visibility</p:attrName>
                                        </p:attrNameLst>
                                      </p:cBhvr>
                                      <p:to>
                                        <p:strVal val="visible"/>
                                      </p:to>
                                    </p:set>
                                    <p:anim calcmode="lin" valueType="num">
                                      <p:cBhvr additive="base">
                                        <p:cTn id="25" dur="500" fill="hold"/>
                                        <p:tgtEl>
                                          <p:spTgt spid="97"/>
                                        </p:tgtEl>
                                        <p:attrNameLst>
                                          <p:attrName>ppt_x</p:attrName>
                                        </p:attrNameLst>
                                      </p:cBhvr>
                                      <p:tavLst>
                                        <p:tav tm="0">
                                          <p:val>
                                            <p:strVal val="0-#ppt_w/2"/>
                                          </p:val>
                                        </p:tav>
                                        <p:tav tm="100000">
                                          <p:val>
                                            <p:strVal val="#ppt_x"/>
                                          </p:val>
                                        </p:tav>
                                      </p:tavLst>
                                    </p:anim>
                                    <p:anim calcmode="lin" valueType="num">
                                      <p:cBhvr additive="base">
                                        <p:cTn id="26" dur="500" fill="hold"/>
                                        <p:tgtEl>
                                          <p:spTgt spid="97"/>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84"/>
                                        </p:tgtEl>
                                        <p:attrNameLst>
                                          <p:attrName>style.visibility</p:attrName>
                                        </p:attrNameLst>
                                      </p:cBhvr>
                                      <p:to>
                                        <p:strVal val="visible"/>
                                      </p:to>
                                    </p:set>
                                    <p:anim calcmode="lin" valueType="num">
                                      <p:cBhvr>
                                        <p:cTn id="30" dur="500" fill="hold"/>
                                        <p:tgtEl>
                                          <p:spTgt spid="84"/>
                                        </p:tgtEl>
                                        <p:attrNameLst>
                                          <p:attrName>ppt_w</p:attrName>
                                        </p:attrNameLst>
                                      </p:cBhvr>
                                      <p:tavLst>
                                        <p:tav tm="0">
                                          <p:val>
                                            <p:fltVal val="0"/>
                                          </p:val>
                                        </p:tav>
                                        <p:tav tm="100000">
                                          <p:val>
                                            <p:strVal val="#ppt_w"/>
                                          </p:val>
                                        </p:tav>
                                      </p:tavLst>
                                    </p:anim>
                                    <p:anim calcmode="lin" valueType="num">
                                      <p:cBhvr>
                                        <p:cTn id="31" dur="500" fill="hold"/>
                                        <p:tgtEl>
                                          <p:spTgt spid="84"/>
                                        </p:tgtEl>
                                        <p:attrNameLst>
                                          <p:attrName>ppt_h</p:attrName>
                                        </p:attrNameLst>
                                      </p:cBhvr>
                                      <p:tavLst>
                                        <p:tav tm="0">
                                          <p:val>
                                            <p:fltVal val="0"/>
                                          </p:val>
                                        </p:tav>
                                        <p:tav tm="100000">
                                          <p:val>
                                            <p:strVal val="#ppt_h"/>
                                          </p:val>
                                        </p:tav>
                                      </p:tavLst>
                                    </p:anim>
                                    <p:animEffect transition="in" filter="fade">
                                      <p:cBhvr>
                                        <p:cTn id="32" dur="500"/>
                                        <p:tgtEl>
                                          <p:spTgt spid="84"/>
                                        </p:tgtEl>
                                      </p:cBhvr>
                                    </p:animEffect>
                                  </p:childTnLst>
                                </p:cTn>
                              </p:par>
                            </p:childTnLst>
                          </p:cTn>
                        </p:par>
                        <p:par>
                          <p:cTn id="33" fill="hold">
                            <p:stCondLst>
                              <p:cond delay="2000"/>
                            </p:stCondLst>
                            <p:childTnLst>
                              <p:par>
                                <p:cTn id="34" presetID="53" presetClass="entr" presetSubtype="16" fill="hold" grpId="0" nodeType="afterEffect">
                                  <p:stCondLst>
                                    <p:cond delay="0"/>
                                  </p:stCondLst>
                                  <p:childTnLst>
                                    <p:set>
                                      <p:cBhvr>
                                        <p:cTn id="35" dur="1" fill="hold">
                                          <p:stCondLst>
                                            <p:cond delay="0"/>
                                          </p:stCondLst>
                                        </p:cTn>
                                        <p:tgtEl>
                                          <p:spTgt spid="100"/>
                                        </p:tgtEl>
                                        <p:attrNameLst>
                                          <p:attrName>style.visibility</p:attrName>
                                        </p:attrNameLst>
                                      </p:cBhvr>
                                      <p:to>
                                        <p:strVal val="visible"/>
                                      </p:to>
                                    </p:set>
                                    <p:anim calcmode="lin" valueType="num">
                                      <p:cBhvr>
                                        <p:cTn id="36" dur="500" fill="hold"/>
                                        <p:tgtEl>
                                          <p:spTgt spid="100"/>
                                        </p:tgtEl>
                                        <p:attrNameLst>
                                          <p:attrName>ppt_w</p:attrName>
                                        </p:attrNameLst>
                                      </p:cBhvr>
                                      <p:tavLst>
                                        <p:tav tm="0">
                                          <p:val>
                                            <p:fltVal val="0"/>
                                          </p:val>
                                        </p:tav>
                                        <p:tav tm="100000">
                                          <p:val>
                                            <p:strVal val="#ppt_w"/>
                                          </p:val>
                                        </p:tav>
                                      </p:tavLst>
                                    </p:anim>
                                    <p:anim calcmode="lin" valueType="num">
                                      <p:cBhvr>
                                        <p:cTn id="37" dur="500" fill="hold"/>
                                        <p:tgtEl>
                                          <p:spTgt spid="100"/>
                                        </p:tgtEl>
                                        <p:attrNameLst>
                                          <p:attrName>ppt_h</p:attrName>
                                        </p:attrNameLst>
                                      </p:cBhvr>
                                      <p:tavLst>
                                        <p:tav tm="0">
                                          <p:val>
                                            <p:fltVal val="0"/>
                                          </p:val>
                                        </p:tav>
                                        <p:tav tm="100000">
                                          <p:val>
                                            <p:strVal val="#ppt_h"/>
                                          </p:val>
                                        </p:tav>
                                      </p:tavLst>
                                    </p:anim>
                                    <p:animEffect transition="in" filter="fade">
                                      <p:cBhvr>
                                        <p:cTn id="38" dur="500"/>
                                        <p:tgtEl>
                                          <p:spTgt spid="100"/>
                                        </p:tgtEl>
                                      </p:cBhvr>
                                    </p:animEffect>
                                  </p:childTnLst>
                                </p:cTn>
                              </p:par>
                              <p:par>
                                <p:cTn id="39" presetID="2" presetClass="entr" presetSubtype="8" accel="50000" decel="50000" fill="hold" nodeType="withEffect">
                                  <p:stCondLst>
                                    <p:cond delay="0"/>
                                  </p:stCondLst>
                                  <p:childTnLst>
                                    <p:set>
                                      <p:cBhvr>
                                        <p:cTn id="40" dur="1" fill="hold">
                                          <p:stCondLst>
                                            <p:cond delay="0"/>
                                          </p:stCondLst>
                                        </p:cTn>
                                        <p:tgtEl>
                                          <p:spTgt spid="94"/>
                                        </p:tgtEl>
                                        <p:attrNameLst>
                                          <p:attrName>style.visibility</p:attrName>
                                        </p:attrNameLst>
                                      </p:cBhvr>
                                      <p:to>
                                        <p:strVal val="visible"/>
                                      </p:to>
                                    </p:set>
                                    <p:anim calcmode="lin" valueType="num">
                                      <p:cBhvr additive="base">
                                        <p:cTn id="41" dur="500" fill="hold"/>
                                        <p:tgtEl>
                                          <p:spTgt spid="94"/>
                                        </p:tgtEl>
                                        <p:attrNameLst>
                                          <p:attrName>ppt_x</p:attrName>
                                        </p:attrNameLst>
                                      </p:cBhvr>
                                      <p:tavLst>
                                        <p:tav tm="0">
                                          <p:val>
                                            <p:strVal val="0-#ppt_w/2"/>
                                          </p:val>
                                        </p:tav>
                                        <p:tav tm="100000">
                                          <p:val>
                                            <p:strVal val="#ppt_x"/>
                                          </p:val>
                                        </p:tav>
                                      </p:tavLst>
                                    </p:anim>
                                    <p:anim calcmode="lin" valueType="num">
                                      <p:cBhvr additive="base">
                                        <p:cTn id="42" dur="500" fill="hold"/>
                                        <p:tgtEl>
                                          <p:spTgt spid="94"/>
                                        </p:tgtEl>
                                        <p:attrNameLst>
                                          <p:attrName>ppt_y</p:attrName>
                                        </p:attrNameLst>
                                      </p:cBhvr>
                                      <p:tavLst>
                                        <p:tav tm="0">
                                          <p:val>
                                            <p:strVal val="#ppt_y"/>
                                          </p:val>
                                        </p:tav>
                                        <p:tav tm="100000">
                                          <p:val>
                                            <p:strVal val="#ppt_y"/>
                                          </p:val>
                                        </p:tav>
                                      </p:tavLst>
                                    </p:anim>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85"/>
                                        </p:tgtEl>
                                        <p:attrNameLst>
                                          <p:attrName>style.visibility</p:attrName>
                                        </p:attrNameLst>
                                      </p:cBhvr>
                                      <p:to>
                                        <p:strVal val="visible"/>
                                      </p:to>
                                    </p:set>
                                    <p:anim calcmode="lin" valueType="num">
                                      <p:cBhvr>
                                        <p:cTn id="46" dur="500" fill="hold"/>
                                        <p:tgtEl>
                                          <p:spTgt spid="85"/>
                                        </p:tgtEl>
                                        <p:attrNameLst>
                                          <p:attrName>ppt_w</p:attrName>
                                        </p:attrNameLst>
                                      </p:cBhvr>
                                      <p:tavLst>
                                        <p:tav tm="0">
                                          <p:val>
                                            <p:fltVal val="0"/>
                                          </p:val>
                                        </p:tav>
                                        <p:tav tm="100000">
                                          <p:val>
                                            <p:strVal val="#ppt_w"/>
                                          </p:val>
                                        </p:tav>
                                      </p:tavLst>
                                    </p:anim>
                                    <p:anim calcmode="lin" valueType="num">
                                      <p:cBhvr>
                                        <p:cTn id="47" dur="500" fill="hold"/>
                                        <p:tgtEl>
                                          <p:spTgt spid="85"/>
                                        </p:tgtEl>
                                        <p:attrNameLst>
                                          <p:attrName>ppt_h</p:attrName>
                                        </p:attrNameLst>
                                      </p:cBhvr>
                                      <p:tavLst>
                                        <p:tav tm="0">
                                          <p:val>
                                            <p:fltVal val="0"/>
                                          </p:val>
                                        </p:tav>
                                        <p:tav tm="100000">
                                          <p:val>
                                            <p:strVal val="#ppt_h"/>
                                          </p:val>
                                        </p:tav>
                                      </p:tavLst>
                                    </p:anim>
                                    <p:animEffect transition="in" filter="fade">
                                      <p:cBhvr>
                                        <p:cTn id="48" dur="500"/>
                                        <p:tgtEl>
                                          <p:spTgt spid="85"/>
                                        </p:tgtEl>
                                      </p:cBhvr>
                                    </p:animEffect>
                                  </p:childTnLst>
                                </p:cTn>
                              </p:par>
                            </p:childTnLst>
                          </p:cTn>
                        </p:par>
                        <p:par>
                          <p:cTn id="49" fill="hold">
                            <p:stCondLst>
                              <p:cond delay="3000"/>
                            </p:stCondLst>
                            <p:childTnLst>
                              <p:par>
                                <p:cTn id="50" presetID="53" presetClass="entr" presetSubtype="16" fill="hold" grpId="0" nodeType="afterEffect">
                                  <p:stCondLst>
                                    <p:cond delay="0"/>
                                  </p:stCondLst>
                                  <p:childTnLst>
                                    <p:set>
                                      <p:cBhvr>
                                        <p:cTn id="51" dur="1" fill="hold">
                                          <p:stCondLst>
                                            <p:cond delay="0"/>
                                          </p:stCondLst>
                                        </p:cTn>
                                        <p:tgtEl>
                                          <p:spTgt spid="102"/>
                                        </p:tgtEl>
                                        <p:attrNameLst>
                                          <p:attrName>style.visibility</p:attrName>
                                        </p:attrNameLst>
                                      </p:cBhvr>
                                      <p:to>
                                        <p:strVal val="visible"/>
                                      </p:to>
                                    </p:set>
                                    <p:anim calcmode="lin" valueType="num">
                                      <p:cBhvr>
                                        <p:cTn id="52" dur="500" fill="hold"/>
                                        <p:tgtEl>
                                          <p:spTgt spid="102"/>
                                        </p:tgtEl>
                                        <p:attrNameLst>
                                          <p:attrName>ppt_w</p:attrName>
                                        </p:attrNameLst>
                                      </p:cBhvr>
                                      <p:tavLst>
                                        <p:tav tm="0">
                                          <p:val>
                                            <p:fltVal val="0"/>
                                          </p:val>
                                        </p:tav>
                                        <p:tav tm="100000">
                                          <p:val>
                                            <p:strVal val="#ppt_w"/>
                                          </p:val>
                                        </p:tav>
                                      </p:tavLst>
                                    </p:anim>
                                    <p:anim calcmode="lin" valueType="num">
                                      <p:cBhvr>
                                        <p:cTn id="53" dur="500" fill="hold"/>
                                        <p:tgtEl>
                                          <p:spTgt spid="102"/>
                                        </p:tgtEl>
                                        <p:attrNameLst>
                                          <p:attrName>ppt_h</p:attrName>
                                        </p:attrNameLst>
                                      </p:cBhvr>
                                      <p:tavLst>
                                        <p:tav tm="0">
                                          <p:val>
                                            <p:fltVal val="0"/>
                                          </p:val>
                                        </p:tav>
                                        <p:tav tm="100000">
                                          <p:val>
                                            <p:strVal val="#ppt_h"/>
                                          </p:val>
                                        </p:tav>
                                      </p:tavLst>
                                    </p:anim>
                                    <p:animEffect transition="in" filter="fade">
                                      <p:cBhvr>
                                        <p:cTn id="54" dur="500"/>
                                        <p:tgtEl>
                                          <p:spTgt spid="102"/>
                                        </p:tgtEl>
                                      </p:cBhvr>
                                    </p:animEffect>
                                  </p:childTnLst>
                                </p:cTn>
                              </p:par>
                              <p:par>
                                <p:cTn id="55" presetID="2" presetClass="entr" presetSubtype="2" accel="50000" decel="50000" fill="hold" nodeType="withEffect">
                                  <p:stCondLst>
                                    <p:cond delay="0"/>
                                  </p:stCondLst>
                                  <p:childTnLst>
                                    <p:set>
                                      <p:cBhvr>
                                        <p:cTn id="56" dur="1" fill="hold">
                                          <p:stCondLst>
                                            <p:cond delay="0"/>
                                          </p:stCondLst>
                                        </p:cTn>
                                        <p:tgtEl>
                                          <p:spTgt spid="91"/>
                                        </p:tgtEl>
                                        <p:attrNameLst>
                                          <p:attrName>style.visibility</p:attrName>
                                        </p:attrNameLst>
                                      </p:cBhvr>
                                      <p:to>
                                        <p:strVal val="visible"/>
                                      </p:to>
                                    </p:set>
                                    <p:anim calcmode="lin" valueType="num">
                                      <p:cBhvr additive="base">
                                        <p:cTn id="57" dur="500" fill="hold"/>
                                        <p:tgtEl>
                                          <p:spTgt spid="91"/>
                                        </p:tgtEl>
                                        <p:attrNameLst>
                                          <p:attrName>ppt_x</p:attrName>
                                        </p:attrNameLst>
                                      </p:cBhvr>
                                      <p:tavLst>
                                        <p:tav tm="0">
                                          <p:val>
                                            <p:strVal val="1+#ppt_w/2"/>
                                          </p:val>
                                        </p:tav>
                                        <p:tav tm="100000">
                                          <p:val>
                                            <p:strVal val="#ppt_x"/>
                                          </p:val>
                                        </p:tav>
                                      </p:tavLst>
                                    </p:anim>
                                    <p:anim calcmode="lin" valueType="num">
                                      <p:cBhvr additive="base">
                                        <p:cTn id="58" dur="500" fill="hold"/>
                                        <p:tgtEl>
                                          <p:spTgt spid="91"/>
                                        </p:tgtEl>
                                        <p:attrNameLst>
                                          <p:attrName>ppt_y</p:attrName>
                                        </p:attrNameLst>
                                      </p:cBhvr>
                                      <p:tavLst>
                                        <p:tav tm="0">
                                          <p:val>
                                            <p:strVal val="#ppt_y"/>
                                          </p:val>
                                        </p:tav>
                                        <p:tav tm="100000">
                                          <p:val>
                                            <p:strVal val="#ppt_y"/>
                                          </p:val>
                                        </p:tav>
                                      </p:tavLst>
                                    </p:anim>
                                  </p:childTnLst>
                                </p:cTn>
                              </p:par>
                            </p:childTnLst>
                          </p:cTn>
                        </p:par>
                        <p:par>
                          <p:cTn id="59" fill="hold">
                            <p:stCondLst>
                              <p:cond delay="3500"/>
                            </p:stCondLst>
                            <p:childTnLst>
                              <p:par>
                                <p:cTn id="60" presetID="53" presetClass="entr" presetSubtype="16" fill="hold" grpId="0" nodeType="afterEffect">
                                  <p:stCondLst>
                                    <p:cond delay="0"/>
                                  </p:stCondLst>
                                  <p:childTnLst>
                                    <p:set>
                                      <p:cBhvr>
                                        <p:cTn id="61" dur="1" fill="hold">
                                          <p:stCondLst>
                                            <p:cond delay="0"/>
                                          </p:stCondLst>
                                        </p:cTn>
                                        <p:tgtEl>
                                          <p:spTgt spid="86"/>
                                        </p:tgtEl>
                                        <p:attrNameLst>
                                          <p:attrName>style.visibility</p:attrName>
                                        </p:attrNameLst>
                                      </p:cBhvr>
                                      <p:to>
                                        <p:strVal val="visible"/>
                                      </p:to>
                                    </p:set>
                                    <p:anim calcmode="lin" valueType="num">
                                      <p:cBhvr>
                                        <p:cTn id="62" dur="500" fill="hold"/>
                                        <p:tgtEl>
                                          <p:spTgt spid="86"/>
                                        </p:tgtEl>
                                        <p:attrNameLst>
                                          <p:attrName>ppt_w</p:attrName>
                                        </p:attrNameLst>
                                      </p:cBhvr>
                                      <p:tavLst>
                                        <p:tav tm="0">
                                          <p:val>
                                            <p:fltVal val="0"/>
                                          </p:val>
                                        </p:tav>
                                        <p:tav tm="100000">
                                          <p:val>
                                            <p:strVal val="#ppt_w"/>
                                          </p:val>
                                        </p:tav>
                                      </p:tavLst>
                                    </p:anim>
                                    <p:anim calcmode="lin" valueType="num">
                                      <p:cBhvr>
                                        <p:cTn id="63" dur="500" fill="hold"/>
                                        <p:tgtEl>
                                          <p:spTgt spid="86"/>
                                        </p:tgtEl>
                                        <p:attrNameLst>
                                          <p:attrName>ppt_h</p:attrName>
                                        </p:attrNameLst>
                                      </p:cBhvr>
                                      <p:tavLst>
                                        <p:tav tm="0">
                                          <p:val>
                                            <p:fltVal val="0"/>
                                          </p:val>
                                        </p:tav>
                                        <p:tav tm="100000">
                                          <p:val>
                                            <p:strVal val="#ppt_h"/>
                                          </p:val>
                                        </p:tav>
                                      </p:tavLst>
                                    </p:anim>
                                    <p:animEffect transition="in" filter="fade">
                                      <p:cBhvr>
                                        <p:cTn id="64" dur="500"/>
                                        <p:tgtEl>
                                          <p:spTgt spid="86"/>
                                        </p:tgtEl>
                                      </p:cBhvr>
                                    </p:animEffect>
                                  </p:childTnLst>
                                </p:cTn>
                              </p:par>
                            </p:childTnLst>
                          </p:cTn>
                        </p:par>
                        <p:par>
                          <p:cTn id="65" fill="hold">
                            <p:stCondLst>
                              <p:cond delay="4000"/>
                            </p:stCondLst>
                            <p:childTnLst>
                              <p:par>
                                <p:cTn id="66" presetID="53" presetClass="entr" presetSubtype="16" fill="hold" grpId="0" nodeType="afterEffect">
                                  <p:stCondLst>
                                    <p:cond delay="0"/>
                                  </p:stCondLst>
                                  <p:childTnLst>
                                    <p:set>
                                      <p:cBhvr>
                                        <p:cTn id="67" dur="1" fill="hold">
                                          <p:stCondLst>
                                            <p:cond delay="0"/>
                                          </p:stCondLst>
                                        </p:cTn>
                                        <p:tgtEl>
                                          <p:spTgt spid="103"/>
                                        </p:tgtEl>
                                        <p:attrNameLst>
                                          <p:attrName>style.visibility</p:attrName>
                                        </p:attrNameLst>
                                      </p:cBhvr>
                                      <p:to>
                                        <p:strVal val="visible"/>
                                      </p:to>
                                    </p:set>
                                    <p:anim calcmode="lin" valueType="num">
                                      <p:cBhvr>
                                        <p:cTn id="68" dur="500" fill="hold"/>
                                        <p:tgtEl>
                                          <p:spTgt spid="103"/>
                                        </p:tgtEl>
                                        <p:attrNameLst>
                                          <p:attrName>ppt_w</p:attrName>
                                        </p:attrNameLst>
                                      </p:cBhvr>
                                      <p:tavLst>
                                        <p:tav tm="0">
                                          <p:val>
                                            <p:fltVal val="0"/>
                                          </p:val>
                                        </p:tav>
                                        <p:tav tm="100000">
                                          <p:val>
                                            <p:strVal val="#ppt_w"/>
                                          </p:val>
                                        </p:tav>
                                      </p:tavLst>
                                    </p:anim>
                                    <p:anim calcmode="lin" valueType="num">
                                      <p:cBhvr>
                                        <p:cTn id="69" dur="500" fill="hold"/>
                                        <p:tgtEl>
                                          <p:spTgt spid="103"/>
                                        </p:tgtEl>
                                        <p:attrNameLst>
                                          <p:attrName>ppt_h</p:attrName>
                                        </p:attrNameLst>
                                      </p:cBhvr>
                                      <p:tavLst>
                                        <p:tav tm="0">
                                          <p:val>
                                            <p:fltVal val="0"/>
                                          </p:val>
                                        </p:tav>
                                        <p:tav tm="100000">
                                          <p:val>
                                            <p:strVal val="#ppt_h"/>
                                          </p:val>
                                        </p:tav>
                                      </p:tavLst>
                                    </p:anim>
                                    <p:animEffect transition="in" filter="fade">
                                      <p:cBhvr>
                                        <p:cTn id="70" dur="500"/>
                                        <p:tgtEl>
                                          <p:spTgt spid="103"/>
                                        </p:tgtEl>
                                      </p:cBhvr>
                                    </p:animEffect>
                                  </p:childTnLst>
                                </p:cTn>
                              </p:par>
                              <p:par>
                                <p:cTn id="71" presetID="2" presetClass="entr" presetSubtype="2" accel="50000" decel="50000" fill="hold" nodeType="withEffect">
                                  <p:stCondLst>
                                    <p:cond delay="0"/>
                                  </p:stCondLst>
                                  <p:childTnLst>
                                    <p:set>
                                      <p:cBhvr>
                                        <p:cTn id="72" dur="1" fill="hold">
                                          <p:stCondLst>
                                            <p:cond delay="0"/>
                                          </p:stCondLst>
                                        </p:cTn>
                                        <p:tgtEl>
                                          <p:spTgt spid="88"/>
                                        </p:tgtEl>
                                        <p:attrNameLst>
                                          <p:attrName>style.visibility</p:attrName>
                                        </p:attrNameLst>
                                      </p:cBhvr>
                                      <p:to>
                                        <p:strVal val="visible"/>
                                      </p:to>
                                    </p:set>
                                    <p:anim calcmode="lin" valueType="num">
                                      <p:cBhvr additive="base">
                                        <p:cTn id="73" dur="500" fill="hold"/>
                                        <p:tgtEl>
                                          <p:spTgt spid="88"/>
                                        </p:tgtEl>
                                        <p:attrNameLst>
                                          <p:attrName>ppt_x</p:attrName>
                                        </p:attrNameLst>
                                      </p:cBhvr>
                                      <p:tavLst>
                                        <p:tav tm="0">
                                          <p:val>
                                            <p:strVal val="1+#ppt_w/2"/>
                                          </p:val>
                                        </p:tav>
                                        <p:tav tm="100000">
                                          <p:val>
                                            <p:strVal val="#ppt_x"/>
                                          </p:val>
                                        </p:tav>
                                      </p:tavLst>
                                    </p:anim>
                                    <p:anim calcmode="lin" valueType="num">
                                      <p:cBhvr additive="base">
                                        <p:cTn id="74" dur="500" fill="hold"/>
                                        <p:tgtEl>
                                          <p:spTgt spid="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100" grpId="0" animBg="1"/>
      <p:bldP spid="101" grpId="0" animBg="1"/>
      <p:bldP spid="102" grpId="0" animBg="1"/>
      <p:bldP spid="103" grpId="0" animBg="1"/>
      <p:bldP spid="10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105" name="文本框 104"/>
          <p:cNvSpPr txBox="1"/>
          <p:nvPr/>
        </p:nvSpPr>
        <p:spPr>
          <a:xfrm>
            <a:off x="3642037" y="306071"/>
            <a:ext cx="5255202" cy="767080"/>
          </a:xfrm>
          <a:prstGeom prst="rect">
            <a:avLst/>
          </a:prstGeom>
          <a:noFill/>
        </p:spPr>
        <p:txBody>
          <a:bodyPr wrap="square" lIns="91416" tIns="45708" rIns="91416" bIns="45708" rtlCol="0">
            <a:spAutoFit/>
          </a:bodyPr>
          <a:lstStyle/>
          <a:p>
            <a:pPr algn="ctr" defTabSz="913765"/>
            <a:r>
              <a:rPr kumimoji="1" lang="zh-CN" altLang="en-US" sz="4400" b="1" dirty="0">
                <a:solidFill>
                  <a:prstClr val="white"/>
                </a:solidFill>
                <a:latin typeface="张海山锐线体简"/>
                <a:cs typeface="+mn-ea"/>
                <a:sym typeface="+mn-lt"/>
              </a:rPr>
              <a:t>为什么使用</a:t>
            </a:r>
            <a:r>
              <a:rPr kumimoji="1" lang="en-US" altLang="zh-CN" sz="4400" b="1" dirty="0">
                <a:solidFill>
                  <a:prstClr val="white"/>
                </a:solidFill>
                <a:latin typeface="张海山锐线体简"/>
                <a:cs typeface="+mn-ea"/>
                <a:sym typeface="+mn-lt"/>
              </a:rPr>
              <a:t>Feign</a:t>
            </a:r>
            <a:endParaRPr kumimoji="1" lang="en-US" altLang="zh-CN" sz="4400" b="1" dirty="0">
              <a:solidFill>
                <a:prstClr val="white"/>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sp>
        <p:nvSpPr>
          <p:cNvPr id="3" name="文本框 2"/>
          <p:cNvSpPr txBox="1"/>
          <p:nvPr/>
        </p:nvSpPr>
        <p:spPr>
          <a:xfrm>
            <a:off x="1826895" y="1462405"/>
            <a:ext cx="7987665" cy="2584450"/>
          </a:xfrm>
          <a:prstGeom prst="rect">
            <a:avLst/>
          </a:prstGeom>
          <a:noFill/>
        </p:spPr>
        <p:txBody>
          <a:bodyPr wrap="square" rtlCol="0">
            <a:spAutoFit/>
          </a:bodyPr>
          <a:p>
            <a:r>
              <a:rPr lang="en-US" altLang="zh-CN">
                <a:solidFill>
                  <a:schemeClr val="bg1"/>
                </a:solidFill>
              </a:rPr>
              <a:t> 可使用Feign 创建一个接口并对它进行注解</a:t>
            </a:r>
            <a:endParaRPr lang="en-US" altLang="zh-CN">
              <a:solidFill>
                <a:schemeClr val="bg1"/>
              </a:solidFill>
            </a:endParaRPr>
          </a:p>
          <a:p>
            <a:endParaRPr lang="en-US" altLang="zh-CN">
              <a:solidFill>
                <a:schemeClr val="bg1"/>
              </a:solidFill>
            </a:endParaRPr>
          </a:p>
          <a:p>
            <a:r>
              <a:rPr lang="en-US" altLang="zh-CN">
                <a:solidFill>
                  <a:schemeClr val="bg1"/>
                </a:solidFill>
              </a:rPr>
              <a:t> 可插拔的注解支持包括Feign注解与JAX-RS注解</a:t>
            </a:r>
            <a:endParaRPr lang="en-US" altLang="zh-CN">
              <a:solidFill>
                <a:schemeClr val="bg1"/>
              </a:solidFill>
            </a:endParaRPr>
          </a:p>
          <a:p>
            <a:endParaRPr lang="en-US" altLang="zh-CN">
              <a:solidFill>
                <a:schemeClr val="bg1"/>
              </a:solidFill>
            </a:endParaRPr>
          </a:p>
          <a:p>
            <a:r>
              <a:rPr lang="en-US" altLang="zh-CN">
                <a:solidFill>
                  <a:schemeClr val="bg1"/>
                </a:solidFill>
              </a:rPr>
              <a:t> Feign还支持可插拔的编码器与解码器，</a:t>
            </a:r>
            <a:endParaRPr lang="en-US" altLang="zh-CN">
              <a:solidFill>
                <a:schemeClr val="bg1"/>
              </a:solidFill>
            </a:endParaRPr>
          </a:p>
          <a:p>
            <a:endParaRPr lang="en-US" altLang="zh-CN">
              <a:solidFill>
                <a:schemeClr val="bg1"/>
              </a:solidFill>
            </a:endParaRPr>
          </a:p>
          <a:p>
            <a:r>
              <a:rPr lang="en-US" altLang="zh-CN">
                <a:solidFill>
                  <a:schemeClr val="bg1"/>
                </a:solidFill>
              </a:rPr>
              <a:t> Spring Cloud 集成 Ribbon 和 Eureka 提供的负载均衡的HTTP客户端 Feign</a:t>
            </a:r>
            <a:endParaRPr lang="en-US" altLang="zh-CN">
              <a:solidFill>
                <a:schemeClr val="bg1"/>
              </a:solidFill>
            </a:endParaRPr>
          </a:p>
          <a:p>
            <a:endParaRPr lang="en-US" altLang="zh-CN">
              <a:solidFill>
                <a:schemeClr val="bg1"/>
              </a:solidFill>
            </a:endParaRPr>
          </a:p>
          <a:p>
            <a:endParaRPr lang="en-US" altLang="zh-CN">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105" name="文本框 104"/>
          <p:cNvSpPr txBox="1"/>
          <p:nvPr/>
        </p:nvSpPr>
        <p:spPr>
          <a:xfrm>
            <a:off x="3642037" y="306071"/>
            <a:ext cx="5255202" cy="767080"/>
          </a:xfrm>
          <a:prstGeom prst="rect">
            <a:avLst/>
          </a:prstGeom>
          <a:noFill/>
        </p:spPr>
        <p:txBody>
          <a:bodyPr wrap="square" lIns="91416" tIns="45708" rIns="91416" bIns="45708" rtlCol="0">
            <a:spAutoFit/>
          </a:bodyPr>
          <a:lstStyle/>
          <a:p>
            <a:pPr algn="ctr" defTabSz="913765"/>
            <a:r>
              <a:rPr kumimoji="1" lang="zh-CN" altLang="en-US" sz="4400" b="1" dirty="0">
                <a:solidFill>
                  <a:prstClr val="white"/>
                </a:solidFill>
                <a:latin typeface="张海山锐线体简"/>
                <a:cs typeface="+mn-ea"/>
                <a:sym typeface="+mn-lt"/>
              </a:rPr>
              <a:t>为什么使用</a:t>
            </a:r>
            <a:r>
              <a:rPr kumimoji="1" lang="en-US" altLang="zh-CN" sz="4400" b="1" dirty="0">
                <a:solidFill>
                  <a:prstClr val="white"/>
                </a:solidFill>
                <a:latin typeface="张海山锐线体简"/>
                <a:cs typeface="+mn-ea"/>
                <a:sym typeface="+mn-lt"/>
              </a:rPr>
              <a:t>Feign</a:t>
            </a:r>
            <a:endParaRPr kumimoji="1" lang="en-US" altLang="zh-CN" sz="4400" b="1" dirty="0">
              <a:solidFill>
                <a:prstClr val="white"/>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sp>
        <p:nvSpPr>
          <p:cNvPr id="3" name="文本框 2"/>
          <p:cNvSpPr txBox="1"/>
          <p:nvPr/>
        </p:nvSpPr>
        <p:spPr>
          <a:xfrm>
            <a:off x="1767205" y="1073150"/>
            <a:ext cx="7987665" cy="5908040"/>
          </a:xfrm>
          <a:prstGeom prst="rect">
            <a:avLst/>
          </a:prstGeom>
          <a:noFill/>
        </p:spPr>
        <p:txBody>
          <a:bodyPr wrap="square" rtlCol="0">
            <a:spAutoFit/>
          </a:bodyPr>
          <a:p>
            <a:r>
              <a:rPr lang="zh-CN" altLang="en-US">
                <a:solidFill>
                  <a:schemeClr val="bg1"/>
                </a:solidFill>
              </a:rPr>
              <a:t>@GetMapping("/users/{id}")</a:t>
            </a:r>
            <a:endParaRPr lang="zh-CN" altLang="en-US">
              <a:solidFill>
                <a:schemeClr val="bg1"/>
              </a:solidFill>
            </a:endParaRPr>
          </a:p>
          <a:p>
            <a:r>
              <a:rPr lang="zh-CN" altLang="en-US">
                <a:solidFill>
                  <a:schemeClr val="bg1"/>
                </a:solidFill>
              </a:rPr>
              <a:t>public User findById(@PathVariable Long id) {</a:t>
            </a:r>
            <a:endParaRPr lang="zh-CN" altLang="en-US">
              <a:solidFill>
                <a:schemeClr val="bg1"/>
              </a:solidFill>
            </a:endParaRPr>
          </a:p>
          <a:p>
            <a:r>
              <a:rPr lang="zh-CN" altLang="en-US">
                <a:solidFill>
                  <a:schemeClr val="bg1"/>
                </a:solidFill>
              </a:rPr>
              <a:t>  // 这里用到了RestTemplate的占位符能力</a:t>
            </a:r>
            <a:endParaRPr lang="zh-CN" altLang="en-US">
              <a:solidFill>
                <a:schemeClr val="bg1"/>
              </a:solidFill>
            </a:endParaRPr>
          </a:p>
          <a:p>
            <a:r>
              <a:rPr lang="zh-CN" altLang="en-US">
                <a:solidFill>
                  <a:schemeClr val="bg1"/>
                </a:solidFill>
              </a:rPr>
              <a:t>  User user = this.restTemplate.getForObject(</a:t>
            </a:r>
            <a:endParaRPr lang="zh-CN" altLang="en-US">
              <a:solidFill>
                <a:schemeClr val="bg1"/>
              </a:solidFill>
            </a:endParaRPr>
          </a:p>
          <a:p>
            <a:r>
              <a:rPr lang="zh-CN" altLang="en-US">
                <a:solidFill>
                  <a:schemeClr val="bg1"/>
                </a:solidFill>
              </a:rPr>
              <a:t>    "http://microservice-provider-user/users/{id}",</a:t>
            </a:r>
            <a:endParaRPr lang="zh-CN" altLang="en-US">
              <a:solidFill>
                <a:schemeClr val="bg1"/>
              </a:solidFill>
            </a:endParaRPr>
          </a:p>
          <a:p>
            <a:r>
              <a:rPr lang="zh-CN" altLang="en-US">
                <a:solidFill>
                  <a:schemeClr val="bg1"/>
                </a:solidFill>
              </a:rPr>
              <a:t>    User.class,</a:t>
            </a:r>
            <a:endParaRPr lang="zh-CN" altLang="en-US">
              <a:solidFill>
                <a:schemeClr val="bg1"/>
              </a:solidFill>
            </a:endParaRPr>
          </a:p>
          <a:p>
            <a:r>
              <a:rPr lang="zh-CN" altLang="en-US">
                <a:solidFill>
                  <a:schemeClr val="bg1"/>
                </a:solidFill>
              </a:rPr>
              <a:t>    id</a:t>
            </a:r>
            <a:endParaRPr lang="zh-CN" altLang="en-US">
              <a:solidFill>
                <a:schemeClr val="bg1"/>
              </a:solidFill>
            </a:endParaRPr>
          </a:p>
          <a:p>
            <a:r>
              <a:rPr lang="zh-CN" altLang="en-US">
                <a:solidFill>
                  <a:schemeClr val="bg1"/>
                </a:solidFill>
              </a:rPr>
              <a:t>  );</a:t>
            </a:r>
            <a:endParaRPr lang="zh-CN" altLang="en-US">
              <a:solidFill>
                <a:schemeClr val="bg1"/>
              </a:solidFill>
            </a:endParaRPr>
          </a:p>
          <a:p>
            <a:r>
              <a:rPr lang="zh-CN" altLang="en-US">
                <a:solidFill>
                  <a:schemeClr val="bg1"/>
                </a:solidFill>
              </a:rPr>
              <a:t>  // ...微服务的业务</a:t>
            </a:r>
            <a:r>
              <a:rPr lang="en-US" altLang="zh-CN">
                <a:solidFill>
                  <a:schemeClr val="bg1"/>
                </a:solidFill>
              </a:rPr>
              <a:t>todo</a:t>
            </a:r>
            <a:r>
              <a:rPr lang="zh-CN" altLang="en-US">
                <a:solidFill>
                  <a:schemeClr val="bg1"/>
                </a:solidFill>
              </a:rPr>
              <a:t>...</a:t>
            </a:r>
            <a:endParaRPr lang="zh-CN" altLang="en-US">
              <a:solidFill>
                <a:schemeClr val="bg1"/>
              </a:solidFill>
            </a:endParaRPr>
          </a:p>
          <a:p>
            <a:r>
              <a:rPr lang="zh-CN" altLang="en-US">
                <a:solidFill>
                  <a:schemeClr val="bg1"/>
                </a:solidFill>
              </a:rPr>
              <a:t>  return user;</a:t>
            </a:r>
            <a:endParaRPr lang="zh-CN" altLang="en-US">
              <a:solidFill>
                <a:schemeClr val="bg1"/>
              </a:solidFill>
            </a:endParaRPr>
          </a:p>
          <a:p>
            <a:r>
              <a:rPr lang="zh-CN" altLang="en-US">
                <a:solidFill>
                  <a:schemeClr val="bg1"/>
                </a:solidFill>
              </a:rPr>
              <a:t>}</a:t>
            </a:r>
            <a:endParaRPr lang="zh-CN" altLang="en-US">
              <a:solidFill>
                <a:schemeClr val="bg1"/>
              </a:solidFill>
            </a:endParaRPr>
          </a:p>
          <a:p>
            <a:r>
              <a:rPr lang="zh-CN" altLang="en-US">
                <a:solidFill>
                  <a:schemeClr val="bg1"/>
                </a:solidFill>
              </a:rPr>
              <a:t>这里</a:t>
            </a:r>
            <a:endParaRPr lang="zh-CN" altLang="en-US">
              <a:solidFill>
                <a:schemeClr val="bg1"/>
              </a:solidFill>
            </a:endParaRPr>
          </a:p>
          <a:p>
            <a:r>
              <a:rPr lang="zh-CN" altLang="en-US">
                <a:solidFill>
                  <a:schemeClr val="bg1"/>
                </a:solidFill>
              </a:rPr>
              <a:t>this.restTemplate.getForObject("http://microservice-provider-user/users/{id}"</a:t>
            </a:r>
            <a:r>
              <a:rPr lang="en-US" altLang="zh-CN">
                <a:solidFill>
                  <a:schemeClr val="bg1"/>
                </a:solidFill>
              </a:rPr>
              <a:t>...</a:t>
            </a:r>
            <a:endParaRPr lang="en-US" altLang="zh-CN">
              <a:solidFill>
                <a:schemeClr val="bg1"/>
              </a:solidFill>
            </a:endParaRPr>
          </a:p>
          <a:p>
            <a:r>
              <a:rPr lang="zh-CN" altLang="en-US">
                <a:solidFill>
                  <a:schemeClr val="bg1"/>
                </a:solidFill>
              </a:rPr>
              <a:t>这一行感觉很麻烦</a:t>
            </a:r>
            <a:endParaRPr lang="zh-CN" altLang="en-US">
              <a:solidFill>
                <a:schemeClr val="bg1"/>
              </a:solidFill>
            </a:endParaRPr>
          </a:p>
          <a:p>
            <a:r>
              <a:rPr lang="zh-CN" altLang="en-US">
                <a:solidFill>
                  <a:schemeClr val="bg1"/>
                </a:solidFill>
              </a:rPr>
              <a:t>如果系统业务非常复杂，当你看到这行代码，恐怕很难一眼看出其用途是什么！你很可能需要寻求老同事的帮助，或者查阅该目标地址对应的文档（文档常常还和代码不匹配）</a:t>
            </a:r>
            <a:endParaRPr lang="zh-CN" altLang="en-US">
              <a:solidFill>
                <a:schemeClr val="bg1"/>
              </a:solidFill>
            </a:endParaRPr>
          </a:p>
          <a:p>
            <a:r>
              <a:rPr lang="zh-CN" altLang="en-US">
                <a:solidFill>
                  <a:schemeClr val="bg1"/>
                </a:solidFill>
              </a:rPr>
              <a:t>这个例子构造的URL非常简单，比如拿百度的来举例：</a:t>
            </a:r>
            <a:endParaRPr lang="zh-CN" altLang="en-US">
              <a:solidFill>
                <a:schemeClr val="bg1"/>
              </a:solidFill>
            </a:endParaRPr>
          </a:p>
          <a:p>
            <a:r>
              <a:rPr lang="zh-CN" altLang="en-US">
                <a:solidFill>
                  <a:schemeClr val="bg1"/>
                </a:solidFill>
              </a:rPr>
              <a:t>https://www.baidu.com/s?wd=github&amp;rsv_spt=1&amp;rsv_iqid=0x81e1724f0008d429&amp;issp=1&amp;f=8&amp;rsv_bp=1&amp;rsv_idx=2&amp;ie=utf-8&amp;tn=baiduhome_pg&amp;rsv_enter=1&amp;rsv_dl=ib&amp;rsv_sug3=6&amp;rsv_sug1=6&amp;</a:t>
            </a:r>
            <a:r>
              <a:rPr lang="en-US" altLang="zh-CN">
                <a:solidFill>
                  <a:schemeClr val="bg1"/>
                </a:solidFill>
              </a:rPr>
              <a:t>....</a:t>
            </a:r>
            <a:endParaRPr lang="en-US" altLang="zh-CN">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sp>
        <p:nvSpPr>
          <p:cNvPr id="3" name="文本框 2"/>
          <p:cNvSpPr txBox="1"/>
          <p:nvPr/>
        </p:nvSpPr>
        <p:spPr>
          <a:xfrm>
            <a:off x="1767205" y="1073150"/>
            <a:ext cx="7987665" cy="1753235"/>
          </a:xfrm>
          <a:prstGeom prst="rect">
            <a:avLst/>
          </a:prstGeom>
          <a:noFill/>
        </p:spPr>
        <p:txBody>
          <a:bodyPr wrap="square" rtlCol="0">
            <a:spAutoFit/>
          </a:bodyPr>
          <a:p>
            <a:r>
              <a:rPr lang="zh-CN" altLang="en-US">
                <a:solidFill>
                  <a:schemeClr val="bg1"/>
                </a:solidFill>
              </a:rPr>
              <a:t>上面的例子的</a:t>
            </a:r>
            <a:r>
              <a:rPr lang="en-US" altLang="zh-CN">
                <a:solidFill>
                  <a:schemeClr val="bg1"/>
                </a:solidFill>
              </a:rPr>
              <a:t>URL</a:t>
            </a:r>
            <a:r>
              <a:rPr lang="zh-CN" altLang="en-US">
                <a:solidFill>
                  <a:schemeClr val="bg1"/>
                </a:solidFill>
              </a:rPr>
              <a:t>的地址参数实在太长了：</a:t>
            </a:r>
            <a:endParaRPr lang="zh-CN" altLang="en-US">
              <a:solidFill>
                <a:schemeClr val="bg1"/>
              </a:solidFill>
            </a:endParaRPr>
          </a:p>
          <a:p>
            <a:r>
              <a:rPr lang="zh-CN" altLang="en-US">
                <a:solidFill>
                  <a:schemeClr val="bg1"/>
                </a:solidFill>
              </a:rPr>
              <a:t>尽管RestTemplate支持使用占位符，从而让我们避免字符串拼接的尴尬境地，但构造这么复杂的URL依然是很麻烦的。在互联网时代需求变化非常之快，你的参数可能会从10个变成12个、15个，再后来又精简成13个……维护这个URL怎么想都很累。。。。</a:t>
            </a:r>
            <a:endParaRPr lang="zh-CN" altLang="en-US">
              <a:solidFill>
                <a:schemeClr val="bg1"/>
              </a:solidFill>
            </a:endParaRPr>
          </a:p>
          <a:p>
            <a:endParaRPr lang="zh-CN" altLang="en-US">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105" name="文本框 104"/>
          <p:cNvSpPr txBox="1"/>
          <p:nvPr/>
        </p:nvSpPr>
        <p:spPr>
          <a:xfrm>
            <a:off x="3642037" y="306071"/>
            <a:ext cx="5255202" cy="767080"/>
          </a:xfrm>
          <a:prstGeom prst="rect">
            <a:avLst/>
          </a:prstGeom>
          <a:noFill/>
        </p:spPr>
        <p:txBody>
          <a:bodyPr wrap="square" lIns="91416" tIns="45708" rIns="91416" bIns="45708" rtlCol="0">
            <a:spAutoFit/>
          </a:bodyPr>
          <a:lstStyle/>
          <a:p>
            <a:pPr algn="ctr" defTabSz="913765"/>
            <a:r>
              <a:rPr kumimoji="1" lang="zh-CN" altLang="en-US" sz="4400" b="1" dirty="0">
                <a:solidFill>
                  <a:prstClr val="white"/>
                </a:solidFill>
                <a:latin typeface="张海山锐线体简"/>
                <a:cs typeface="+mn-ea"/>
                <a:sym typeface="+mn-lt"/>
              </a:rPr>
              <a:t>使用</a:t>
            </a:r>
            <a:r>
              <a:rPr kumimoji="1" lang="en-US" altLang="zh-CN" sz="4400" b="1" dirty="0">
                <a:solidFill>
                  <a:prstClr val="white"/>
                </a:solidFill>
                <a:latin typeface="张海山锐线体简"/>
                <a:cs typeface="+mn-ea"/>
                <a:sym typeface="+mn-lt"/>
              </a:rPr>
              <a:t>Feign</a:t>
            </a:r>
            <a:endParaRPr kumimoji="1" lang="en-US" altLang="zh-CN" sz="4400" b="1" dirty="0">
              <a:solidFill>
                <a:prstClr val="white"/>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sp>
        <p:nvSpPr>
          <p:cNvPr id="3" name="文本框 2"/>
          <p:cNvSpPr txBox="1"/>
          <p:nvPr/>
        </p:nvSpPr>
        <p:spPr>
          <a:xfrm>
            <a:off x="1767205" y="1073150"/>
            <a:ext cx="7987665" cy="2030095"/>
          </a:xfrm>
          <a:prstGeom prst="rect">
            <a:avLst/>
          </a:prstGeom>
          <a:noFill/>
        </p:spPr>
        <p:txBody>
          <a:bodyPr wrap="square" rtlCol="0">
            <a:spAutoFit/>
          </a:bodyPr>
          <a:p>
            <a:r>
              <a:rPr lang="en-US" altLang="zh-CN">
                <a:solidFill>
                  <a:schemeClr val="bg1"/>
                </a:solidFill>
              </a:rPr>
              <a:t>&lt;dependency&gt;</a:t>
            </a:r>
            <a:endParaRPr lang="en-US" altLang="zh-CN">
              <a:solidFill>
                <a:schemeClr val="bg1"/>
              </a:solidFill>
            </a:endParaRPr>
          </a:p>
          <a:p>
            <a:r>
              <a:rPr lang="en-US" altLang="zh-CN">
                <a:solidFill>
                  <a:schemeClr val="bg1"/>
                </a:solidFill>
              </a:rPr>
              <a:t>  &lt;groupId&gt;org.springframework.cloud&lt;/groupId&gt;</a:t>
            </a:r>
            <a:endParaRPr lang="en-US" altLang="zh-CN">
              <a:solidFill>
                <a:schemeClr val="bg1"/>
              </a:solidFill>
            </a:endParaRPr>
          </a:p>
          <a:p>
            <a:r>
              <a:rPr lang="en-US" altLang="zh-CN">
                <a:solidFill>
                  <a:schemeClr val="bg1"/>
                </a:solidFill>
              </a:rPr>
              <a:t>  &lt;artifactId&gt;spring-cloud-starter-openfeign&lt;/artifactId&gt;</a:t>
            </a:r>
            <a:endParaRPr lang="en-US" altLang="zh-CN">
              <a:solidFill>
                <a:schemeClr val="bg1"/>
              </a:solidFill>
            </a:endParaRPr>
          </a:p>
          <a:p>
            <a:r>
              <a:rPr lang="en-US" altLang="zh-CN">
                <a:solidFill>
                  <a:schemeClr val="bg1"/>
                </a:solidFill>
              </a:rPr>
              <a:t>&lt;/dependency&gt;</a:t>
            </a:r>
            <a:endParaRPr lang="en-US" altLang="zh-CN">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pic>
        <p:nvPicPr>
          <p:cNvPr id="4" name="图片 3"/>
          <p:cNvPicPr>
            <a:picLocks noChangeAspect="1"/>
          </p:cNvPicPr>
          <p:nvPr/>
        </p:nvPicPr>
        <p:blipFill>
          <a:blip r:embed="rId1"/>
          <a:stretch>
            <a:fillRect/>
          </a:stretch>
        </p:blipFill>
        <p:spPr>
          <a:xfrm>
            <a:off x="1860550" y="2223770"/>
            <a:ext cx="10347960" cy="3360420"/>
          </a:xfrm>
          <a:prstGeom prst="rect">
            <a:avLst/>
          </a:prstGeom>
        </p:spPr>
      </p:pic>
      <p:sp>
        <p:nvSpPr>
          <p:cNvPr id="6" name="文本框 5"/>
          <p:cNvSpPr txBox="1"/>
          <p:nvPr/>
        </p:nvSpPr>
        <p:spPr>
          <a:xfrm>
            <a:off x="1860550" y="5584190"/>
            <a:ext cx="9305925" cy="922020"/>
          </a:xfrm>
          <a:prstGeom prst="rect">
            <a:avLst/>
          </a:prstGeom>
          <a:noFill/>
        </p:spPr>
        <p:txBody>
          <a:bodyPr wrap="square" rtlCol="0">
            <a:spAutoFit/>
          </a:bodyPr>
          <a:p>
            <a:r>
              <a:rPr lang="zh-CN" altLang="en-US">
                <a:solidFill>
                  <a:schemeClr val="bg1"/>
                </a:solidFill>
              </a:rPr>
              <a:t>服务名不区分大小写。另外，原本的serviceId属性已经被废弃了，若要写属性名，可以使用name和value。</a:t>
            </a:r>
            <a:endParaRPr lang="zh-CN" altLang="en-US">
              <a:solidFill>
                <a:schemeClr val="bg1"/>
              </a:solidFill>
            </a:endParaRPr>
          </a:p>
          <a:p>
            <a:r>
              <a:rPr lang="zh-CN" altLang="en-US">
                <a:solidFill>
                  <a:schemeClr val="bg1"/>
                </a:solidFill>
              </a:rPr>
              <a:t>这里</a:t>
            </a:r>
            <a:r>
              <a:rPr lang="en-US" altLang="zh-CN">
                <a:solidFill>
                  <a:schemeClr val="bg1"/>
                </a:solidFill>
              </a:rPr>
              <a:t>Feign</a:t>
            </a:r>
            <a:r>
              <a:rPr lang="zh-CN" altLang="en-US">
                <a:solidFill>
                  <a:schemeClr val="bg1"/>
                </a:solidFill>
              </a:rPr>
              <a:t>在请求的时候一定要注明参数名称</a:t>
            </a:r>
            <a:r>
              <a:rPr lang="en-US" altLang="zh-CN">
                <a:solidFill>
                  <a:schemeClr val="bg1"/>
                </a:solidFill>
              </a:rPr>
              <a:t>GET </a:t>
            </a:r>
            <a:r>
              <a:rPr lang="zh-CN" altLang="en-US">
                <a:solidFill>
                  <a:schemeClr val="bg1"/>
                </a:solidFill>
              </a:rPr>
              <a:t>使用</a:t>
            </a:r>
            <a:r>
              <a:rPr lang="en-US" altLang="zh-CN">
                <a:solidFill>
                  <a:schemeClr val="bg1"/>
                </a:solidFill>
              </a:rPr>
              <a:t>RequestParam.POS</a:t>
            </a:r>
            <a:r>
              <a:rPr lang="zh-CN" altLang="en-US">
                <a:solidFill>
                  <a:schemeClr val="bg1"/>
                </a:solidFill>
              </a:rPr>
              <a:t>使用</a:t>
            </a:r>
            <a:r>
              <a:rPr lang="en-US" altLang="zh-CN">
                <a:solidFill>
                  <a:schemeClr val="bg1"/>
                </a:solidFill>
              </a:rPr>
              <a:t>RequestBody</a:t>
            </a:r>
            <a:endParaRPr lang="en-US" altLang="zh-CN">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105" name="文本框 104"/>
          <p:cNvSpPr txBox="1"/>
          <p:nvPr/>
        </p:nvSpPr>
        <p:spPr>
          <a:xfrm>
            <a:off x="3642037" y="306071"/>
            <a:ext cx="5255202" cy="767080"/>
          </a:xfrm>
          <a:prstGeom prst="rect">
            <a:avLst/>
          </a:prstGeom>
          <a:noFill/>
        </p:spPr>
        <p:txBody>
          <a:bodyPr wrap="square" lIns="91416" tIns="45708" rIns="91416" bIns="45708" rtlCol="0">
            <a:spAutoFit/>
          </a:bodyPr>
          <a:lstStyle/>
          <a:p>
            <a:pPr algn="ctr" defTabSz="913765"/>
            <a:r>
              <a:rPr kumimoji="1" lang="zh-CN" altLang="en-US" sz="4400" b="1" dirty="0">
                <a:solidFill>
                  <a:prstClr val="white"/>
                </a:solidFill>
                <a:latin typeface="张海山锐线体简"/>
                <a:cs typeface="+mn-ea"/>
                <a:sym typeface="+mn-lt"/>
              </a:rPr>
              <a:t>使用</a:t>
            </a:r>
            <a:r>
              <a:rPr kumimoji="1" lang="en-US" altLang="zh-CN" sz="4400" b="1" dirty="0">
                <a:solidFill>
                  <a:prstClr val="white"/>
                </a:solidFill>
                <a:latin typeface="张海山锐线体简"/>
                <a:cs typeface="+mn-ea"/>
                <a:sym typeface="+mn-lt"/>
              </a:rPr>
              <a:t>Feign</a:t>
            </a:r>
            <a:endParaRPr kumimoji="1" lang="en-US" altLang="zh-CN" sz="4400" b="1" dirty="0">
              <a:solidFill>
                <a:prstClr val="white"/>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pic>
        <p:nvPicPr>
          <p:cNvPr id="5" name="图片 4"/>
          <p:cNvPicPr>
            <a:picLocks noChangeAspect="1"/>
          </p:cNvPicPr>
          <p:nvPr/>
        </p:nvPicPr>
        <p:blipFill>
          <a:blip r:embed="rId1"/>
          <a:stretch>
            <a:fillRect/>
          </a:stretch>
        </p:blipFill>
        <p:spPr>
          <a:xfrm>
            <a:off x="1130300" y="1193165"/>
            <a:ext cx="10165080" cy="2171700"/>
          </a:xfrm>
          <a:prstGeom prst="rect">
            <a:avLst/>
          </a:prstGeom>
        </p:spPr>
      </p:pic>
      <p:sp>
        <p:nvSpPr>
          <p:cNvPr id="6" name="文本框 5"/>
          <p:cNvSpPr txBox="1"/>
          <p:nvPr/>
        </p:nvSpPr>
        <p:spPr>
          <a:xfrm>
            <a:off x="1116330" y="3540760"/>
            <a:ext cx="10193020" cy="1753235"/>
          </a:xfrm>
          <a:prstGeom prst="rect">
            <a:avLst/>
          </a:prstGeom>
          <a:solidFill>
            <a:schemeClr val="bg1"/>
          </a:solidFill>
        </p:spPr>
        <p:txBody>
          <a:bodyPr wrap="square" rtlCol="0">
            <a:spAutoFit/>
          </a:bodyPr>
          <a:p>
            <a:r>
              <a:rPr lang="zh-CN" altLang="en-US"/>
              <a:t>使用的时候直接注入直接使用</a:t>
            </a:r>
            <a:endParaRPr lang="zh-CN" altLang="en-US"/>
          </a:p>
          <a:p>
            <a:r>
              <a:rPr lang="zh-CN" altLang="en-US"/>
              <a:t>在</a:t>
            </a:r>
            <a:r>
              <a:rPr lang="en-US" altLang="zh-CN"/>
              <a:t>Spring Boot</a:t>
            </a:r>
            <a:r>
              <a:rPr lang="zh-CN" altLang="en-US"/>
              <a:t>项目入口处加入</a:t>
            </a:r>
            <a:endParaRPr lang="zh-CN" altLang="en-US"/>
          </a:p>
          <a:p>
            <a:r>
              <a:rPr lang="zh-CN" altLang="en-US"/>
              <a:t>@EnableEurekaClient</a:t>
            </a:r>
            <a:endParaRPr lang="zh-CN" altLang="en-US"/>
          </a:p>
          <a:p>
            <a:r>
              <a:rPr lang="zh-CN" altLang="en-US"/>
              <a:t>@EnableDiscoveryClient</a:t>
            </a:r>
            <a:endParaRPr lang="zh-CN" altLang="en-US"/>
          </a:p>
          <a:p>
            <a:r>
              <a:rPr lang="zh-CN" altLang="en-US"/>
              <a:t>@EnableFeignClients</a:t>
            </a:r>
            <a:endParaRPr lang="zh-CN" altLang="en-US"/>
          </a:p>
          <a:p>
            <a:r>
              <a:rPr lang="zh-CN" altLang="en-US"/>
              <a:t>三个注解</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4" name="等腰三角形 3"/>
          <p:cNvSpPr/>
          <p:nvPr/>
        </p:nvSpPr>
        <p:spPr>
          <a:xfrm>
            <a:off x="1757343" y="1508760"/>
            <a:ext cx="2139215" cy="1920240"/>
          </a:xfrm>
          <a:prstGeom prs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a:off x="2781833" y="2246813"/>
            <a:ext cx="1484351" cy="1332410"/>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0800000">
            <a:off x="1419254" y="2145645"/>
            <a:ext cx="1258631" cy="1129795"/>
          </a:xfrm>
          <a:prstGeom prst="triangle">
            <a:avLst/>
          </a:prstGeom>
          <a:noFill/>
          <a:ln w="187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flipH="1">
            <a:off x="169044" y="359228"/>
            <a:ext cx="2348242" cy="4702629"/>
          </a:xfrm>
          <a:prstGeom prst="line">
            <a:avLst/>
          </a:prstGeom>
          <a:ln>
            <a:solidFill>
              <a:schemeClr val="bg1">
                <a:alpha val="46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3260309" y="1077685"/>
            <a:ext cx="2348242" cy="4702629"/>
          </a:xfrm>
          <a:prstGeom prst="line">
            <a:avLst/>
          </a:prstGeom>
          <a:ln>
            <a:solidFill>
              <a:schemeClr val="bg1">
                <a:alpha val="46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343165" y="3912326"/>
            <a:ext cx="2481192" cy="584775"/>
          </a:xfrm>
          <a:prstGeom prst="rect">
            <a:avLst/>
          </a:prstGeom>
        </p:spPr>
        <p:txBody>
          <a:bodyPr wrap="none">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CONTENTS</a:t>
            </a:r>
            <a:endParaRPr lang="zh-CN" altLang="en-US" sz="3200" dirty="0"/>
          </a:p>
        </p:txBody>
      </p:sp>
      <p:sp>
        <p:nvSpPr>
          <p:cNvPr id="19" name="文本框 18"/>
          <p:cNvSpPr txBox="1"/>
          <p:nvPr/>
        </p:nvSpPr>
        <p:spPr>
          <a:xfrm>
            <a:off x="6087027" y="1077685"/>
            <a:ext cx="1094215"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265" dirty="0">
                <a:solidFill>
                  <a:schemeClr val="bg1"/>
                </a:solidFill>
                <a:cs typeface="+mn-ea"/>
                <a:sym typeface="+mn-lt"/>
              </a:rPr>
              <a:t>01</a:t>
            </a:r>
            <a:endParaRPr lang="zh-CN" altLang="en-US" sz="4265" dirty="0">
              <a:solidFill>
                <a:schemeClr val="bg1"/>
              </a:solidFill>
              <a:cs typeface="+mn-ea"/>
              <a:sym typeface="+mn-lt"/>
            </a:endParaRPr>
          </a:p>
        </p:txBody>
      </p:sp>
      <p:sp>
        <p:nvSpPr>
          <p:cNvPr id="24" name="文本框 23"/>
          <p:cNvSpPr txBox="1"/>
          <p:nvPr/>
        </p:nvSpPr>
        <p:spPr>
          <a:xfrm>
            <a:off x="7442751" y="1135170"/>
            <a:ext cx="3846919" cy="584775"/>
          </a:xfrm>
          <a:prstGeom prst="rect">
            <a:avLst/>
          </a:prstGeom>
          <a:noFill/>
        </p:spPr>
        <p:txBody>
          <a:bodyPr wrap="square" lIns="91440" tIns="45720" rIns="91440" bIns="45720" rtlCol="0">
            <a:spAutoFit/>
          </a:bodyPr>
          <a:lstStyle/>
          <a:p>
            <a:r>
              <a:rPr kumimoji="1" lang="en-US" altLang="zh-CN" sz="3200" b="1" dirty="0" smtClean="0">
                <a:solidFill>
                  <a:schemeClr val="bg1"/>
                </a:solidFill>
                <a:cs typeface="+mn-ea"/>
                <a:sym typeface="+mn-lt"/>
              </a:rPr>
              <a:t>Ribbon</a:t>
            </a:r>
            <a:endParaRPr kumimoji="1" lang="zh-CN" altLang="en-US" sz="3200" b="1" dirty="0">
              <a:solidFill>
                <a:schemeClr val="bg1"/>
              </a:solidFill>
              <a:cs typeface="+mn-ea"/>
              <a:sym typeface="+mn-lt"/>
            </a:endParaRPr>
          </a:p>
        </p:txBody>
      </p:sp>
      <p:sp>
        <p:nvSpPr>
          <p:cNvPr id="25" name="文本框 24"/>
          <p:cNvSpPr txBox="1"/>
          <p:nvPr/>
        </p:nvSpPr>
        <p:spPr>
          <a:xfrm>
            <a:off x="6087027" y="2207892"/>
            <a:ext cx="1094215"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265" dirty="0">
                <a:solidFill>
                  <a:schemeClr val="bg1"/>
                </a:solidFill>
                <a:cs typeface="+mn-ea"/>
                <a:sym typeface="+mn-lt"/>
              </a:rPr>
              <a:t>02</a:t>
            </a:r>
            <a:endParaRPr lang="zh-CN" altLang="en-US" sz="4265" dirty="0">
              <a:solidFill>
                <a:schemeClr val="bg1"/>
              </a:solidFill>
              <a:cs typeface="+mn-ea"/>
              <a:sym typeface="+mn-lt"/>
            </a:endParaRPr>
          </a:p>
        </p:txBody>
      </p:sp>
      <p:sp>
        <p:nvSpPr>
          <p:cNvPr id="26" name="文本框 25"/>
          <p:cNvSpPr txBox="1"/>
          <p:nvPr/>
        </p:nvSpPr>
        <p:spPr>
          <a:xfrm>
            <a:off x="6087027" y="3338099"/>
            <a:ext cx="1094215"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265" dirty="0">
                <a:solidFill>
                  <a:schemeClr val="bg1"/>
                </a:solidFill>
                <a:cs typeface="+mn-ea"/>
                <a:sym typeface="+mn-lt"/>
              </a:rPr>
              <a:t>03</a:t>
            </a:r>
            <a:endParaRPr lang="zh-CN" altLang="en-US" sz="4265" dirty="0">
              <a:solidFill>
                <a:schemeClr val="bg1"/>
              </a:solidFill>
              <a:cs typeface="+mn-ea"/>
              <a:sym typeface="+mn-lt"/>
            </a:endParaRPr>
          </a:p>
        </p:txBody>
      </p:sp>
      <p:sp>
        <p:nvSpPr>
          <p:cNvPr id="27" name="文本框 26"/>
          <p:cNvSpPr txBox="1"/>
          <p:nvPr/>
        </p:nvSpPr>
        <p:spPr>
          <a:xfrm>
            <a:off x="6087027" y="4468305"/>
            <a:ext cx="1094215"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265" dirty="0">
                <a:solidFill>
                  <a:schemeClr val="bg1"/>
                </a:solidFill>
                <a:cs typeface="+mn-ea"/>
                <a:sym typeface="+mn-lt"/>
              </a:rPr>
              <a:t>04</a:t>
            </a:r>
            <a:endParaRPr lang="zh-CN" altLang="en-US" sz="4265" dirty="0">
              <a:solidFill>
                <a:schemeClr val="bg1"/>
              </a:solidFill>
              <a:cs typeface="+mn-ea"/>
              <a:sym typeface="+mn-lt"/>
            </a:endParaRPr>
          </a:p>
        </p:txBody>
      </p:sp>
      <p:sp>
        <p:nvSpPr>
          <p:cNvPr id="28" name="文本框 27"/>
          <p:cNvSpPr txBox="1"/>
          <p:nvPr/>
        </p:nvSpPr>
        <p:spPr>
          <a:xfrm>
            <a:off x="7442752" y="2259239"/>
            <a:ext cx="3181348" cy="584775"/>
          </a:xfrm>
          <a:prstGeom prst="rect">
            <a:avLst/>
          </a:prstGeom>
          <a:noFill/>
        </p:spPr>
        <p:txBody>
          <a:bodyPr wrap="square" lIns="91440" tIns="45720" rIns="91440" bIns="45720" rtlCol="0">
            <a:spAutoFit/>
          </a:bodyPr>
          <a:lstStyle/>
          <a:p>
            <a:r>
              <a:rPr kumimoji="1" lang="en-US" altLang="zh-CN" sz="3200" b="1" dirty="0" smtClean="0">
                <a:solidFill>
                  <a:schemeClr val="bg1"/>
                </a:solidFill>
                <a:cs typeface="+mn-ea"/>
                <a:sym typeface="+mn-lt"/>
              </a:rPr>
              <a:t>Feign</a:t>
            </a:r>
            <a:endParaRPr kumimoji="1" lang="zh-CN" altLang="en-US" sz="3200" b="1" dirty="0">
              <a:solidFill>
                <a:schemeClr val="bg1"/>
              </a:solidFill>
              <a:cs typeface="+mn-ea"/>
              <a:sym typeface="+mn-lt"/>
            </a:endParaRPr>
          </a:p>
        </p:txBody>
      </p:sp>
      <p:sp>
        <p:nvSpPr>
          <p:cNvPr id="29" name="文本框 28"/>
          <p:cNvSpPr txBox="1"/>
          <p:nvPr/>
        </p:nvSpPr>
        <p:spPr>
          <a:xfrm>
            <a:off x="7442752" y="3383306"/>
            <a:ext cx="3181348" cy="583565"/>
          </a:xfrm>
          <a:prstGeom prst="rect">
            <a:avLst/>
          </a:prstGeom>
          <a:noFill/>
        </p:spPr>
        <p:txBody>
          <a:bodyPr wrap="square" lIns="91440" tIns="45720" rIns="91440" bIns="45720" rtlCol="0">
            <a:spAutoFit/>
          </a:bodyPr>
          <a:lstStyle/>
          <a:p>
            <a:r>
              <a:rPr kumimoji="1" lang="zh-CN" altLang="en-US" sz="3200" b="1" dirty="0">
                <a:solidFill>
                  <a:schemeClr val="bg1"/>
                </a:solidFill>
                <a:cs typeface="+mn-ea"/>
                <a:sym typeface="+mn-lt"/>
              </a:rPr>
              <a:t>Hystrix</a:t>
            </a:r>
            <a:endParaRPr kumimoji="1" lang="zh-CN" altLang="en-US" sz="3200" b="1" dirty="0">
              <a:solidFill>
                <a:schemeClr val="bg1"/>
              </a:solidFill>
              <a:cs typeface="+mn-ea"/>
              <a:sym typeface="+mn-lt"/>
            </a:endParaRPr>
          </a:p>
        </p:txBody>
      </p:sp>
      <p:sp>
        <p:nvSpPr>
          <p:cNvPr id="30" name="文本框 29"/>
          <p:cNvSpPr txBox="1"/>
          <p:nvPr/>
        </p:nvSpPr>
        <p:spPr>
          <a:xfrm>
            <a:off x="7442752" y="4507374"/>
            <a:ext cx="3181348" cy="584775"/>
          </a:xfrm>
          <a:prstGeom prst="rect">
            <a:avLst/>
          </a:prstGeom>
          <a:noFill/>
        </p:spPr>
        <p:txBody>
          <a:bodyPr wrap="square" lIns="91440" tIns="45720" rIns="91440" bIns="45720" rtlCol="0">
            <a:spAutoFit/>
          </a:bodyPr>
          <a:lstStyle/>
          <a:p>
            <a:r>
              <a:rPr kumimoji="1" lang="zh-CN" altLang="en-US" sz="3200" b="1" dirty="0">
                <a:solidFill>
                  <a:schemeClr val="bg1"/>
                </a:solidFill>
                <a:cs typeface="+mn-ea"/>
                <a:sym typeface="+mn-lt"/>
              </a:rPr>
              <a:t>添加您的标题</a:t>
            </a:r>
            <a:endParaRPr kumimoji="1" lang="zh-CN" altLang="en-US" sz="3200" b="1" dirty="0">
              <a:solidFill>
                <a:schemeClr val="bg1"/>
              </a:solidFill>
              <a:cs typeface="+mn-ea"/>
              <a:sym typeface="+mn-lt"/>
            </a:endParaRPr>
          </a:p>
        </p:txBody>
      </p:sp>
      <p:sp>
        <p:nvSpPr>
          <p:cNvPr id="31" name="文本框 6"/>
          <p:cNvSpPr txBox="1"/>
          <p:nvPr/>
        </p:nvSpPr>
        <p:spPr>
          <a:xfrm>
            <a:off x="7442751" y="1662458"/>
            <a:ext cx="1210588" cy="400110"/>
          </a:xfrm>
          <a:prstGeom prst="rect">
            <a:avLst/>
          </a:prstGeom>
          <a:noFill/>
        </p:spPr>
        <p:txBody>
          <a:bodyPr wrap="none" rtlCol="0">
            <a:spAutoFit/>
          </a:bodyPr>
          <a:lstStyle/>
          <a:p>
            <a:r>
              <a:rPr kumimoji="1" lang="zh-CN" altLang="en-US" sz="2000" b="1" dirty="0">
                <a:solidFill>
                  <a:schemeClr val="bg1"/>
                </a:solidFill>
                <a:cs typeface="+mn-ea"/>
                <a:sym typeface="+mn-lt"/>
              </a:rPr>
              <a:t>负载</a:t>
            </a:r>
            <a:r>
              <a:rPr kumimoji="1" lang="zh-CN" altLang="en-US" sz="2000" b="1" dirty="0" smtClean="0">
                <a:solidFill>
                  <a:schemeClr val="bg1"/>
                </a:solidFill>
                <a:cs typeface="+mn-ea"/>
                <a:sym typeface="+mn-lt"/>
              </a:rPr>
              <a:t>均衡</a:t>
            </a:r>
            <a:endParaRPr kumimoji="1" lang="zh-CN" altLang="en-US" sz="2000" b="1" dirty="0">
              <a:solidFill>
                <a:schemeClr val="bg1"/>
              </a:solidFill>
              <a:cs typeface="+mn-ea"/>
              <a:sym typeface="+mn-lt"/>
            </a:endParaRPr>
          </a:p>
        </p:txBody>
      </p:sp>
      <p:sp>
        <p:nvSpPr>
          <p:cNvPr id="34" name="文本框 23"/>
          <p:cNvSpPr txBox="1"/>
          <p:nvPr/>
        </p:nvSpPr>
        <p:spPr>
          <a:xfrm>
            <a:off x="7442752" y="5037686"/>
            <a:ext cx="1640193" cy="379656"/>
          </a:xfrm>
          <a:prstGeom prst="rect">
            <a:avLst/>
          </a:prstGeom>
          <a:noFill/>
        </p:spPr>
        <p:txBody>
          <a:bodyPr wrap="none" rtlCol="0">
            <a:spAutoFit/>
          </a:bodyPr>
          <a:lstStyle/>
          <a:p>
            <a:r>
              <a:rPr kumimoji="1" lang="en-US" altLang="zh-CN" sz="1865" b="1" dirty="0">
                <a:solidFill>
                  <a:schemeClr val="bg1"/>
                </a:solidFill>
                <a:cs typeface="+mn-ea"/>
                <a:sym typeface="+mn-lt"/>
              </a:rPr>
              <a:t>Add your title</a:t>
            </a:r>
            <a:endParaRPr kumimoji="1" lang="zh-CN" altLang="en-US" sz="1865" b="1" dirty="0">
              <a:solidFill>
                <a:schemeClr val="bg1"/>
              </a:solidFill>
              <a:cs typeface="+mn-ea"/>
              <a:sym typeface="+mn-lt"/>
            </a:endParaRPr>
          </a:p>
        </p:txBody>
      </p:sp>
      <p:cxnSp>
        <p:nvCxnSpPr>
          <p:cNvPr id="35" name="直接连接符 34"/>
          <p:cNvCxnSpPr/>
          <p:nvPr/>
        </p:nvCxnSpPr>
        <p:spPr>
          <a:xfrm>
            <a:off x="6015019" y="2018506"/>
            <a:ext cx="4176464"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015019" y="3170634"/>
            <a:ext cx="4176464"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015019" y="4322762"/>
            <a:ext cx="4176464"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6015019" y="5402882"/>
            <a:ext cx="4176464"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2" presetClass="entr" presetSubtype="8"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left)">
                                      <p:cBhvr>
                                        <p:cTn id="13" dur="500"/>
                                        <p:tgtEl>
                                          <p:spTgt spid="37"/>
                                        </p:tgtEl>
                                      </p:cBhvr>
                                    </p:animEffect>
                                  </p:childTnLst>
                                </p:cTn>
                              </p:par>
                              <p:par>
                                <p:cTn id="14" presetID="22" presetClass="entr" presetSubtype="8"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500"/>
                                        <p:tgtEl>
                                          <p:spTgt spid="38"/>
                                        </p:tgtEl>
                                      </p:cBhvr>
                                    </p:animEffect>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350" fill="hold"/>
                                        <p:tgtEl>
                                          <p:spTgt spid="19"/>
                                        </p:tgtEl>
                                        <p:attrNameLst>
                                          <p:attrName>ppt_w</p:attrName>
                                        </p:attrNameLst>
                                      </p:cBhvr>
                                      <p:tavLst>
                                        <p:tav tm="0">
                                          <p:val>
                                            <p:fltVal val="0"/>
                                          </p:val>
                                        </p:tav>
                                        <p:tav tm="100000">
                                          <p:val>
                                            <p:strVal val="#ppt_w"/>
                                          </p:val>
                                        </p:tav>
                                      </p:tavLst>
                                    </p:anim>
                                    <p:anim calcmode="lin" valueType="num">
                                      <p:cBhvr>
                                        <p:cTn id="21" dur="350" fill="hold"/>
                                        <p:tgtEl>
                                          <p:spTgt spid="19"/>
                                        </p:tgtEl>
                                        <p:attrNameLst>
                                          <p:attrName>ppt_h</p:attrName>
                                        </p:attrNameLst>
                                      </p:cBhvr>
                                      <p:tavLst>
                                        <p:tav tm="0">
                                          <p:val>
                                            <p:fltVal val="0"/>
                                          </p:val>
                                        </p:tav>
                                        <p:tav tm="100000">
                                          <p:val>
                                            <p:strVal val="#ppt_h"/>
                                          </p:val>
                                        </p:tav>
                                      </p:tavLst>
                                    </p:anim>
                                    <p:animEffect transition="in" filter="fade">
                                      <p:cBhvr>
                                        <p:cTn id="22" dur="350"/>
                                        <p:tgtEl>
                                          <p:spTgt spid="19"/>
                                        </p:tgtEl>
                                      </p:cBhvr>
                                    </p:animEffect>
                                  </p:childTnLst>
                                </p:cTn>
                              </p:par>
                            </p:childTnLst>
                          </p:cTn>
                        </p:par>
                        <p:par>
                          <p:cTn id="23" fill="hold">
                            <p:stCondLst>
                              <p:cond delay="1000"/>
                            </p:stCondLst>
                            <p:childTnLst>
                              <p:par>
                                <p:cTn id="24" presetID="12" presetClass="entr" presetSubtype="4"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ppt_y</p:attrName>
                                        </p:attrNameLst>
                                      </p:cBhvr>
                                      <p:tavLst>
                                        <p:tav tm="0">
                                          <p:val>
                                            <p:strVal val="#ppt_y+#ppt_h*1.125000"/>
                                          </p:val>
                                        </p:tav>
                                        <p:tav tm="100000">
                                          <p:val>
                                            <p:strVal val="#ppt_y"/>
                                          </p:val>
                                        </p:tav>
                                      </p:tavLst>
                                    </p:anim>
                                    <p:animEffect transition="in" filter="wipe(up)">
                                      <p:cBhvr>
                                        <p:cTn id="27" dur="500"/>
                                        <p:tgtEl>
                                          <p:spTgt spid="24"/>
                                        </p:tgtEl>
                                      </p:cBhvr>
                                    </p:animEffect>
                                  </p:childTnLst>
                                </p:cTn>
                              </p:par>
                              <p:par>
                                <p:cTn id="28" presetID="12" presetClass="entr" presetSubtype="1"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500"/>
                                        <p:tgtEl>
                                          <p:spTgt spid="31"/>
                                        </p:tgtEl>
                                        <p:attrNameLst>
                                          <p:attrName>ppt_y</p:attrName>
                                        </p:attrNameLst>
                                      </p:cBhvr>
                                      <p:tavLst>
                                        <p:tav tm="0">
                                          <p:val>
                                            <p:strVal val="#ppt_y-#ppt_h*1.125000"/>
                                          </p:val>
                                        </p:tav>
                                        <p:tav tm="100000">
                                          <p:val>
                                            <p:strVal val="#ppt_y"/>
                                          </p:val>
                                        </p:tav>
                                      </p:tavLst>
                                    </p:anim>
                                    <p:animEffect transition="in" filter="wipe(down)">
                                      <p:cBhvr>
                                        <p:cTn id="31" dur="500"/>
                                        <p:tgtEl>
                                          <p:spTgt spid="31"/>
                                        </p:tgtEl>
                                      </p:cBhvr>
                                    </p:animEffect>
                                  </p:childTnLst>
                                </p:cTn>
                              </p:par>
                            </p:childTnLst>
                          </p:cTn>
                        </p:par>
                        <p:par>
                          <p:cTn id="32" fill="hold">
                            <p:stCondLst>
                              <p:cond delay="1500"/>
                            </p:stCondLst>
                            <p:childTnLst>
                              <p:par>
                                <p:cTn id="33" presetID="53" presetClass="entr" presetSubtype="16"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350" fill="hold"/>
                                        <p:tgtEl>
                                          <p:spTgt spid="25"/>
                                        </p:tgtEl>
                                        <p:attrNameLst>
                                          <p:attrName>ppt_w</p:attrName>
                                        </p:attrNameLst>
                                      </p:cBhvr>
                                      <p:tavLst>
                                        <p:tav tm="0">
                                          <p:val>
                                            <p:fltVal val="0"/>
                                          </p:val>
                                        </p:tav>
                                        <p:tav tm="100000">
                                          <p:val>
                                            <p:strVal val="#ppt_w"/>
                                          </p:val>
                                        </p:tav>
                                      </p:tavLst>
                                    </p:anim>
                                    <p:anim calcmode="lin" valueType="num">
                                      <p:cBhvr>
                                        <p:cTn id="36" dur="350" fill="hold"/>
                                        <p:tgtEl>
                                          <p:spTgt spid="25"/>
                                        </p:tgtEl>
                                        <p:attrNameLst>
                                          <p:attrName>ppt_h</p:attrName>
                                        </p:attrNameLst>
                                      </p:cBhvr>
                                      <p:tavLst>
                                        <p:tav tm="0">
                                          <p:val>
                                            <p:fltVal val="0"/>
                                          </p:val>
                                        </p:tav>
                                        <p:tav tm="100000">
                                          <p:val>
                                            <p:strVal val="#ppt_h"/>
                                          </p:val>
                                        </p:tav>
                                      </p:tavLst>
                                    </p:anim>
                                    <p:animEffect transition="in" filter="fade">
                                      <p:cBhvr>
                                        <p:cTn id="37" dur="350"/>
                                        <p:tgtEl>
                                          <p:spTgt spid="25"/>
                                        </p:tgtEl>
                                      </p:cBhvr>
                                    </p:animEffect>
                                  </p:childTnLst>
                                </p:cTn>
                              </p:par>
                            </p:childTnLst>
                          </p:cTn>
                        </p:par>
                        <p:par>
                          <p:cTn id="38" fill="hold">
                            <p:stCondLst>
                              <p:cond delay="2000"/>
                            </p:stCondLst>
                            <p:childTnLst>
                              <p:par>
                                <p:cTn id="39" presetID="12" presetClass="entr" presetSubtype="4"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p:tgtEl>
                                          <p:spTgt spid="28"/>
                                        </p:tgtEl>
                                        <p:attrNameLst>
                                          <p:attrName>ppt_y</p:attrName>
                                        </p:attrNameLst>
                                      </p:cBhvr>
                                      <p:tavLst>
                                        <p:tav tm="0">
                                          <p:val>
                                            <p:strVal val="#ppt_y+#ppt_h*1.125000"/>
                                          </p:val>
                                        </p:tav>
                                        <p:tav tm="100000">
                                          <p:val>
                                            <p:strVal val="#ppt_y"/>
                                          </p:val>
                                        </p:tav>
                                      </p:tavLst>
                                    </p:anim>
                                    <p:animEffect transition="in" filter="wipe(up)">
                                      <p:cBhvr>
                                        <p:cTn id="42" dur="500"/>
                                        <p:tgtEl>
                                          <p:spTgt spid="28"/>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p:cTn id="46" dur="350" fill="hold"/>
                                        <p:tgtEl>
                                          <p:spTgt spid="26"/>
                                        </p:tgtEl>
                                        <p:attrNameLst>
                                          <p:attrName>ppt_w</p:attrName>
                                        </p:attrNameLst>
                                      </p:cBhvr>
                                      <p:tavLst>
                                        <p:tav tm="0">
                                          <p:val>
                                            <p:fltVal val="0"/>
                                          </p:val>
                                        </p:tav>
                                        <p:tav tm="100000">
                                          <p:val>
                                            <p:strVal val="#ppt_w"/>
                                          </p:val>
                                        </p:tav>
                                      </p:tavLst>
                                    </p:anim>
                                    <p:anim calcmode="lin" valueType="num">
                                      <p:cBhvr>
                                        <p:cTn id="47" dur="350" fill="hold"/>
                                        <p:tgtEl>
                                          <p:spTgt spid="26"/>
                                        </p:tgtEl>
                                        <p:attrNameLst>
                                          <p:attrName>ppt_h</p:attrName>
                                        </p:attrNameLst>
                                      </p:cBhvr>
                                      <p:tavLst>
                                        <p:tav tm="0">
                                          <p:val>
                                            <p:fltVal val="0"/>
                                          </p:val>
                                        </p:tav>
                                        <p:tav tm="100000">
                                          <p:val>
                                            <p:strVal val="#ppt_h"/>
                                          </p:val>
                                        </p:tav>
                                      </p:tavLst>
                                    </p:anim>
                                    <p:animEffect transition="in" filter="fade">
                                      <p:cBhvr>
                                        <p:cTn id="48" dur="350"/>
                                        <p:tgtEl>
                                          <p:spTgt spid="26"/>
                                        </p:tgtEl>
                                      </p:cBhvr>
                                    </p:animEffect>
                                  </p:childTnLst>
                                </p:cTn>
                              </p:par>
                            </p:childTnLst>
                          </p:cTn>
                        </p:par>
                        <p:par>
                          <p:cTn id="49" fill="hold">
                            <p:stCondLst>
                              <p:cond delay="3000"/>
                            </p:stCondLst>
                            <p:childTnLst>
                              <p:par>
                                <p:cTn id="50" presetID="12" presetClass="entr" presetSubtype="4"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p:tgtEl>
                                          <p:spTgt spid="29"/>
                                        </p:tgtEl>
                                        <p:attrNameLst>
                                          <p:attrName>ppt_y</p:attrName>
                                        </p:attrNameLst>
                                      </p:cBhvr>
                                      <p:tavLst>
                                        <p:tav tm="0">
                                          <p:val>
                                            <p:strVal val="#ppt_y+#ppt_h*1.125000"/>
                                          </p:val>
                                        </p:tav>
                                        <p:tav tm="100000">
                                          <p:val>
                                            <p:strVal val="#ppt_y"/>
                                          </p:val>
                                        </p:tav>
                                      </p:tavLst>
                                    </p:anim>
                                    <p:animEffect transition="in" filter="wipe(up)">
                                      <p:cBhvr>
                                        <p:cTn id="53" dur="500"/>
                                        <p:tgtEl>
                                          <p:spTgt spid="29"/>
                                        </p:tgtEl>
                                      </p:cBhvr>
                                    </p:animEffect>
                                  </p:childTnLst>
                                </p:cTn>
                              </p:par>
                            </p:childTnLst>
                          </p:cTn>
                        </p:par>
                        <p:par>
                          <p:cTn id="54" fill="hold">
                            <p:stCondLst>
                              <p:cond delay="3500"/>
                            </p:stCondLst>
                            <p:childTnLst>
                              <p:par>
                                <p:cTn id="55" presetID="53" presetClass="entr" presetSubtype="16"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p:cTn id="57" dur="350" fill="hold"/>
                                        <p:tgtEl>
                                          <p:spTgt spid="27"/>
                                        </p:tgtEl>
                                        <p:attrNameLst>
                                          <p:attrName>ppt_w</p:attrName>
                                        </p:attrNameLst>
                                      </p:cBhvr>
                                      <p:tavLst>
                                        <p:tav tm="0">
                                          <p:val>
                                            <p:fltVal val="0"/>
                                          </p:val>
                                        </p:tav>
                                        <p:tav tm="100000">
                                          <p:val>
                                            <p:strVal val="#ppt_w"/>
                                          </p:val>
                                        </p:tav>
                                      </p:tavLst>
                                    </p:anim>
                                    <p:anim calcmode="lin" valueType="num">
                                      <p:cBhvr>
                                        <p:cTn id="58" dur="350" fill="hold"/>
                                        <p:tgtEl>
                                          <p:spTgt spid="27"/>
                                        </p:tgtEl>
                                        <p:attrNameLst>
                                          <p:attrName>ppt_h</p:attrName>
                                        </p:attrNameLst>
                                      </p:cBhvr>
                                      <p:tavLst>
                                        <p:tav tm="0">
                                          <p:val>
                                            <p:fltVal val="0"/>
                                          </p:val>
                                        </p:tav>
                                        <p:tav tm="100000">
                                          <p:val>
                                            <p:strVal val="#ppt_h"/>
                                          </p:val>
                                        </p:tav>
                                      </p:tavLst>
                                    </p:anim>
                                    <p:animEffect transition="in" filter="fade">
                                      <p:cBhvr>
                                        <p:cTn id="59" dur="350"/>
                                        <p:tgtEl>
                                          <p:spTgt spid="27"/>
                                        </p:tgtEl>
                                      </p:cBhvr>
                                    </p:animEffect>
                                  </p:childTnLst>
                                </p:cTn>
                              </p:par>
                            </p:childTnLst>
                          </p:cTn>
                        </p:par>
                        <p:par>
                          <p:cTn id="60" fill="hold">
                            <p:stCondLst>
                              <p:cond delay="4000"/>
                            </p:stCondLst>
                            <p:childTnLst>
                              <p:par>
                                <p:cTn id="61" presetID="12" presetClass="entr" presetSubtype="4"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additive="base">
                                        <p:cTn id="63" dur="500"/>
                                        <p:tgtEl>
                                          <p:spTgt spid="30"/>
                                        </p:tgtEl>
                                        <p:attrNameLst>
                                          <p:attrName>ppt_y</p:attrName>
                                        </p:attrNameLst>
                                      </p:cBhvr>
                                      <p:tavLst>
                                        <p:tav tm="0">
                                          <p:val>
                                            <p:strVal val="#ppt_y+#ppt_h*1.125000"/>
                                          </p:val>
                                        </p:tav>
                                        <p:tav tm="100000">
                                          <p:val>
                                            <p:strVal val="#ppt_y"/>
                                          </p:val>
                                        </p:tav>
                                      </p:tavLst>
                                    </p:anim>
                                    <p:animEffect transition="in" filter="wipe(up)">
                                      <p:cBhvr>
                                        <p:cTn id="64" dur="500"/>
                                        <p:tgtEl>
                                          <p:spTgt spid="30"/>
                                        </p:tgtEl>
                                      </p:cBhvr>
                                    </p:animEffect>
                                  </p:childTnLst>
                                </p:cTn>
                              </p:par>
                              <p:par>
                                <p:cTn id="65" presetID="12" presetClass="entr" presetSubtype="1"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additive="base">
                                        <p:cTn id="67" dur="500"/>
                                        <p:tgtEl>
                                          <p:spTgt spid="34"/>
                                        </p:tgtEl>
                                        <p:attrNameLst>
                                          <p:attrName>ppt_y</p:attrName>
                                        </p:attrNameLst>
                                      </p:cBhvr>
                                      <p:tavLst>
                                        <p:tav tm="0">
                                          <p:val>
                                            <p:strVal val="#ppt_y-#ppt_h*1.125000"/>
                                          </p:val>
                                        </p:tav>
                                        <p:tav tm="100000">
                                          <p:val>
                                            <p:strVal val="#ppt_y"/>
                                          </p:val>
                                        </p:tav>
                                      </p:tavLst>
                                    </p:anim>
                                    <p:animEffect transition="in" filter="wipe(down)">
                                      <p:cBhvr>
                                        <p:cTn id="6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P spid="26" grpId="0"/>
      <p:bldP spid="27" grpId="0"/>
      <p:bldP spid="28" grpId="0"/>
      <p:bldP spid="29" grpId="0"/>
      <p:bldP spid="30" grpId="0"/>
      <p:bldP spid="31"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105" name="文本框 104"/>
          <p:cNvSpPr txBox="1"/>
          <p:nvPr/>
        </p:nvSpPr>
        <p:spPr>
          <a:xfrm>
            <a:off x="1116642" y="345441"/>
            <a:ext cx="5255202" cy="767080"/>
          </a:xfrm>
          <a:prstGeom prst="rect">
            <a:avLst/>
          </a:prstGeom>
          <a:noFill/>
        </p:spPr>
        <p:txBody>
          <a:bodyPr wrap="square" lIns="91416" tIns="45708" rIns="91416" bIns="45708" rtlCol="0">
            <a:spAutoFit/>
          </a:bodyPr>
          <a:lstStyle/>
          <a:p>
            <a:pPr algn="l" defTabSz="913765"/>
            <a:r>
              <a:rPr kumimoji="1" lang="zh-CN" altLang="en-US" sz="4400" b="1" dirty="0">
                <a:solidFill>
                  <a:prstClr val="white"/>
                </a:solidFill>
                <a:latin typeface="张海山锐线体简"/>
                <a:cs typeface="+mn-ea"/>
                <a:sym typeface="+mn-lt"/>
              </a:rPr>
              <a:t>开启</a:t>
            </a:r>
            <a:r>
              <a:rPr kumimoji="1" lang="en-US" altLang="zh-CN" sz="4400" b="1" dirty="0">
                <a:solidFill>
                  <a:prstClr val="white"/>
                </a:solidFill>
                <a:latin typeface="张海山锐线体简"/>
                <a:cs typeface="+mn-ea"/>
                <a:sym typeface="+mn-lt"/>
              </a:rPr>
              <a:t>GZIP</a:t>
            </a:r>
            <a:endParaRPr kumimoji="1" lang="en-US" altLang="zh-CN" sz="4400" b="1" dirty="0">
              <a:solidFill>
                <a:prstClr val="white"/>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sp>
        <p:nvSpPr>
          <p:cNvPr id="6" name="文本框 5"/>
          <p:cNvSpPr txBox="1"/>
          <p:nvPr/>
        </p:nvSpPr>
        <p:spPr>
          <a:xfrm>
            <a:off x="1116330" y="1196340"/>
            <a:ext cx="10193020" cy="2030095"/>
          </a:xfrm>
          <a:prstGeom prst="rect">
            <a:avLst/>
          </a:prstGeom>
          <a:solidFill>
            <a:schemeClr val="bg1"/>
          </a:solidFill>
        </p:spPr>
        <p:txBody>
          <a:bodyPr wrap="square" rtlCol="0">
            <a:spAutoFit/>
          </a:bodyPr>
          <a:p>
            <a:r>
              <a:rPr lang="zh-CN" altLang="en-US" sz="1400"/>
              <a:t>feign:</a:t>
            </a:r>
            <a:endParaRPr lang="zh-CN" altLang="en-US" sz="1400"/>
          </a:p>
          <a:p>
            <a:r>
              <a:rPr lang="zh-CN" altLang="en-US" sz="1400"/>
              <a:t>   compression:</a:t>
            </a:r>
            <a:endParaRPr lang="zh-CN" altLang="en-US" sz="1400"/>
          </a:p>
          <a:p>
            <a:r>
              <a:rPr lang="zh-CN" altLang="en-US" sz="1400"/>
              <a:t>    request:</a:t>
            </a:r>
            <a:endParaRPr lang="zh-CN" altLang="en-US" sz="1400"/>
          </a:p>
          <a:p>
            <a:r>
              <a:rPr lang="zh-CN" altLang="en-US" sz="1400"/>
              <a:t>      enabled: true</a:t>
            </a:r>
            <a:endParaRPr lang="zh-CN" altLang="en-US" sz="1400"/>
          </a:p>
          <a:p>
            <a:r>
              <a:rPr lang="zh-CN" altLang="en-US" sz="1400"/>
              <a:t>      mime-type: text/html,application/xml,application/json</a:t>
            </a:r>
            <a:endParaRPr lang="zh-CN" altLang="en-US" sz="1400"/>
          </a:p>
          <a:p>
            <a:r>
              <a:rPr lang="zh-CN" altLang="en-US" sz="1400"/>
              <a:t>      min-request-size: 2048</a:t>
            </a:r>
            <a:endParaRPr lang="zh-CN" altLang="en-US" sz="1400"/>
          </a:p>
          <a:p>
            <a:r>
              <a:rPr lang="zh-CN" altLang="en-US" sz="1400"/>
              <a:t>    response:</a:t>
            </a:r>
            <a:endParaRPr lang="zh-CN" altLang="en-US" sz="1400"/>
          </a:p>
          <a:p>
            <a:r>
              <a:rPr lang="zh-CN" altLang="en-US" sz="1400"/>
              <a:t>      enabled: true</a:t>
            </a:r>
            <a:endParaRPr lang="zh-CN" altLang="en-US" sz="1400"/>
          </a:p>
          <a:p>
            <a:r>
              <a:rPr lang="zh-CN" altLang="en-US" sz="1400"/>
              <a:t>   </a:t>
            </a:r>
            <a:endParaRPr lang="zh-CN" altLang="en-US" sz="1400"/>
          </a:p>
        </p:txBody>
      </p:sp>
      <p:sp>
        <p:nvSpPr>
          <p:cNvPr id="3" name="文本框 2"/>
          <p:cNvSpPr txBox="1"/>
          <p:nvPr/>
        </p:nvSpPr>
        <p:spPr>
          <a:xfrm>
            <a:off x="1098550" y="3398520"/>
            <a:ext cx="9757410" cy="922020"/>
          </a:xfrm>
          <a:prstGeom prst="rect">
            <a:avLst/>
          </a:prstGeom>
          <a:noFill/>
        </p:spPr>
        <p:txBody>
          <a:bodyPr wrap="square" rtlCol="0">
            <a:spAutoFit/>
          </a:bodyPr>
          <a:p>
            <a:r>
              <a:rPr lang="zh-CN" altLang="en-US">
                <a:solidFill>
                  <a:schemeClr val="bg1"/>
                </a:solidFill>
              </a:rPr>
              <a:t>开启压缩有传输通过二进制的协议传输，返回值最好是使用ResponseEntity&lt;byte[]&gt;，当然一般的数据按照文本或者对象接受也没有问题，在内容是网页  文件类型的时候不使用</a:t>
            </a:r>
            <a:r>
              <a:rPr lang="zh-CN" altLang="en-US">
                <a:solidFill>
                  <a:schemeClr val="bg1"/>
                </a:solidFill>
                <a:sym typeface="+mn-ea"/>
              </a:rPr>
              <a:t>ResponseEntity&lt;byte[]&gt;可能会导致乱码</a:t>
            </a:r>
            <a:endParaRPr lang="zh-CN" altLang="en-US">
              <a:solidFill>
                <a:schemeClr val="bg1"/>
              </a:solidFill>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105" name="文本框 104"/>
          <p:cNvSpPr txBox="1"/>
          <p:nvPr/>
        </p:nvSpPr>
        <p:spPr>
          <a:xfrm>
            <a:off x="1116642" y="345441"/>
            <a:ext cx="5255202" cy="767080"/>
          </a:xfrm>
          <a:prstGeom prst="rect">
            <a:avLst/>
          </a:prstGeom>
          <a:noFill/>
        </p:spPr>
        <p:txBody>
          <a:bodyPr wrap="square" lIns="91416" tIns="45708" rIns="91416" bIns="45708" rtlCol="0">
            <a:spAutoFit/>
          </a:bodyPr>
          <a:lstStyle/>
          <a:p>
            <a:pPr algn="l" defTabSz="913765"/>
            <a:r>
              <a:rPr kumimoji="1" lang="zh-CN" altLang="en-US" sz="4400" b="1" dirty="0">
                <a:solidFill>
                  <a:prstClr val="white"/>
                </a:solidFill>
                <a:latin typeface="张海山锐线体简"/>
                <a:cs typeface="+mn-ea"/>
                <a:sym typeface="+mn-lt"/>
              </a:rPr>
              <a:t>开启日志</a:t>
            </a:r>
            <a:endParaRPr kumimoji="1" lang="zh-CN" altLang="en-US" sz="4400" b="1" dirty="0">
              <a:solidFill>
                <a:prstClr val="white"/>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pic>
        <p:nvPicPr>
          <p:cNvPr id="3" name="图片 2"/>
          <p:cNvPicPr>
            <a:picLocks noChangeAspect="1"/>
          </p:cNvPicPr>
          <p:nvPr/>
        </p:nvPicPr>
        <p:blipFill>
          <a:blip r:embed="rId1"/>
          <a:stretch>
            <a:fillRect/>
          </a:stretch>
        </p:blipFill>
        <p:spPr>
          <a:xfrm>
            <a:off x="1256665" y="1193165"/>
            <a:ext cx="5946140" cy="982980"/>
          </a:xfrm>
          <a:prstGeom prst="rect">
            <a:avLst/>
          </a:prstGeom>
        </p:spPr>
      </p:pic>
      <p:sp>
        <p:nvSpPr>
          <p:cNvPr id="4" name="文本框 3"/>
          <p:cNvSpPr txBox="1"/>
          <p:nvPr/>
        </p:nvSpPr>
        <p:spPr>
          <a:xfrm>
            <a:off x="1316355" y="2470785"/>
            <a:ext cx="9358630" cy="3415030"/>
          </a:xfrm>
          <a:prstGeom prst="rect">
            <a:avLst/>
          </a:prstGeom>
          <a:noFill/>
        </p:spPr>
        <p:txBody>
          <a:bodyPr wrap="square" rtlCol="0">
            <a:spAutoFit/>
          </a:bodyPr>
          <a:p>
            <a:r>
              <a:rPr lang="zh-CN" altLang="en-US">
                <a:solidFill>
                  <a:schemeClr val="bg1"/>
                </a:solidFill>
                <a:sym typeface="+mn-ea"/>
              </a:rPr>
              <a:t>默认Feign是不打印任何日志的，下面我们来开启Feign的日志</a:t>
            </a:r>
            <a:endParaRPr lang="en-US" altLang="zh-CN">
              <a:solidFill>
                <a:schemeClr val="bg1"/>
              </a:solidFill>
            </a:endParaRPr>
          </a:p>
          <a:p>
            <a:r>
              <a:rPr lang="en-US" altLang="zh-CN">
                <a:solidFill>
                  <a:schemeClr val="bg1"/>
                </a:solidFill>
              </a:rPr>
              <a:t>logging:</a:t>
            </a:r>
            <a:endParaRPr lang="en-US" altLang="zh-CN">
              <a:solidFill>
                <a:schemeClr val="bg1"/>
              </a:solidFill>
            </a:endParaRPr>
          </a:p>
          <a:p>
            <a:r>
              <a:rPr lang="en-US" altLang="zh-CN">
                <a:solidFill>
                  <a:schemeClr val="bg1"/>
                </a:solidFill>
              </a:rPr>
              <a:t>  level:</a:t>
            </a:r>
            <a:endParaRPr lang="en-US" altLang="zh-CN">
              <a:solidFill>
                <a:schemeClr val="bg1"/>
              </a:solidFill>
            </a:endParaRPr>
          </a:p>
          <a:p>
            <a:r>
              <a:rPr lang="en-US" altLang="zh-CN">
                <a:solidFill>
                  <a:schemeClr val="bg1"/>
                </a:solidFill>
              </a:rPr>
              <a:t>    com.feign.server.service.IFeignService: debug</a:t>
            </a:r>
            <a:endParaRPr lang="en-US" altLang="zh-CN">
              <a:solidFill>
                <a:schemeClr val="bg1"/>
              </a:solidFill>
            </a:endParaRPr>
          </a:p>
          <a:p>
            <a:endParaRPr lang="en-US" altLang="zh-CN">
              <a:solidFill>
                <a:schemeClr val="bg1"/>
              </a:solidFill>
            </a:endParaRPr>
          </a:p>
          <a:p>
            <a:r>
              <a:rPr lang="en-US" altLang="zh-CN">
                <a:solidFill>
                  <a:schemeClr val="bg1"/>
                </a:solidFill>
                <a:sym typeface="+mn-ea"/>
              </a:rPr>
              <a:t>IFeignService</a:t>
            </a:r>
            <a:r>
              <a:rPr lang="zh-CN" altLang="en-US">
                <a:solidFill>
                  <a:schemeClr val="bg1"/>
                </a:solidFill>
                <a:sym typeface="+mn-ea"/>
              </a:rPr>
              <a:t>就是注解</a:t>
            </a:r>
            <a:r>
              <a:rPr lang="en-US" altLang="zh-CN">
                <a:solidFill>
                  <a:schemeClr val="bg1"/>
                </a:solidFill>
                <a:sym typeface="+mn-ea"/>
              </a:rPr>
              <a:t>Feign</a:t>
            </a:r>
            <a:r>
              <a:rPr lang="zh-CN" altLang="en-US">
                <a:solidFill>
                  <a:schemeClr val="bg1"/>
                </a:solidFill>
                <a:sym typeface="+mn-ea"/>
              </a:rPr>
              <a:t>的服务</a:t>
            </a:r>
            <a:endParaRPr lang="zh-CN" altLang="en-US">
              <a:solidFill>
                <a:schemeClr val="bg1"/>
              </a:solidFill>
              <a:sym typeface="+mn-ea"/>
            </a:endParaRPr>
          </a:p>
          <a:p>
            <a:endParaRPr lang="zh-CN" altLang="en-US">
              <a:solidFill>
                <a:schemeClr val="bg1"/>
              </a:solidFill>
              <a:sym typeface="+mn-ea"/>
            </a:endParaRPr>
          </a:p>
          <a:p>
            <a:r>
              <a:rPr lang="en-US" altLang="zh-CN">
                <a:solidFill>
                  <a:schemeClr val="bg1"/>
                </a:solidFill>
              </a:rPr>
              <a:t>loggerLevel</a:t>
            </a:r>
            <a:r>
              <a:rPr lang="zh-CN" altLang="en-US">
                <a:solidFill>
                  <a:schemeClr val="bg1"/>
                </a:solidFill>
              </a:rPr>
              <a:t>几个级别：</a:t>
            </a:r>
            <a:endParaRPr lang="zh-CN" altLang="en-US">
              <a:solidFill>
                <a:schemeClr val="bg1"/>
              </a:solidFill>
            </a:endParaRPr>
          </a:p>
          <a:p>
            <a:r>
              <a:rPr lang="zh-CN" altLang="en-US">
                <a:solidFill>
                  <a:schemeClr val="bg1"/>
                </a:solidFill>
              </a:rPr>
              <a:t>NONE【性能最佳，适用于生产】：不记录任何日志（默认值）。</a:t>
            </a:r>
            <a:endParaRPr lang="zh-CN" altLang="en-US">
              <a:solidFill>
                <a:schemeClr val="bg1"/>
              </a:solidFill>
            </a:endParaRPr>
          </a:p>
          <a:p>
            <a:r>
              <a:rPr lang="zh-CN" altLang="en-US">
                <a:solidFill>
                  <a:schemeClr val="bg1"/>
                </a:solidFill>
              </a:rPr>
              <a:t>BASIC【适用于生产环境追踪问题】：仅记录请求方法、URL、响应状态代码以及执行时间。</a:t>
            </a:r>
            <a:endParaRPr lang="zh-CN" altLang="en-US">
              <a:solidFill>
                <a:schemeClr val="bg1"/>
              </a:solidFill>
            </a:endParaRPr>
          </a:p>
          <a:p>
            <a:r>
              <a:rPr lang="zh-CN" altLang="en-US">
                <a:solidFill>
                  <a:schemeClr val="bg1"/>
                </a:solidFill>
              </a:rPr>
              <a:t>HEADERS：记录BASIC级别的基础上，记录请求和响应的header。</a:t>
            </a:r>
            <a:endParaRPr lang="zh-CN" altLang="en-US">
              <a:solidFill>
                <a:schemeClr val="bg1"/>
              </a:solidFill>
            </a:endParaRPr>
          </a:p>
          <a:p>
            <a:r>
              <a:rPr lang="zh-CN" altLang="en-US">
                <a:solidFill>
                  <a:schemeClr val="bg1"/>
                </a:solidFill>
              </a:rPr>
              <a:t>FULL【比较适用于开发及测试环境定位问题】：记录请求和响应的header、body和元数据</a:t>
            </a:r>
            <a:endParaRPr lang="zh-CN" altLang="en-US">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105" name="文本框 104"/>
          <p:cNvSpPr txBox="1"/>
          <p:nvPr/>
        </p:nvSpPr>
        <p:spPr>
          <a:xfrm>
            <a:off x="1116642" y="345441"/>
            <a:ext cx="5255202" cy="767080"/>
          </a:xfrm>
          <a:prstGeom prst="rect">
            <a:avLst/>
          </a:prstGeom>
          <a:noFill/>
        </p:spPr>
        <p:txBody>
          <a:bodyPr wrap="square" lIns="91416" tIns="45708" rIns="91416" bIns="45708" rtlCol="0">
            <a:spAutoFit/>
          </a:bodyPr>
          <a:lstStyle/>
          <a:p>
            <a:pPr algn="l" defTabSz="913765"/>
            <a:r>
              <a:rPr kumimoji="1" lang="zh-CN" altLang="en-US" sz="4400" b="1" dirty="0">
                <a:solidFill>
                  <a:prstClr val="white"/>
                </a:solidFill>
                <a:latin typeface="张海山锐线体简"/>
                <a:cs typeface="+mn-ea"/>
                <a:sym typeface="+mn-lt"/>
              </a:rPr>
              <a:t>重试retryer配置</a:t>
            </a:r>
            <a:endParaRPr kumimoji="1" lang="zh-CN" altLang="en-US" sz="4400" b="1" dirty="0">
              <a:solidFill>
                <a:prstClr val="white"/>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sp>
        <p:nvSpPr>
          <p:cNvPr id="4" name="文本框 3"/>
          <p:cNvSpPr txBox="1"/>
          <p:nvPr/>
        </p:nvSpPr>
        <p:spPr>
          <a:xfrm>
            <a:off x="1116330" y="1233805"/>
            <a:ext cx="9358630" cy="4523105"/>
          </a:xfrm>
          <a:prstGeom prst="rect">
            <a:avLst/>
          </a:prstGeom>
          <a:noFill/>
        </p:spPr>
        <p:txBody>
          <a:bodyPr wrap="square" rtlCol="0">
            <a:spAutoFit/>
          </a:bodyPr>
          <a:p>
            <a:r>
              <a:rPr lang="zh-CN" altLang="en-US">
                <a:solidFill>
                  <a:schemeClr val="bg1"/>
                </a:solidFill>
              </a:rPr>
              <a:t>feign:</a:t>
            </a:r>
            <a:endParaRPr lang="zh-CN" altLang="en-US">
              <a:solidFill>
                <a:schemeClr val="bg1"/>
              </a:solidFill>
            </a:endParaRPr>
          </a:p>
          <a:p>
            <a:r>
              <a:rPr lang="zh-CN" altLang="en-US">
                <a:solidFill>
                  <a:schemeClr val="bg1"/>
                </a:solidFill>
              </a:rPr>
              <a:t>   compression:</a:t>
            </a:r>
            <a:endParaRPr lang="zh-CN" altLang="en-US">
              <a:solidFill>
                <a:schemeClr val="bg1"/>
              </a:solidFill>
            </a:endParaRPr>
          </a:p>
          <a:p>
            <a:r>
              <a:rPr lang="zh-CN" altLang="en-US">
                <a:solidFill>
                  <a:schemeClr val="bg1"/>
                </a:solidFill>
              </a:rPr>
              <a:t>    request:</a:t>
            </a:r>
            <a:endParaRPr lang="zh-CN" altLang="en-US">
              <a:solidFill>
                <a:schemeClr val="bg1"/>
              </a:solidFill>
            </a:endParaRPr>
          </a:p>
          <a:p>
            <a:r>
              <a:rPr lang="zh-CN" altLang="en-US">
                <a:solidFill>
                  <a:schemeClr val="bg1"/>
                </a:solidFill>
              </a:rPr>
              <a:t>      enabled: true</a:t>
            </a:r>
            <a:endParaRPr lang="zh-CN" altLang="en-US">
              <a:solidFill>
                <a:schemeClr val="bg1"/>
              </a:solidFill>
            </a:endParaRPr>
          </a:p>
          <a:p>
            <a:r>
              <a:rPr lang="zh-CN" altLang="en-US">
                <a:solidFill>
                  <a:schemeClr val="bg1"/>
                </a:solidFill>
              </a:rPr>
              <a:t>      mime-type: text/html,application/xml,application/json</a:t>
            </a:r>
            <a:endParaRPr lang="zh-CN" altLang="en-US">
              <a:solidFill>
                <a:schemeClr val="bg1"/>
              </a:solidFill>
            </a:endParaRPr>
          </a:p>
          <a:p>
            <a:r>
              <a:rPr lang="zh-CN" altLang="en-US">
                <a:solidFill>
                  <a:schemeClr val="bg1"/>
                </a:solidFill>
              </a:rPr>
              <a:t>      min-request-size: 2048</a:t>
            </a:r>
            <a:endParaRPr lang="zh-CN" altLang="en-US">
              <a:solidFill>
                <a:schemeClr val="bg1"/>
              </a:solidFill>
            </a:endParaRPr>
          </a:p>
          <a:p>
            <a:r>
              <a:rPr lang="zh-CN" altLang="en-US">
                <a:solidFill>
                  <a:schemeClr val="bg1"/>
                </a:solidFill>
              </a:rPr>
              <a:t>    response:</a:t>
            </a:r>
            <a:endParaRPr lang="zh-CN" altLang="en-US">
              <a:solidFill>
                <a:schemeClr val="bg1"/>
              </a:solidFill>
            </a:endParaRPr>
          </a:p>
          <a:p>
            <a:r>
              <a:rPr lang="zh-CN" altLang="en-US">
                <a:solidFill>
                  <a:schemeClr val="bg1"/>
                </a:solidFill>
              </a:rPr>
              <a:t>      enabled: true</a:t>
            </a:r>
            <a:endParaRPr lang="zh-CN" altLang="en-US">
              <a:solidFill>
                <a:schemeClr val="bg1"/>
              </a:solidFill>
            </a:endParaRPr>
          </a:p>
          <a:p>
            <a:r>
              <a:rPr lang="zh-CN" altLang="en-US">
                <a:solidFill>
                  <a:schemeClr val="bg1"/>
                </a:solidFill>
              </a:rPr>
              <a:t>   client: </a:t>
            </a:r>
            <a:endParaRPr lang="zh-CN" altLang="en-US">
              <a:solidFill>
                <a:schemeClr val="bg1"/>
              </a:solidFill>
            </a:endParaRPr>
          </a:p>
          <a:p>
            <a:r>
              <a:rPr lang="zh-CN" altLang="en-US">
                <a:solidFill>
                  <a:schemeClr val="bg1"/>
                </a:solidFill>
              </a:rPr>
              <a:t>     config: </a:t>
            </a:r>
            <a:endParaRPr lang="zh-CN" altLang="en-US">
              <a:solidFill>
                <a:schemeClr val="bg1"/>
              </a:solidFill>
            </a:endParaRPr>
          </a:p>
          <a:p>
            <a:r>
              <a:rPr lang="zh-CN" altLang="en-US">
                <a:solidFill>
                  <a:schemeClr val="bg1"/>
                </a:solidFill>
              </a:rPr>
              <a:t>        service-ribbon:  # 这里指定的是 @FeignClient 的 name/value 属性的值</a:t>
            </a:r>
            <a:endParaRPr lang="zh-CN" altLang="en-US">
              <a:solidFill>
                <a:schemeClr val="bg1"/>
              </a:solidFill>
            </a:endParaRPr>
          </a:p>
          <a:p>
            <a:r>
              <a:rPr lang="zh-CN" altLang="en-US">
                <a:solidFill>
                  <a:schemeClr val="bg1"/>
                </a:solidFill>
              </a:rPr>
              <a:t>          connectTimeout: 5000  # 链接超时时间</a:t>
            </a:r>
            <a:endParaRPr lang="zh-CN" altLang="en-US">
              <a:solidFill>
                <a:schemeClr val="bg1"/>
              </a:solidFill>
            </a:endParaRPr>
          </a:p>
          <a:p>
            <a:r>
              <a:rPr lang="zh-CN" altLang="en-US">
                <a:solidFill>
                  <a:schemeClr val="bg1"/>
                </a:solidFill>
              </a:rPr>
              <a:t>          readTimeout: 5000 # 读超时</a:t>
            </a:r>
            <a:endParaRPr lang="zh-CN" altLang="en-US">
              <a:solidFill>
                <a:schemeClr val="bg1"/>
              </a:solidFill>
            </a:endParaRPr>
          </a:p>
          <a:p>
            <a:r>
              <a:rPr lang="zh-CN" altLang="en-US">
                <a:solidFill>
                  <a:schemeClr val="bg1"/>
                </a:solidFill>
              </a:rPr>
              <a:t>          loggerLevel: full # 日志级别</a:t>
            </a:r>
            <a:endParaRPr lang="zh-CN" altLang="en-US">
              <a:solidFill>
                <a:schemeClr val="bg1"/>
              </a:solidFill>
            </a:endParaRPr>
          </a:p>
          <a:p>
            <a:r>
              <a:rPr lang="zh-CN" altLang="en-US">
                <a:solidFill>
                  <a:schemeClr val="bg1"/>
                </a:solidFill>
              </a:rPr>
              <a:t>        # errorDecoder: # 错误解码器（类路径）</a:t>
            </a:r>
            <a:endParaRPr lang="zh-CN" altLang="en-US">
              <a:solidFill>
                <a:schemeClr val="bg1"/>
              </a:solidFill>
            </a:endParaRPr>
          </a:p>
          <a:p>
            <a:r>
              <a:rPr lang="zh-CN" altLang="en-US">
                <a:solidFill>
                  <a:schemeClr val="bg1"/>
                </a:solidFill>
              </a:rPr>
              <a:t>        # retryer: com.feign.server.config.SimpleRetryer # 重试机制（类路径）建议不开启</a:t>
            </a:r>
            <a:endParaRPr lang="zh-CN" altLang="en-US">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105" name="文本框 104"/>
          <p:cNvSpPr txBox="1"/>
          <p:nvPr/>
        </p:nvSpPr>
        <p:spPr>
          <a:xfrm>
            <a:off x="1116642" y="345441"/>
            <a:ext cx="5255202" cy="767080"/>
          </a:xfrm>
          <a:prstGeom prst="rect">
            <a:avLst/>
          </a:prstGeom>
          <a:noFill/>
        </p:spPr>
        <p:txBody>
          <a:bodyPr wrap="square" lIns="91416" tIns="45708" rIns="91416" bIns="45708" rtlCol="0">
            <a:spAutoFit/>
          </a:bodyPr>
          <a:lstStyle/>
          <a:p>
            <a:pPr algn="l" defTabSz="913765"/>
            <a:r>
              <a:rPr kumimoji="1" lang="zh-CN" altLang="en-US" sz="4400" b="1" dirty="0">
                <a:solidFill>
                  <a:prstClr val="white"/>
                </a:solidFill>
                <a:latin typeface="张海山锐线体简"/>
                <a:cs typeface="+mn-ea"/>
                <a:sym typeface="+mn-lt"/>
              </a:rPr>
              <a:t>重试retryer配置</a:t>
            </a:r>
            <a:endParaRPr kumimoji="1" lang="zh-CN" altLang="en-US" sz="4400" b="1" dirty="0">
              <a:solidFill>
                <a:prstClr val="white"/>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sp>
        <p:nvSpPr>
          <p:cNvPr id="4" name="文本框 3"/>
          <p:cNvSpPr txBox="1"/>
          <p:nvPr/>
        </p:nvSpPr>
        <p:spPr>
          <a:xfrm>
            <a:off x="1116330" y="1233805"/>
            <a:ext cx="9358630" cy="3969385"/>
          </a:xfrm>
          <a:prstGeom prst="rect">
            <a:avLst/>
          </a:prstGeom>
          <a:noFill/>
        </p:spPr>
        <p:txBody>
          <a:bodyPr wrap="square" rtlCol="0">
            <a:spAutoFit/>
          </a:bodyPr>
          <a:p>
            <a:r>
              <a:rPr lang="zh-CN" altLang="en-US">
                <a:solidFill>
                  <a:schemeClr val="bg1"/>
                </a:solidFill>
              </a:rPr>
              <a:t>feign默认配置是不重试</a:t>
            </a:r>
            <a:endParaRPr lang="zh-CN" altLang="en-US">
              <a:solidFill>
                <a:schemeClr val="bg1"/>
              </a:solidFill>
            </a:endParaRPr>
          </a:p>
          <a:p>
            <a:r>
              <a:rPr lang="zh-CN" altLang="en-US">
                <a:solidFill>
                  <a:schemeClr val="bg1"/>
                </a:solidFill>
              </a:rPr>
              <a:t>  Retryer NEVER_RETRY = new Retryer() {</a:t>
            </a:r>
            <a:endParaRPr lang="zh-CN" altLang="en-US">
              <a:solidFill>
                <a:schemeClr val="bg1"/>
              </a:solidFill>
            </a:endParaRPr>
          </a:p>
          <a:p>
            <a:r>
              <a:rPr lang="zh-CN" altLang="en-US">
                <a:solidFill>
                  <a:schemeClr val="bg1"/>
                </a:solidFill>
              </a:rPr>
              <a:t>    @Override</a:t>
            </a:r>
            <a:endParaRPr lang="zh-CN" altLang="en-US">
              <a:solidFill>
                <a:schemeClr val="bg1"/>
              </a:solidFill>
            </a:endParaRPr>
          </a:p>
          <a:p>
            <a:r>
              <a:rPr lang="zh-CN" altLang="en-US">
                <a:solidFill>
                  <a:schemeClr val="bg1"/>
                </a:solidFill>
              </a:rPr>
              <a:t>    public void continueOrPropagate(RetryableException e) {</a:t>
            </a:r>
            <a:endParaRPr lang="zh-CN" altLang="en-US">
              <a:solidFill>
                <a:schemeClr val="bg1"/>
              </a:solidFill>
            </a:endParaRPr>
          </a:p>
          <a:p>
            <a:r>
              <a:rPr lang="zh-CN" altLang="en-US">
                <a:solidFill>
                  <a:schemeClr val="bg1"/>
                </a:solidFill>
              </a:rPr>
              <a:t>      throw e;</a:t>
            </a:r>
            <a:endParaRPr lang="zh-CN" altLang="en-US">
              <a:solidFill>
                <a:schemeClr val="bg1"/>
              </a:solidFill>
            </a:endParaRPr>
          </a:p>
          <a:p>
            <a:r>
              <a:rPr lang="zh-CN" altLang="en-US">
                <a:solidFill>
                  <a:schemeClr val="bg1"/>
                </a:solidFill>
              </a:rPr>
              <a:t>    }</a:t>
            </a:r>
            <a:endParaRPr lang="zh-CN" altLang="en-US">
              <a:solidFill>
                <a:schemeClr val="bg1"/>
              </a:solidFill>
            </a:endParaRPr>
          </a:p>
          <a:p>
            <a:endParaRPr lang="zh-CN" altLang="en-US">
              <a:solidFill>
                <a:schemeClr val="bg1"/>
              </a:solidFill>
            </a:endParaRPr>
          </a:p>
          <a:p>
            <a:r>
              <a:rPr lang="zh-CN" altLang="en-US">
                <a:solidFill>
                  <a:schemeClr val="bg1"/>
                </a:solidFill>
              </a:rPr>
              <a:t>    @Override</a:t>
            </a:r>
            <a:endParaRPr lang="zh-CN" altLang="en-US">
              <a:solidFill>
                <a:schemeClr val="bg1"/>
              </a:solidFill>
            </a:endParaRPr>
          </a:p>
          <a:p>
            <a:r>
              <a:rPr lang="zh-CN" altLang="en-US">
                <a:solidFill>
                  <a:schemeClr val="bg1"/>
                </a:solidFill>
              </a:rPr>
              <a:t>    public Retryer clone() {</a:t>
            </a:r>
            <a:endParaRPr lang="zh-CN" altLang="en-US">
              <a:solidFill>
                <a:schemeClr val="bg1"/>
              </a:solidFill>
            </a:endParaRPr>
          </a:p>
          <a:p>
            <a:r>
              <a:rPr lang="zh-CN" altLang="en-US">
                <a:solidFill>
                  <a:schemeClr val="bg1"/>
                </a:solidFill>
              </a:rPr>
              <a:t>      return this;</a:t>
            </a:r>
            <a:endParaRPr lang="zh-CN" altLang="en-US">
              <a:solidFill>
                <a:schemeClr val="bg1"/>
              </a:solidFill>
            </a:endParaRPr>
          </a:p>
          <a:p>
            <a:r>
              <a:rPr lang="zh-CN" altLang="en-US">
                <a:solidFill>
                  <a:schemeClr val="bg1"/>
                </a:solidFill>
              </a:rPr>
              <a:t>    }</a:t>
            </a:r>
            <a:endParaRPr lang="zh-CN" altLang="en-US">
              <a:solidFill>
                <a:schemeClr val="bg1"/>
              </a:solidFill>
            </a:endParaRPr>
          </a:p>
          <a:p>
            <a:r>
              <a:rPr lang="zh-CN" altLang="en-US">
                <a:solidFill>
                  <a:schemeClr val="bg1"/>
                </a:solidFill>
              </a:rPr>
              <a:t>  };</a:t>
            </a:r>
            <a:endParaRPr lang="zh-CN" altLang="en-US">
              <a:solidFill>
                <a:schemeClr val="bg1"/>
              </a:solidFill>
            </a:endParaRPr>
          </a:p>
          <a:p>
            <a:r>
              <a:rPr lang="zh-CN" altLang="en-US">
                <a:solidFill>
                  <a:schemeClr val="bg1"/>
                </a:solidFill>
              </a:rPr>
              <a:t>观察方法  </a:t>
            </a:r>
            <a:r>
              <a:rPr lang="zh-CN" altLang="en-US">
                <a:solidFill>
                  <a:schemeClr val="bg1"/>
                </a:solidFill>
                <a:sym typeface="+mn-ea"/>
              </a:rPr>
              <a:t>continueOrPropagate   这里直接抛出异常终止</a:t>
            </a:r>
            <a:endParaRPr lang="zh-CN" altLang="en-US">
              <a:solidFill>
                <a:schemeClr val="bg1"/>
              </a:solidFill>
              <a:sym typeface="+mn-ea"/>
            </a:endParaRPr>
          </a:p>
          <a:p>
            <a:r>
              <a:rPr lang="zh-CN" altLang="en-US">
                <a:solidFill>
                  <a:schemeClr val="bg1"/>
                </a:solidFill>
                <a:sym typeface="+mn-ea"/>
              </a:rPr>
              <a:t>也可以参考</a:t>
            </a:r>
            <a:r>
              <a:rPr lang="en-US" altLang="zh-CN">
                <a:solidFill>
                  <a:schemeClr val="bg1"/>
                </a:solidFill>
                <a:sym typeface="+mn-ea"/>
              </a:rPr>
              <a:t>default</a:t>
            </a:r>
            <a:r>
              <a:rPr lang="zh-CN" altLang="en-US">
                <a:solidFill>
                  <a:schemeClr val="bg1"/>
                </a:solidFill>
                <a:sym typeface="+mn-ea"/>
              </a:rPr>
              <a:t>实现自己的重试机制</a:t>
            </a:r>
            <a:endParaRPr lang="zh-CN" altLang="en-US">
              <a:solidFill>
                <a:schemeClr val="bg1"/>
              </a:solidFill>
              <a:sym typeface="+mn-ea"/>
            </a:endParaRPr>
          </a:p>
        </p:txBody>
      </p:sp>
      <p:pic>
        <p:nvPicPr>
          <p:cNvPr id="3" name="图片 2"/>
          <p:cNvPicPr>
            <a:picLocks noChangeAspect="1"/>
          </p:cNvPicPr>
          <p:nvPr/>
        </p:nvPicPr>
        <p:blipFill>
          <a:blip r:embed="rId1"/>
          <a:stretch>
            <a:fillRect/>
          </a:stretch>
        </p:blipFill>
        <p:spPr>
          <a:xfrm>
            <a:off x="1196340" y="5312410"/>
            <a:ext cx="8953500" cy="388620"/>
          </a:xfrm>
          <a:prstGeom prst="rect">
            <a:avLst/>
          </a:prstGeom>
        </p:spPr>
      </p:pic>
      <p:sp>
        <p:nvSpPr>
          <p:cNvPr id="5" name="文本框 4"/>
          <p:cNvSpPr txBox="1"/>
          <p:nvPr/>
        </p:nvSpPr>
        <p:spPr>
          <a:xfrm>
            <a:off x="1236345" y="5842635"/>
            <a:ext cx="9278620" cy="645160"/>
          </a:xfrm>
          <a:prstGeom prst="rect">
            <a:avLst/>
          </a:prstGeom>
          <a:noFill/>
        </p:spPr>
        <p:txBody>
          <a:bodyPr wrap="square" rtlCol="0">
            <a:spAutoFit/>
          </a:bodyPr>
          <a:p>
            <a:r>
              <a:rPr lang="en-US" altLang="zh-CN">
                <a:solidFill>
                  <a:schemeClr val="bg1"/>
                </a:solidFill>
              </a:rPr>
              <a:t>个人并不建议配置retryer，Spring Cloud关闭了Feign的重试，而是使用Ribbon的重试。如果自己再定义Feign的重试后，那么可能会造成重试特性的混乱。</a:t>
            </a:r>
            <a:endParaRPr lang="en-US" altLang="zh-CN">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105" name="文本框 104"/>
          <p:cNvSpPr txBox="1"/>
          <p:nvPr/>
        </p:nvSpPr>
        <p:spPr>
          <a:xfrm>
            <a:off x="1116330" y="345440"/>
            <a:ext cx="7529830" cy="767080"/>
          </a:xfrm>
          <a:prstGeom prst="rect">
            <a:avLst/>
          </a:prstGeom>
          <a:noFill/>
        </p:spPr>
        <p:txBody>
          <a:bodyPr wrap="square" lIns="91416" tIns="45708" rIns="91416" bIns="45708" rtlCol="0">
            <a:spAutoFit/>
          </a:bodyPr>
          <a:lstStyle/>
          <a:p>
            <a:pPr algn="l" defTabSz="913765"/>
            <a:r>
              <a:rPr kumimoji="1" lang="zh-CN" altLang="en-US" sz="4400" b="1" dirty="0">
                <a:solidFill>
                  <a:prstClr val="white"/>
                </a:solidFill>
                <a:latin typeface="张海山锐线体简"/>
                <a:cs typeface="+mn-ea"/>
                <a:sym typeface="+mn-lt"/>
              </a:rPr>
              <a:t>Feign 默认 Client 替换</a:t>
            </a:r>
            <a:endParaRPr kumimoji="1" lang="zh-CN" altLang="en-US" sz="4400" b="1" dirty="0">
              <a:solidFill>
                <a:prstClr val="white"/>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sp>
        <p:nvSpPr>
          <p:cNvPr id="4" name="文本框 3"/>
          <p:cNvSpPr txBox="1"/>
          <p:nvPr/>
        </p:nvSpPr>
        <p:spPr>
          <a:xfrm>
            <a:off x="1116330" y="1233805"/>
            <a:ext cx="9358630" cy="5877560"/>
          </a:xfrm>
          <a:prstGeom prst="rect">
            <a:avLst/>
          </a:prstGeom>
          <a:noFill/>
        </p:spPr>
        <p:txBody>
          <a:bodyPr wrap="square" rtlCol="0">
            <a:spAutoFit/>
          </a:bodyPr>
          <a:p>
            <a:r>
              <a:rPr lang="en-US" altLang="zh-CN">
                <a:solidFill>
                  <a:schemeClr val="bg1"/>
                </a:solidFill>
                <a:sym typeface="+mn-ea"/>
              </a:rPr>
              <a:t>   </a:t>
            </a:r>
            <a:r>
              <a:rPr lang="zh-CN" altLang="en-US">
                <a:solidFill>
                  <a:schemeClr val="bg1"/>
                </a:solidFill>
                <a:sym typeface="+mn-ea"/>
              </a:rPr>
              <a:t>Feign 在默认使用的是 JDK 原生的 URLConnection 发送HTTP请求，没有连接池，对每个地址会保持一个长连接，api比较简单，用起来没有那么方便。</a:t>
            </a:r>
            <a:endParaRPr lang="zh-CN" altLang="en-US">
              <a:solidFill>
                <a:schemeClr val="bg1"/>
              </a:solidFill>
              <a:sym typeface="+mn-ea"/>
            </a:endParaRPr>
          </a:p>
          <a:p>
            <a:r>
              <a:rPr lang="zh-CN" altLang="en-US">
                <a:solidFill>
                  <a:schemeClr val="bg1"/>
                </a:solidFill>
                <a:sym typeface="+mn-ea"/>
              </a:rPr>
              <a:t>替换成HttpClient或者okhttp</a:t>
            </a:r>
            <a:endParaRPr lang="zh-CN" altLang="en-US">
              <a:solidFill>
                <a:schemeClr val="bg1"/>
              </a:solidFill>
              <a:sym typeface="+mn-ea"/>
            </a:endParaRPr>
          </a:p>
          <a:p>
            <a:endParaRPr lang="zh-CN" altLang="en-US">
              <a:solidFill>
                <a:schemeClr val="bg1"/>
              </a:solidFill>
              <a:sym typeface="+mn-ea"/>
            </a:endParaRPr>
          </a:p>
          <a:p>
            <a:r>
              <a:rPr lang="zh-CN" altLang="en-US" sz="1600">
                <a:solidFill>
                  <a:schemeClr val="bg1"/>
                </a:solidFill>
                <a:sym typeface="+mn-ea"/>
              </a:rPr>
              <a:t>&lt;dependency&gt;</a:t>
            </a:r>
            <a:endParaRPr lang="zh-CN" altLang="en-US" sz="1600">
              <a:solidFill>
                <a:schemeClr val="bg1"/>
              </a:solidFill>
              <a:sym typeface="+mn-ea"/>
            </a:endParaRPr>
          </a:p>
          <a:p>
            <a:r>
              <a:rPr lang="zh-CN" altLang="en-US" sz="1600">
                <a:solidFill>
                  <a:schemeClr val="bg1"/>
                </a:solidFill>
                <a:sym typeface="+mn-ea"/>
              </a:rPr>
              <a:t>        &lt;groupId&gt;org.apache.httpcomponents&lt;/groupId&gt;</a:t>
            </a:r>
            <a:endParaRPr lang="zh-CN" altLang="en-US" sz="1600">
              <a:solidFill>
                <a:schemeClr val="bg1"/>
              </a:solidFill>
              <a:sym typeface="+mn-ea"/>
            </a:endParaRPr>
          </a:p>
          <a:p>
            <a:r>
              <a:rPr lang="zh-CN" altLang="en-US" sz="1600">
                <a:solidFill>
                  <a:schemeClr val="bg1"/>
                </a:solidFill>
                <a:sym typeface="+mn-ea"/>
              </a:rPr>
              <a:t>        &lt;artifactId&gt;httpclient&lt;/artifactId&gt;</a:t>
            </a:r>
            <a:endParaRPr lang="zh-CN" altLang="en-US" sz="1600">
              <a:solidFill>
                <a:schemeClr val="bg1"/>
              </a:solidFill>
              <a:sym typeface="+mn-ea"/>
            </a:endParaRPr>
          </a:p>
          <a:p>
            <a:r>
              <a:rPr lang="zh-CN" altLang="en-US" sz="1600">
                <a:solidFill>
                  <a:schemeClr val="bg1"/>
                </a:solidFill>
                <a:sym typeface="+mn-ea"/>
              </a:rPr>
              <a:t>&lt;/dependency&gt;</a:t>
            </a:r>
            <a:endParaRPr lang="zh-CN" altLang="en-US" sz="1600">
              <a:solidFill>
                <a:schemeClr val="bg1"/>
              </a:solidFill>
              <a:sym typeface="+mn-ea"/>
            </a:endParaRPr>
          </a:p>
          <a:p>
            <a:r>
              <a:rPr lang="zh-CN" altLang="en-US" sz="1600">
                <a:solidFill>
                  <a:schemeClr val="bg1"/>
                </a:solidFill>
                <a:sym typeface="+mn-ea"/>
              </a:rPr>
              <a:t> &lt;!-- Apache Http Client 对 Feign 支持 --&gt;</a:t>
            </a:r>
            <a:endParaRPr lang="zh-CN" altLang="en-US" sz="1600">
              <a:solidFill>
                <a:schemeClr val="bg1"/>
              </a:solidFill>
              <a:sym typeface="+mn-ea"/>
            </a:endParaRPr>
          </a:p>
          <a:p>
            <a:r>
              <a:rPr lang="zh-CN" altLang="en-US" sz="1600">
                <a:solidFill>
                  <a:schemeClr val="bg1"/>
                </a:solidFill>
                <a:sym typeface="+mn-ea"/>
              </a:rPr>
              <a:t>&lt;dependency&gt;</a:t>
            </a:r>
            <a:endParaRPr lang="zh-CN" altLang="en-US" sz="1600">
              <a:solidFill>
                <a:schemeClr val="bg1"/>
              </a:solidFill>
              <a:sym typeface="+mn-ea"/>
            </a:endParaRPr>
          </a:p>
          <a:p>
            <a:r>
              <a:rPr lang="zh-CN" altLang="en-US" sz="1600">
                <a:solidFill>
                  <a:schemeClr val="bg1"/>
                </a:solidFill>
                <a:sym typeface="+mn-ea"/>
              </a:rPr>
              <a:t>           &lt;groupId&gt;com.netflix.feign&lt;/groupId&gt;</a:t>
            </a:r>
            <a:endParaRPr lang="zh-CN" altLang="en-US" sz="1600">
              <a:solidFill>
                <a:schemeClr val="bg1"/>
              </a:solidFill>
              <a:sym typeface="+mn-ea"/>
            </a:endParaRPr>
          </a:p>
          <a:p>
            <a:r>
              <a:rPr lang="zh-CN" altLang="en-US" sz="1600">
                <a:solidFill>
                  <a:schemeClr val="bg1"/>
                </a:solidFill>
                <a:sym typeface="+mn-ea"/>
              </a:rPr>
              <a:t>           &lt;artifactId&gt;feign-httpclient&lt;/artifactId&gt;</a:t>
            </a:r>
            <a:endParaRPr lang="zh-CN" altLang="en-US" sz="1600">
              <a:solidFill>
                <a:schemeClr val="bg1"/>
              </a:solidFill>
              <a:sym typeface="+mn-ea"/>
            </a:endParaRPr>
          </a:p>
          <a:p>
            <a:r>
              <a:rPr lang="zh-CN" altLang="en-US" sz="1600">
                <a:solidFill>
                  <a:schemeClr val="bg1"/>
                </a:solidFill>
                <a:sym typeface="+mn-ea"/>
              </a:rPr>
              <a:t>           &lt;version&gt;8.17.0&lt;/version&gt;</a:t>
            </a:r>
            <a:endParaRPr lang="zh-CN" altLang="en-US" sz="1600">
              <a:solidFill>
                <a:schemeClr val="bg1"/>
              </a:solidFill>
              <a:sym typeface="+mn-ea"/>
            </a:endParaRPr>
          </a:p>
          <a:p>
            <a:r>
              <a:rPr lang="zh-CN" altLang="en-US" sz="1600">
                <a:solidFill>
                  <a:schemeClr val="bg1"/>
                </a:solidFill>
                <a:sym typeface="+mn-ea"/>
              </a:rPr>
              <a:t>&lt;/dependency&gt;</a:t>
            </a:r>
            <a:endParaRPr lang="zh-CN" altLang="en-US" sz="1600">
              <a:solidFill>
                <a:schemeClr val="bg1"/>
              </a:solidFill>
              <a:sym typeface="+mn-ea"/>
            </a:endParaRPr>
          </a:p>
          <a:p>
            <a:r>
              <a:rPr lang="zh-CN" altLang="en-US" sz="1600">
                <a:solidFill>
                  <a:schemeClr val="bg1"/>
                </a:solidFill>
                <a:sym typeface="+mn-ea"/>
              </a:rPr>
              <a:t>&lt;!-- OKHttp 对 Feign 支持 --&gt;</a:t>
            </a:r>
            <a:endParaRPr lang="zh-CN" altLang="en-US" sz="1600">
              <a:solidFill>
                <a:schemeClr val="bg1"/>
              </a:solidFill>
              <a:sym typeface="+mn-ea"/>
            </a:endParaRPr>
          </a:p>
          <a:p>
            <a:r>
              <a:rPr lang="zh-CN" altLang="en-US" sz="1600">
                <a:solidFill>
                  <a:schemeClr val="bg1"/>
                </a:solidFill>
                <a:sym typeface="+mn-ea"/>
              </a:rPr>
              <a:t>&lt;dependency&gt;</a:t>
            </a:r>
            <a:endParaRPr lang="zh-CN" altLang="en-US" sz="1600">
              <a:solidFill>
                <a:schemeClr val="bg1"/>
              </a:solidFill>
              <a:sym typeface="+mn-ea"/>
            </a:endParaRPr>
          </a:p>
          <a:p>
            <a:r>
              <a:rPr lang="zh-CN" altLang="en-US" sz="1600">
                <a:solidFill>
                  <a:schemeClr val="bg1"/>
                </a:solidFill>
                <a:sym typeface="+mn-ea"/>
              </a:rPr>
              <a:t>           &lt;groupId&gt;io.github.openfeign&lt;/groupId&gt;</a:t>
            </a:r>
            <a:endParaRPr lang="zh-CN" altLang="en-US" sz="1600">
              <a:solidFill>
                <a:schemeClr val="bg1"/>
              </a:solidFill>
              <a:sym typeface="+mn-ea"/>
            </a:endParaRPr>
          </a:p>
          <a:p>
            <a:r>
              <a:rPr lang="zh-CN" altLang="en-US" sz="1600">
                <a:solidFill>
                  <a:schemeClr val="bg1"/>
                </a:solidFill>
                <a:sym typeface="+mn-ea"/>
              </a:rPr>
              <a:t>           &lt;artifactId&gt;feign-okhttp&lt;/artifactId&gt;</a:t>
            </a:r>
            <a:endParaRPr lang="zh-CN" altLang="en-US" sz="1600">
              <a:solidFill>
                <a:schemeClr val="bg1"/>
              </a:solidFill>
              <a:sym typeface="+mn-ea"/>
            </a:endParaRPr>
          </a:p>
          <a:p>
            <a:r>
              <a:rPr lang="zh-CN" altLang="en-US" sz="1600">
                <a:solidFill>
                  <a:schemeClr val="bg1"/>
                </a:solidFill>
                <a:sym typeface="+mn-ea"/>
              </a:rPr>
              <a:t>&lt;/dependency&gt;</a:t>
            </a:r>
            <a:endParaRPr lang="zh-CN" altLang="en-US" sz="1600">
              <a:solidFill>
                <a:schemeClr val="bg1"/>
              </a:solidFill>
              <a:sym typeface="+mn-ea"/>
            </a:endParaRPr>
          </a:p>
          <a:p>
            <a:endParaRPr lang="zh-CN" altLang="en-US" sz="1600">
              <a:solidFill>
                <a:schemeClr val="bg1"/>
              </a:solidFill>
              <a:sym typeface="+mn-ea"/>
            </a:endParaRPr>
          </a:p>
          <a:p>
            <a:endParaRPr lang="zh-CN" altLang="en-US" sz="1600">
              <a:solidFill>
                <a:schemeClr val="bg1"/>
              </a:solidFill>
              <a:sym typeface="+mn-ea"/>
            </a:endParaRPr>
          </a:p>
          <a:p>
            <a:endParaRPr lang="zh-CN" altLang="en-US" sz="1600">
              <a:solidFill>
                <a:schemeClr val="bg1"/>
              </a:solidFill>
              <a:sym typeface="+mn-ea"/>
            </a:endParaRPr>
          </a:p>
          <a:p>
            <a:endParaRPr lang="zh-CN" altLang="en-US" sz="1600">
              <a:solidFill>
                <a:schemeClr val="bg1"/>
              </a:solidFill>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105" name="文本框 104"/>
          <p:cNvSpPr txBox="1"/>
          <p:nvPr/>
        </p:nvSpPr>
        <p:spPr>
          <a:xfrm>
            <a:off x="1116330" y="345440"/>
            <a:ext cx="7529830" cy="767080"/>
          </a:xfrm>
          <a:prstGeom prst="rect">
            <a:avLst/>
          </a:prstGeom>
          <a:noFill/>
        </p:spPr>
        <p:txBody>
          <a:bodyPr wrap="square" lIns="91416" tIns="45708" rIns="91416" bIns="45708" rtlCol="0">
            <a:spAutoFit/>
          </a:bodyPr>
          <a:lstStyle/>
          <a:p>
            <a:pPr algn="l" defTabSz="913765"/>
            <a:r>
              <a:rPr kumimoji="1" lang="zh-CN" altLang="en-US" sz="4400" b="1" dirty="0">
                <a:solidFill>
                  <a:prstClr val="white"/>
                </a:solidFill>
                <a:latin typeface="张海山锐线体简"/>
                <a:cs typeface="+mn-ea"/>
                <a:sym typeface="+mn-lt"/>
              </a:rPr>
              <a:t>配置文件</a:t>
            </a:r>
            <a:endParaRPr kumimoji="1" lang="zh-CN" altLang="en-US" sz="4400" b="1" dirty="0">
              <a:solidFill>
                <a:prstClr val="white"/>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sp>
        <p:nvSpPr>
          <p:cNvPr id="4" name="文本框 3"/>
          <p:cNvSpPr txBox="1"/>
          <p:nvPr/>
        </p:nvSpPr>
        <p:spPr>
          <a:xfrm>
            <a:off x="1116330" y="1233805"/>
            <a:ext cx="9358630" cy="5262245"/>
          </a:xfrm>
          <a:prstGeom prst="rect">
            <a:avLst/>
          </a:prstGeom>
          <a:noFill/>
        </p:spPr>
        <p:txBody>
          <a:bodyPr wrap="square" rtlCol="0">
            <a:spAutoFit/>
          </a:bodyPr>
          <a:p>
            <a:r>
              <a:rPr lang="zh-CN" altLang="en-US" sz="1600">
                <a:solidFill>
                  <a:schemeClr val="bg1"/>
                </a:solidFill>
                <a:sym typeface="+mn-ea"/>
              </a:rPr>
              <a:t>### Feign 配置</a:t>
            </a:r>
            <a:endParaRPr lang="zh-CN" altLang="en-US" sz="1600">
              <a:solidFill>
                <a:schemeClr val="bg1"/>
              </a:solidFill>
              <a:sym typeface="+mn-ea"/>
            </a:endParaRPr>
          </a:p>
          <a:p>
            <a:r>
              <a:rPr lang="zh-CN" altLang="en-US" sz="1600">
                <a:solidFill>
                  <a:schemeClr val="bg1"/>
                </a:solidFill>
                <a:sym typeface="+mn-ea"/>
              </a:rPr>
              <a:t>feign:</a:t>
            </a:r>
            <a:endParaRPr lang="zh-CN" altLang="en-US" sz="1600">
              <a:solidFill>
                <a:schemeClr val="bg1"/>
              </a:solidFill>
              <a:sym typeface="+mn-ea"/>
            </a:endParaRPr>
          </a:p>
          <a:p>
            <a:r>
              <a:rPr lang="zh-CN" altLang="en-US" sz="1600">
                <a:solidFill>
                  <a:schemeClr val="bg1"/>
                </a:solidFill>
                <a:sym typeface="+mn-ea"/>
              </a:rPr>
              <a:t>  httpclient:</a:t>
            </a:r>
            <a:endParaRPr lang="zh-CN" altLang="en-US" sz="1600">
              <a:solidFill>
                <a:schemeClr val="bg1"/>
              </a:solidFill>
              <a:sym typeface="+mn-ea"/>
            </a:endParaRPr>
          </a:p>
          <a:p>
            <a:r>
              <a:rPr lang="zh-CN" altLang="en-US" sz="1600">
                <a:solidFill>
                  <a:schemeClr val="bg1"/>
                </a:solidFill>
                <a:sym typeface="+mn-ea"/>
              </a:rPr>
              <a:t>    # 是否开启 Http Client</a:t>
            </a:r>
            <a:endParaRPr lang="zh-CN" altLang="en-US" sz="1600">
              <a:solidFill>
                <a:schemeClr val="bg1"/>
              </a:solidFill>
              <a:sym typeface="+mn-ea"/>
            </a:endParaRPr>
          </a:p>
          <a:p>
            <a:r>
              <a:rPr lang="zh-CN" altLang="en-US" sz="1600">
                <a:solidFill>
                  <a:schemeClr val="bg1"/>
                </a:solidFill>
                <a:sym typeface="+mn-ea"/>
              </a:rPr>
              <a:t>    enabled: false</a:t>
            </a:r>
            <a:endParaRPr lang="zh-CN" altLang="en-US" sz="1600">
              <a:solidFill>
                <a:schemeClr val="bg1"/>
              </a:solidFill>
              <a:sym typeface="+mn-ea"/>
            </a:endParaRPr>
          </a:p>
          <a:p>
            <a:r>
              <a:rPr lang="zh-CN" altLang="en-US" sz="1600">
                <a:solidFill>
                  <a:schemeClr val="bg1"/>
                </a:solidFill>
                <a:sym typeface="+mn-ea"/>
              </a:rPr>
              <a:t>#    # 最大连接数，默认：200</a:t>
            </a:r>
            <a:endParaRPr lang="zh-CN" altLang="en-US" sz="1600">
              <a:solidFill>
                <a:schemeClr val="bg1"/>
              </a:solidFill>
              <a:sym typeface="+mn-ea"/>
            </a:endParaRPr>
          </a:p>
          <a:p>
            <a:r>
              <a:rPr lang="zh-CN" altLang="en-US" sz="1600">
                <a:solidFill>
                  <a:schemeClr val="bg1"/>
                </a:solidFill>
                <a:sym typeface="+mn-ea"/>
              </a:rPr>
              <a:t>#    max-connections: 200</a:t>
            </a:r>
            <a:endParaRPr lang="zh-CN" altLang="en-US" sz="1600">
              <a:solidFill>
                <a:schemeClr val="bg1"/>
              </a:solidFill>
              <a:sym typeface="+mn-ea"/>
            </a:endParaRPr>
          </a:p>
          <a:p>
            <a:r>
              <a:rPr lang="zh-CN" altLang="en-US" sz="1600">
                <a:solidFill>
                  <a:schemeClr val="bg1"/>
                </a:solidFill>
                <a:sym typeface="+mn-ea"/>
              </a:rPr>
              <a:t>#    # 最大路由，默认：50</a:t>
            </a:r>
            <a:endParaRPr lang="zh-CN" altLang="en-US" sz="1600">
              <a:solidFill>
                <a:schemeClr val="bg1"/>
              </a:solidFill>
              <a:sym typeface="+mn-ea"/>
            </a:endParaRPr>
          </a:p>
          <a:p>
            <a:r>
              <a:rPr lang="zh-CN" altLang="en-US" sz="1600">
                <a:solidFill>
                  <a:schemeClr val="bg1"/>
                </a:solidFill>
                <a:sym typeface="+mn-ea"/>
              </a:rPr>
              <a:t>#    max-connections-per-route: 50</a:t>
            </a:r>
            <a:endParaRPr lang="zh-CN" altLang="en-US" sz="1600">
              <a:solidFill>
                <a:schemeClr val="bg1"/>
              </a:solidFill>
              <a:sym typeface="+mn-ea"/>
            </a:endParaRPr>
          </a:p>
          <a:p>
            <a:r>
              <a:rPr lang="zh-CN" altLang="en-US" sz="1600">
                <a:solidFill>
                  <a:schemeClr val="bg1"/>
                </a:solidFill>
                <a:sym typeface="+mn-ea"/>
              </a:rPr>
              <a:t>#    # 连接超时，默认：2000/毫秒</a:t>
            </a:r>
            <a:endParaRPr lang="zh-CN" altLang="en-US" sz="1600">
              <a:solidFill>
                <a:schemeClr val="bg1"/>
              </a:solidFill>
              <a:sym typeface="+mn-ea"/>
            </a:endParaRPr>
          </a:p>
          <a:p>
            <a:r>
              <a:rPr lang="zh-CN" altLang="en-US" sz="1600">
                <a:solidFill>
                  <a:schemeClr val="bg1"/>
                </a:solidFill>
                <a:sym typeface="+mn-ea"/>
              </a:rPr>
              <a:t>#    connection-timeout: 2000</a:t>
            </a:r>
            <a:endParaRPr lang="zh-CN" altLang="en-US" sz="1600">
              <a:solidFill>
                <a:schemeClr val="bg1"/>
              </a:solidFill>
              <a:sym typeface="+mn-ea"/>
            </a:endParaRPr>
          </a:p>
          <a:p>
            <a:r>
              <a:rPr lang="zh-CN" altLang="en-US" sz="1600">
                <a:solidFill>
                  <a:schemeClr val="bg1"/>
                </a:solidFill>
                <a:sym typeface="+mn-ea"/>
              </a:rPr>
              <a:t>#    # 生存时间，默认：900L</a:t>
            </a:r>
            <a:endParaRPr lang="zh-CN" altLang="en-US" sz="1600">
              <a:solidFill>
                <a:schemeClr val="bg1"/>
              </a:solidFill>
              <a:sym typeface="+mn-ea"/>
            </a:endParaRPr>
          </a:p>
          <a:p>
            <a:r>
              <a:rPr lang="zh-CN" altLang="en-US" sz="1600">
                <a:solidFill>
                  <a:schemeClr val="bg1"/>
                </a:solidFill>
                <a:sym typeface="+mn-ea"/>
              </a:rPr>
              <a:t>#    time-to-live: 900</a:t>
            </a:r>
            <a:endParaRPr lang="zh-CN" altLang="en-US" sz="1600">
              <a:solidFill>
                <a:schemeClr val="bg1"/>
              </a:solidFill>
              <a:sym typeface="+mn-ea"/>
            </a:endParaRPr>
          </a:p>
          <a:p>
            <a:r>
              <a:rPr lang="zh-CN" altLang="en-US" sz="1600">
                <a:solidFill>
                  <a:schemeClr val="bg1"/>
                </a:solidFill>
                <a:sym typeface="+mn-ea"/>
              </a:rPr>
              <a:t>#    # 响应超时的时间单位，默认：TimeUnit.SECONDS</a:t>
            </a:r>
            <a:endParaRPr lang="zh-CN" altLang="en-US" sz="1600">
              <a:solidFill>
                <a:schemeClr val="bg1"/>
              </a:solidFill>
              <a:sym typeface="+mn-ea"/>
            </a:endParaRPr>
          </a:p>
          <a:p>
            <a:r>
              <a:rPr lang="zh-CN" altLang="en-US" sz="1600">
                <a:solidFill>
                  <a:schemeClr val="bg1"/>
                </a:solidFill>
                <a:sym typeface="+mn-ea"/>
              </a:rPr>
              <a:t>##    timeToLiveUnit: SECONDS</a:t>
            </a:r>
            <a:endParaRPr lang="zh-CN" altLang="en-US" sz="1600">
              <a:solidFill>
                <a:schemeClr val="bg1"/>
              </a:solidFill>
              <a:sym typeface="+mn-ea"/>
            </a:endParaRPr>
          </a:p>
          <a:p>
            <a:r>
              <a:rPr lang="zh-CN" altLang="en-US" sz="1600">
                <a:solidFill>
                  <a:schemeClr val="bg1"/>
                </a:solidFill>
                <a:sym typeface="+mn-ea"/>
              </a:rPr>
              <a:t>  okhttp:</a:t>
            </a:r>
            <a:endParaRPr lang="zh-CN" altLang="en-US" sz="1600">
              <a:solidFill>
                <a:schemeClr val="bg1"/>
              </a:solidFill>
              <a:sym typeface="+mn-ea"/>
            </a:endParaRPr>
          </a:p>
          <a:p>
            <a:r>
              <a:rPr lang="zh-CN" altLang="en-US" sz="1600">
                <a:solidFill>
                  <a:schemeClr val="bg1"/>
                </a:solidFill>
                <a:sym typeface="+mn-ea"/>
              </a:rPr>
              <a:t>    enabled: true</a:t>
            </a:r>
            <a:endParaRPr lang="zh-CN" altLang="en-US" sz="1600">
              <a:solidFill>
                <a:schemeClr val="bg1"/>
              </a:solidFill>
              <a:sym typeface="+mn-ea"/>
            </a:endParaRPr>
          </a:p>
          <a:p>
            <a:r>
              <a:rPr lang="zh-CN" altLang="en-US" sz="1600">
                <a:solidFill>
                  <a:schemeClr val="bg1"/>
                </a:solidFill>
                <a:sym typeface="+mn-ea"/>
              </a:rPr>
              <a:t>建议配置</a:t>
            </a:r>
            <a:r>
              <a:rPr lang="en-US" altLang="zh-CN" sz="1600">
                <a:solidFill>
                  <a:schemeClr val="bg1"/>
                </a:solidFill>
                <a:sym typeface="+mn-ea"/>
              </a:rPr>
              <a:t>okhttp</a:t>
            </a:r>
            <a:endParaRPr lang="zh-CN" altLang="en-US" sz="1600">
              <a:solidFill>
                <a:schemeClr val="bg1"/>
              </a:solidFill>
              <a:sym typeface="+mn-ea"/>
            </a:endParaRPr>
          </a:p>
          <a:p>
            <a:endParaRPr lang="zh-CN" altLang="en-US" sz="1600">
              <a:solidFill>
                <a:schemeClr val="bg1"/>
              </a:solidFill>
              <a:sym typeface="+mn-ea"/>
            </a:endParaRPr>
          </a:p>
          <a:p>
            <a:endParaRPr lang="zh-CN" altLang="en-US" sz="1600">
              <a:solidFill>
                <a:schemeClr val="bg1"/>
              </a:solidFill>
              <a:sym typeface="+mn-ea"/>
            </a:endParaRPr>
          </a:p>
          <a:p>
            <a:endParaRPr lang="zh-CN" altLang="en-US" sz="1600">
              <a:solidFill>
                <a:schemeClr val="bg1"/>
              </a:solidFill>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105" name="文本框 104"/>
          <p:cNvSpPr txBox="1"/>
          <p:nvPr/>
        </p:nvSpPr>
        <p:spPr>
          <a:xfrm>
            <a:off x="1116330" y="345440"/>
            <a:ext cx="7529830" cy="767080"/>
          </a:xfrm>
          <a:prstGeom prst="rect">
            <a:avLst/>
          </a:prstGeom>
          <a:noFill/>
        </p:spPr>
        <p:txBody>
          <a:bodyPr wrap="square" lIns="91416" tIns="45708" rIns="91416" bIns="45708" rtlCol="0">
            <a:spAutoFit/>
          </a:bodyPr>
          <a:lstStyle/>
          <a:p>
            <a:pPr algn="l" defTabSz="913765"/>
            <a:r>
              <a:rPr kumimoji="1" lang="zh-CN" altLang="en-US" sz="4400" b="1" dirty="0">
                <a:solidFill>
                  <a:prstClr val="white"/>
                </a:solidFill>
                <a:latin typeface="张海山锐线体简"/>
                <a:cs typeface="+mn-ea"/>
                <a:sym typeface="+mn-lt"/>
              </a:rPr>
              <a:t>配置文件</a:t>
            </a:r>
            <a:endParaRPr kumimoji="1" lang="zh-CN" altLang="en-US" sz="4400" b="1" dirty="0">
              <a:solidFill>
                <a:prstClr val="white"/>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sp>
        <p:nvSpPr>
          <p:cNvPr id="4" name="文本框 3"/>
          <p:cNvSpPr txBox="1"/>
          <p:nvPr/>
        </p:nvSpPr>
        <p:spPr>
          <a:xfrm>
            <a:off x="1116330" y="1233805"/>
            <a:ext cx="9358630" cy="5262245"/>
          </a:xfrm>
          <a:prstGeom prst="rect">
            <a:avLst/>
          </a:prstGeom>
          <a:noFill/>
        </p:spPr>
        <p:txBody>
          <a:bodyPr wrap="square" rtlCol="0">
            <a:spAutoFit/>
          </a:bodyPr>
          <a:p>
            <a:r>
              <a:rPr lang="zh-CN" altLang="en-US" sz="1600">
                <a:solidFill>
                  <a:schemeClr val="bg1"/>
                </a:solidFill>
                <a:sym typeface="+mn-ea"/>
              </a:rPr>
              <a:t>### Feign 配置</a:t>
            </a:r>
            <a:endParaRPr lang="zh-CN" altLang="en-US" sz="1600">
              <a:solidFill>
                <a:schemeClr val="bg1"/>
              </a:solidFill>
              <a:sym typeface="+mn-ea"/>
            </a:endParaRPr>
          </a:p>
          <a:p>
            <a:r>
              <a:rPr lang="zh-CN" altLang="en-US" sz="1600">
                <a:solidFill>
                  <a:schemeClr val="bg1"/>
                </a:solidFill>
                <a:sym typeface="+mn-ea"/>
              </a:rPr>
              <a:t>feign:</a:t>
            </a:r>
            <a:endParaRPr lang="zh-CN" altLang="en-US" sz="1600">
              <a:solidFill>
                <a:schemeClr val="bg1"/>
              </a:solidFill>
              <a:sym typeface="+mn-ea"/>
            </a:endParaRPr>
          </a:p>
          <a:p>
            <a:r>
              <a:rPr lang="zh-CN" altLang="en-US" sz="1600">
                <a:solidFill>
                  <a:schemeClr val="bg1"/>
                </a:solidFill>
                <a:sym typeface="+mn-ea"/>
              </a:rPr>
              <a:t>  httpclient:</a:t>
            </a:r>
            <a:endParaRPr lang="zh-CN" altLang="en-US" sz="1600">
              <a:solidFill>
                <a:schemeClr val="bg1"/>
              </a:solidFill>
              <a:sym typeface="+mn-ea"/>
            </a:endParaRPr>
          </a:p>
          <a:p>
            <a:r>
              <a:rPr lang="zh-CN" altLang="en-US" sz="1600">
                <a:solidFill>
                  <a:schemeClr val="bg1"/>
                </a:solidFill>
                <a:sym typeface="+mn-ea"/>
              </a:rPr>
              <a:t>    # 是否开启 Http Client</a:t>
            </a:r>
            <a:endParaRPr lang="zh-CN" altLang="en-US" sz="1600">
              <a:solidFill>
                <a:schemeClr val="bg1"/>
              </a:solidFill>
              <a:sym typeface="+mn-ea"/>
            </a:endParaRPr>
          </a:p>
          <a:p>
            <a:r>
              <a:rPr lang="zh-CN" altLang="en-US" sz="1600">
                <a:solidFill>
                  <a:schemeClr val="bg1"/>
                </a:solidFill>
                <a:sym typeface="+mn-ea"/>
              </a:rPr>
              <a:t>    enabled: false</a:t>
            </a:r>
            <a:endParaRPr lang="zh-CN" altLang="en-US" sz="1600">
              <a:solidFill>
                <a:schemeClr val="bg1"/>
              </a:solidFill>
              <a:sym typeface="+mn-ea"/>
            </a:endParaRPr>
          </a:p>
          <a:p>
            <a:r>
              <a:rPr lang="zh-CN" altLang="en-US" sz="1600">
                <a:solidFill>
                  <a:schemeClr val="bg1"/>
                </a:solidFill>
                <a:sym typeface="+mn-ea"/>
              </a:rPr>
              <a:t>#    # 最大连接数，默认：200</a:t>
            </a:r>
            <a:endParaRPr lang="zh-CN" altLang="en-US" sz="1600">
              <a:solidFill>
                <a:schemeClr val="bg1"/>
              </a:solidFill>
              <a:sym typeface="+mn-ea"/>
            </a:endParaRPr>
          </a:p>
          <a:p>
            <a:r>
              <a:rPr lang="zh-CN" altLang="en-US" sz="1600">
                <a:solidFill>
                  <a:schemeClr val="bg1"/>
                </a:solidFill>
                <a:sym typeface="+mn-ea"/>
              </a:rPr>
              <a:t>#    max-connections: 200</a:t>
            </a:r>
            <a:endParaRPr lang="zh-CN" altLang="en-US" sz="1600">
              <a:solidFill>
                <a:schemeClr val="bg1"/>
              </a:solidFill>
              <a:sym typeface="+mn-ea"/>
            </a:endParaRPr>
          </a:p>
          <a:p>
            <a:r>
              <a:rPr lang="zh-CN" altLang="en-US" sz="1600">
                <a:solidFill>
                  <a:schemeClr val="bg1"/>
                </a:solidFill>
                <a:sym typeface="+mn-ea"/>
              </a:rPr>
              <a:t>#    # 最大路由，默认：50</a:t>
            </a:r>
            <a:endParaRPr lang="zh-CN" altLang="en-US" sz="1600">
              <a:solidFill>
                <a:schemeClr val="bg1"/>
              </a:solidFill>
              <a:sym typeface="+mn-ea"/>
            </a:endParaRPr>
          </a:p>
          <a:p>
            <a:r>
              <a:rPr lang="zh-CN" altLang="en-US" sz="1600">
                <a:solidFill>
                  <a:schemeClr val="bg1"/>
                </a:solidFill>
                <a:sym typeface="+mn-ea"/>
              </a:rPr>
              <a:t>#    max-connections-per-route: 50</a:t>
            </a:r>
            <a:endParaRPr lang="zh-CN" altLang="en-US" sz="1600">
              <a:solidFill>
                <a:schemeClr val="bg1"/>
              </a:solidFill>
              <a:sym typeface="+mn-ea"/>
            </a:endParaRPr>
          </a:p>
          <a:p>
            <a:r>
              <a:rPr lang="zh-CN" altLang="en-US" sz="1600">
                <a:solidFill>
                  <a:schemeClr val="bg1"/>
                </a:solidFill>
                <a:sym typeface="+mn-ea"/>
              </a:rPr>
              <a:t>#    # 连接超时，默认：2000/毫秒</a:t>
            </a:r>
            <a:endParaRPr lang="zh-CN" altLang="en-US" sz="1600">
              <a:solidFill>
                <a:schemeClr val="bg1"/>
              </a:solidFill>
              <a:sym typeface="+mn-ea"/>
            </a:endParaRPr>
          </a:p>
          <a:p>
            <a:r>
              <a:rPr lang="zh-CN" altLang="en-US" sz="1600">
                <a:solidFill>
                  <a:schemeClr val="bg1"/>
                </a:solidFill>
                <a:sym typeface="+mn-ea"/>
              </a:rPr>
              <a:t>#    connection-timeout: 2000</a:t>
            </a:r>
            <a:endParaRPr lang="zh-CN" altLang="en-US" sz="1600">
              <a:solidFill>
                <a:schemeClr val="bg1"/>
              </a:solidFill>
              <a:sym typeface="+mn-ea"/>
            </a:endParaRPr>
          </a:p>
          <a:p>
            <a:r>
              <a:rPr lang="zh-CN" altLang="en-US" sz="1600">
                <a:solidFill>
                  <a:schemeClr val="bg1"/>
                </a:solidFill>
                <a:sym typeface="+mn-ea"/>
              </a:rPr>
              <a:t>#    # 生存时间，默认：900L</a:t>
            </a:r>
            <a:endParaRPr lang="zh-CN" altLang="en-US" sz="1600">
              <a:solidFill>
                <a:schemeClr val="bg1"/>
              </a:solidFill>
              <a:sym typeface="+mn-ea"/>
            </a:endParaRPr>
          </a:p>
          <a:p>
            <a:r>
              <a:rPr lang="zh-CN" altLang="en-US" sz="1600">
                <a:solidFill>
                  <a:schemeClr val="bg1"/>
                </a:solidFill>
                <a:sym typeface="+mn-ea"/>
              </a:rPr>
              <a:t>#    time-to-live: 900</a:t>
            </a:r>
            <a:endParaRPr lang="zh-CN" altLang="en-US" sz="1600">
              <a:solidFill>
                <a:schemeClr val="bg1"/>
              </a:solidFill>
              <a:sym typeface="+mn-ea"/>
            </a:endParaRPr>
          </a:p>
          <a:p>
            <a:r>
              <a:rPr lang="zh-CN" altLang="en-US" sz="1600">
                <a:solidFill>
                  <a:schemeClr val="bg1"/>
                </a:solidFill>
                <a:sym typeface="+mn-ea"/>
              </a:rPr>
              <a:t>#    # 响应超时的时间单位，默认：TimeUnit.SECONDS</a:t>
            </a:r>
            <a:endParaRPr lang="zh-CN" altLang="en-US" sz="1600">
              <a:solidFill>
                <a:schemeClr val="bg1"/>
              </a:solidFill>
              <a:sym typeface="+mn-ea"/>
            </a:endParaRPr>
          </a:p>
          <a:p>
            <a:r>
              <a:rPr lang="zh-CN" altLang="en-US" sz="1600">
                <a:solidFill>
                  <a:schemeClr val="bg1"/>
                </a:solidFill>
                <a:sym typeface="+mn-ea"/>
              </a:rPr>
              <a:t>##    timeToLiveUnit: SECONDS</a:t>
            </a:r>
            <a:endParaRPr lang="zh-CN" altLang="en-US" sz="1600">
              <a:solidFill>
                <a:schemeClr val="bg1"/>
              </a:solidFill>
              <a:sym typeface="+mn-ea"/>
            </a:endParaRPr>
          </a:p>
          <a:p>
            <a:r>
              <a:rPr lang="zh-CN" altLang="en-US" sz="1600">
                <a:solidFill>
                  <a:schemeClr val="bg1"/>
                </a:solidFill>
                <a:sym typeface="+mn-ea"/>
              </a:rPr>
              <a:t>  okhttp:</a:t>
            </a:r>
            <a:endParaRPr lang="zh-CN" altLang="en-US" sz="1600">
              <a:solidFill>
                <a:schemeClr val="bg1"/>
              </a:solidFill>
              <a:sym typeface="+mn-ea"/>
            </a:endParaRPr>
          </a:p>
          <a:p>
            <a:r>
              <a:rPr lang="zh-CN" altLang="en-US" sz="1600">
                <a:solidFill>
                  <a:schemeClr val="bg1"/>
                </a:solidFill>
                <a:sym typeface="+mn-ea"/>
              </a:rPr>
              <a:t>    enabled: true</a:t>
            </a:r>
            <a:endParaRPr lang="zh-CN" altLang="en-US" sz="1600">
              <a:solidFill>
                <a:schemeClr val="bg1"/>
              </a:solidFill>
              <a:sym typeface="+mn-ea"/>
            </a:endParaRPr>
          </a:p>
          <a:p>
            <a:r>
              <a:rPr lang="zh-CN" altLang="en-US" sz="1600">
                <a:solidFill>
                  <a:schemeClr val="bg1"/>
                </a:solidFill>
                <a:sym typeface="+mn-ea"/>
              </a:rPr>
              <a:t>建议配置</a:t>
            </a:r>
            <a:r>
              <a:rPr lang="en-US" altLang="zh-CN" sz="1600">
                <a:solidFill>
                  <a:schemeClr val="bg1"/>
                </a:solidFill>
                <a:sym typeface="+mn-ea"/>
              </a:rPr>
              <a:t>okhttp</a:t>
            </a:r>
            <a:endParaRPr lang="zh-CN" altLang="en-US" sz="1600">
              <a:solidFill>
                <a:schemeClr val="bg1"/>
              </a:solidFill>
              <a:sym typeface="+mn-ea"/>
            </a:endParaRPr>
          </a:p>
          <a:p>
            <a:endParaRPr lang="zh-CN" altLang="en-US" sz="1600">
              <a:solidFill>
                <a:schemeClr val="bg1"/>
              </a:solidFill>
              <a:sym typeface="+mn-ea"/>
            </a:endParaRPr>
          </a:p>
          <a:p>
            <a:endParaRPr lang="zh-CN" altLang="en-US" sz="1600">
              <a:solidFill>
                <a:schemeClr val="bg1"/>
              </a:solidFill>
              <a:sym typeface="+mn-ea"/>
            </a:endParaRPr>
          </a:p>
          <a:p>
            <a:endParaRPr lang="zh-CN" altLang="en-US" sz="1600">
              <a:solidFill>
                <a:schemeClr val="bg1"/>
              </a:solidFill>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105" name="文本框 104"/>
          <p:cNvSpPr txBox="1"/>
          <p:nvPr/>
        </p:nvSpPr>
        <p:spPr>
          <a:xfrm>
            <a:off x="1116330" y="345440"/>
            <a:ext cx="7529830" cy="767080"/>
          </a:xfrm>
          <a:prstGeom prst="rect">
            <a:avLst/>
          </a:prstGeom>
          <a:noFill/>
        </p:spPr>
        <p:txBody>
          <a:bodyPr wrap="square" lIns="91416" tIns="45708" rIns="91416" bIns="45708" rtlCol="0">
            <a:spAutoFit/>
          </a:bodyPr>
          <a:lstStyle/>
          <a:p>
            <a:pPr algn="l" defTabSz="913765"/>
            <a:r>
              <a:rPr kumimoji="1" lang="zh-CN" altLang="en-US" sz="4400" b="1" dirty="0">
                <a:solidFill>
                  <a:prstClr val="white"/>
                </a:solidFill>
                <a:latin typeface="张海山锐线体简"/>
                <a:cs typeface="+mn-ea"/>
                <a:sym typeface="+mn-lt"/>
              </a:rPr>
              <a:t>配置文件</a:t>
            </a:r>
            <a:endParaRPr kumimoji="1" lang="zh-CN" altLang="en-US" sz="4400" b="1" dirty="0">
              <a:solidFill>
                <a:prstClr val="white"/>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sp>
        <p:nvSpPr>
          <p:cNvPr id="4" name="文本框 3"/>
          <p:cNvSpPr txBox="1"/>
          <p:nvPr/>
        </p:nvSpPr>
        <p:spPr>
          <a:xfrm>
            <a:off x="1116330" y="1233805"/>
            <a:ext cx="9358630" cy="2276475"/>
          </a:xfrm>
          <a:prstGeom prst="rect">
            <a:avLst/>
          </a:prstGeom>
          <a:noFill/>
        </p:spPr>
        <p:txBody>
          <a:bodyPr wrap="square" rtlCol="0">
            <a:spAutoFit/>
          </a:bodyPr>
          <a:p>
            <a:r>
              <a:rPr lang="zh-CN" altLang="en-US" sz="1600">
                <a:solidFill>
                  <a:schemeClr val="bg1"/>
                </a:solidFill>
                <a:sym typeface="+mn-ea"/>
              </a:rPr>
              <a:t>okhttp是专注于提升网络连接效率的http客户端。</a:t>
            </a:r>
            <a:endParaRPr lang="zh-CN" altLang="en-US" sz="1600">
              <a:solidFill>
                <a:schemeClr val="bg1"/>
              </a:solidFill>
              <a:sym typeface="+mn-ea"/>
            </a:endParaRPr>
          </a:p>
          <a:p>
            <a:r>
              <a:rPr lang="zh-CN" altLang="en-US">
                <a:solidFill>
                  <a:schemeClr val="bg1"/>
                </a:solidFill>
                <a:sym typeface="+mn-ea"/>
              </a:rPr>
              <a:t>1、它能实现同一ip和端口的请求重用一个socket，这种方式能大大降低网络连接的时间，和每次请求都建立socket，再断开socket的方式相比，降低了服务器服务器的压力。</a:t>
            </a:r>
            <a:endParaRPr lang="zh-CN" altLang="en-US">
              <a:solidFill>
                <a:schemeClr val="bg1"/>
              </a:solidFill>
              <a:sym typeface="+mn-ea"/>
            </a:endParaRPr>
          </a:p>
          <a:p>
            <a:r>
              <a:rPr lang="zh-CN" altLang="en-US">
                <a:solidFill>
                  <a:schemeClr val="bg1"/>
                </a:solidFill>
                <a:sym typeface="+mn-ea"/>
              </a:rPr>
              <a:t>2、okhttp 对http和https都有良好的支持。</a:t>
            </a:r>
            <a:endParaRPr lang="zh-CN" altLang="en-US">
              <a:solidFill>
                <a:schemeClr val="bg1"/>
              </a:solidFill>
              <a:sym typeface="+mn-ea"/>
            </a:endParaRPr>
          </a:p>
          <a:p>
            <a:r>
              <a:rPr lang="zh-CN" altLang="en-US">
                <a:solidFill>
                  <a:schemeClr val="bg1"/>
                </a:solidFill>
                <a:sym typeface="+mn-ea"/>
              </a:rPr>
              <a:t>3、okhttp 不用担心android版本变换的困扰。</a:t>
            </a:r>
            <a:endParaRPr lang="zh-CN" altLang="en-US">
              <a:solidFill>
                <a:schemeClr val="bg1"/>
              </a:solidFill>
              <a:sym typeface="+mn-ea"/>
            </a:endParaRPr>
          </a:p>
          <a:p>
            <a:r>
              <a:rPr lang="zh-CN" altLang="en-US">
                <a:solidFill>
                  <a:schemeClr val="bg1"/>
                </a:solidFill>
                <a:sym typeface="+mn-ea"/>
              </a:rPr>
              <a:t>4、成熟的网络请求解决方案，比HttpURLConnection更好用。</a:t>
            </a:r>
            <a:endParaRPr lang="zh-CN" altLang="en-US">
              <a:solidFill>
                <a:schemeClr val="bg1"/>
              </a:solidFill>
              <a:sym typeface="+mn-ea"/>
            </a:endParaRPr>
          </a:p>
          <a:p>
            <a:r>
              <a:rPr lang="zh-CN" altLang="en-US">
                <a:solidFill>
                  <a:schemeClr val="bg1"/>
                </a:solidFill>
                <a:sym typeface="+mn-ea"/>
              </a:rPr>
              <a:t>4、缺点</a:t>
            </a:r>
            <a:r>
              <a:rPr lang="en-US" altLang="zh-CN">
                <a:solidFill>
                  <a:schemeClr val="bg1"/>
                </a:solidFill>
                <a:sym typeface="+mn-ea"/>
              </a:rPr>
              <a:t>:</a:t>
            </a:r>
            <a:r>
              <a:rPr lang="zh-CN" altLang="en-US">
                <a:solidFill>
                  <a:schemeClr val="bg1"/>
                </a:solidFill>
                <a:sym typeface="+mn-ea"/>
              </a:rPr>
              <a:t>okhttp请求网络切换回来是在线程里面的，不是在主线程，不能直接刷新UI，需要我们手动处理。</a:t>
            </a:r>
            <a:endParaRPr lang="zh-CN" altLang="en-US">
              <a:solidFill>
                <a:schemeClr val="bg1"/>
              </a:solidFill>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105" name="文本框 104"/>
          <p:cNvSpPr txBox="1"/>
          <p:nvPr/>
        </p:nvSpPr>
        <p:spPr>
          <a:xfrm>
            <a:off x="1116330" y="345440"/>
            <a:ext cx="7529830" cy="767080"/>
          </a:xfrm>
          <a:prstGeom prst="rect">
            <a:avLst/>
          </a:prstGeom>
          <a:noFill/>
        </p:spPr>
        <p:txBody>
          <a:bodyPr wrap="square" lIns="91416" tIns="45708" rIns="91416" bIns="45708" rtlCol="0">
            <a:spAutoFit/>
          </a:bodyPr>
          <a:lstStyle/>
          <a:p>
            <a:pPr algn="l" defTabSz="913765"/>
            <a:r>
              <a:rPr kumimoji="1" lang="zh-CN" altLang="en-US" sz="4400" b="1" dirty="0">
                <a:solidFill>
                  <a:prstClr val="white"/>
                </a:solidFill>
                <a:latin typeface="张海山锐线体简"/>
                <a:cs typeface="+mn-ea"/>
                <a:sym typeface="+mn-lt"/>
              </a:rPr>
              <a:t>RestTemplate与Feign对比</a:t>
            </a:r>
            <a:endParaRPr kumimoji="1" lang="zh-CN" altLang="en-US" sz="4400" b="1" dirty="0">
              <a:solidFill>
                <a:prstClr val="white"/>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graphicFrame>
        <p:nvGraphicFramePr>
          <p:cNvPr id="5" name="表格 4"/>
          <p:cNvGraphicFramePr/>
          <p:nvPr/>
        </p:nvGraphicFramePr>
        <p:xfrm>
          <a:off x="1280160" y="1377950"/>
          <a:ext cx="9810750" cy="4152900"/>
        </p:xfrm>
        <a:graphic>
          <a:graphicData uri="http://schemas.openxmlformats.org/drawingml/2006/table">
            <a:tbl>
              <a:tblPr firstRow="1" bandRow="1">
                <a:tableStyleId>{5C22544A-7EE6-4342-B048-85BDC9FD1C3A}</a:tableStyleId>
              </a:tblPr>
              <a:tblGrid>
                <a:gridCol w="3270250"/>
                <a:gridCol w="3270250"/>
                <a:gridCol w="3270250"/>
              </a:tblGrid>
              <a:tr h="692150">
                <a:tc>
                  <a:txBody>
                    <a:bodyPr/>
                    <a:p>
                      <a:pPr algn="ctr">
                        <a:buNone/>
                      </a:pPr>
                      <a:r>
                        <a:rPr lang="zh-CN" altLang="en-US"/>
                        <a:t>关注点</a:t>
                      </a:r>
                      <a:endParaRPr lang="zh-CN" altLang="en-US"/>
                    </a:p>
                  </a:txBody>
                  <a:tcPr/>
                </a:tc>
                <a:tc>
                  <a:txBody>
                    <a:bodyPr/>
                    <a:p>
                      <a:pPr algn="ctr">
                        <a:buNone/>
                      </a:pPr>
                      <a:r>
                        <a:rPr lang="zh-CN" altLang="en-US"/>
                        <a:t>RestTemplate + Ribbon</a:t>
                      </a:r>
                      <a:endParaRPr lang="zh-CN" altLang="en-US"/>
                    </a:p>
                  </a:txBody>
                  <a:tcPr/>
                </a:tc>
                <a:tc>
                  <a:txBody>
                    <a:bodyPr/>
                    <a:p>
                      <a:pPr algn="ctr">
                        <a:buNone/>
                      </a:pPr>
                      <a:r>
                        <a:rPr lang="zh-CN" altLang="en-US"/>
                        <a:t>Feign（自带Ribbon）</a:t>
                      </a:r>
                      <a:endParaRPr lang="zh-CN" altLang="en-US"/>
                    </a:p>
                  </a:txBody>
                  <a:tcPr/>
                </a:tc>
              </a:tr>
              <a:tr h="692150">
                <a:tc>
                  <a:txBody>
                    <a:bodyPr/>
                    <a:p>
                      <a:pPr algn="ctr">
                        <a:buNone/>
                      </a:pPr>
                      <a:r>
                        <a:rPr lang="zh-CN" altLang="en-US"/>
                        <a:t>可读性、可维护性</a:t>
                      </a:r>
                      <a:endParaRPr lang="zh-CN" altLang="en-US"/>
                    </a:p>
                  </a:txBody>
                  <a:tcPr/>
                </a:tc>
                <a:tc>
                  <a:txBody>
                    <a:bodyPr/>
                    <a:p>
                      <a:pPr algn="ctr">
                        <a:buNone/>
                      </a:pPr>
                      <a:r>
                        <a:rPr lang="zh-CN" altLang="en-US"/>
                        <a:t>欠佳（无法从URL直观了解这个远程调用是干什么的）</a:t>
                      </a:r>
                      <a:endParaRPr lang="zh-CN" altLang="en-US"/>
                    </a:p>
                  </a:txBody>
                  <a:tcPr/>
                </a:tc>
                <a:tc>
                  <a:txBody>
                    <a:bodyPr/>
                    <a:p>
                      <a:pPr algn="ctr">
                        <a:buNone/>
                      </a:pPr>
                      <a:r>
                        <a:rPr lang="zh-CN" altLang="en-US" sz="1800">
                          <a:sym typeface="+mn-ea"/>
                        </a:rPr>
                        <a:t>较好（</a:t>
                      </a:r>
                      <a:r>
                        <a:rPr lang="zh-CN" altLang="en-US"/>
                        <a:t>能在接口上写注释</a:t>
                      </a:r>
                      <a:r>
                        <a:rPr lang="en-US" altLang="zh-CN"/>
                        <a:t>/</a:t>
                      </a:r>
                      <a:r>
                        <a:rPr lang="zh-CN" altLang="en-US"/>
                        <a:t>方法名称也是可读的）</a:t>
                      </a:r>
                      <a:endParaRPr lang="zh-CN" altLang="en-US"/>
                    </a:p>
                  </a:txBody>
                  <a:tcPr/>
                </a:tc>
              </a:tr>
              <a:tr h="692150">
                <a:tc>
                  <a:txBody>
                    <a:bodyPr/>
                    <a:p>
                      <a:pPr algn="ctr">
                        <a:buNone/>
                      </a:pPr>
                      <a:r>
                        <a:rPr lang="zh-CN" altLang="en-US"/>
                        <a:t>开发体验</a:t>
                      </a:r>
                      <a:endParaRPr lang="zh-CN" altLang="en-US"/>
                    </a:p>
                  </a:txBody>
                  <a:tcPr/>
                </a:tc>
                <a:tc>
                  <a:txBody>
                    <a:bodyPr/>
                    <a:p>
                      <a:pPr algn="ctr">
                        <a:buNone/>
                      </a:pPr>
                      <a:r>
                        <a:rPr lang="zh-CN" altLang="en-US"/>
                        <a:t>欠佳（拼凑URL不性福）</a:t>
                      </a:r>
                      <a:endParaRPr lang="zh-CN" altLang="en-US"/>
                    </a:p>
                  </a:txBody>
                  <a:tcPr/>
                </a:tc>
                <a:tc>
                  <a:txBody>
                    <a:bodyPr/>
                    <a:p>
                      <a:pPr algn="ctr">
                        <a:buNone/>
                      </a:pPr>
                      <a:r>
                        <a:rPr lang="zh-CN" altLang="en-US" sz="1800">
                          <a:sym typeface="+mn-ea"/>
                        </a:rPr>
                        <a:t>较好</a:t>
                      </a:r>
                      <a:r>
                        <a:rPr lang="zh-CN" altLang="en-US"/>
                        <a:t>（代码漂亮</a:t>
                      </a:r>
                      <a:r>
                        <a:rPr lang="zh-CN" altLang="en-US"/>
                        <a:t>）</a:t>
                      </a:r>
                      <a:endParaRPr lang="zh-CN" altLang="en-US"/>
                    </a:p>
                  </a:txBody>
                  <a:tcPr/>
                </a:tc>
              </a:tr>
              <a:tr h="692150">
                <a:tc>
                  <a:txBody>
                    <a:bodyPr/>
                    <a:p>
                      <a:pPr algn="ctr">
                        <a:buNone/>
                      </a:pPr>
                      <a:r>
                        <a:rPr lang="zh-CN" altLang="en-US"/>
                        <a:t>风格一致性</a:t>
                      </a:r>
                      <a:endParaRPr lang="zh-CN" altLang="en-US"/>
                    </a:p>
                  </a:txBody>
                  <a:tcPr/>
                </a:tc>
                <a:tc>
                  <a:txBody>
                    <a:bodyPr/>
                    <a:p>
                      <a:pPr algn="ctr">
                        <a:buNone/>
                      </a:pPr>
                      <a:r>
                        <a:rPr lang="zh-CN" altLang="en-US"/>
                        <a:t>欠佳（本地API调用和RestTemplate调用的代码风格截然不同）</a:t>
                      </a:r>
                      <a:endParaRPr lang="zh-CN" altLang="en-US"/>
                    </a:p>
                  </a:txBody>
                  <a:tcPr/>
                </a:tc>
                <a:tc>
                  <a:txBody>
                    <a:bodyPr/>
                    <a:p>
                      <a:pPr algn="ctr">
                        <a:buNone/>
                      </a:pPr>
                      <a:r>
                        <a:rPr lang="zh-CN" altLang="en-US"/>
                        <a:t>极佳（完全一致，不点开Feign的接口，根本不会察觉这是一个远程调用而非本地API调用</a:t>
                      </a:r>
                      <a:endParaRPr lang="zh-CN" altLang="en-US"/>
                    </a:p>
                  </a:txBody>
                  <a:tcPr/>
                </a:tc>
              </a:tr>
              <a:tr h="692150">
                <a:tc>
                  <a:txBody>
                    <a:bodyPr/>
                    <a:p>
                      <a:pPr algn="ctr">
                        <a:buNone/>
                      </a:pPr>
                      <a:r>
                        <a:rPr lang="zh-CN" altLang="en-US"/>
                        <a:t>性能</a:t>
                      </a:r>
                      <a:endParaRPr lang="zh-CN" altLang="en-US"/>
                    </a:p>
                  </a:txBody>
                  <a:tcPr/>
                </a:tc>
                <a:tc>
                  <a:txBody>
                    <a:bodyPr/>
                    <a:p>
                      <a:pPr algn="ctr">
                        <a:buNone/>
                      </a:pPr>
                      <a:r>
                        <a:rPr lang="zh-CN" altLang="en-US"/>
                        <a:t>较好</a:t>
                      </a:r>
                      <a:endParaRPr lang="zh-CN" altLang="en-US"/>
                    </a:p>
                  </a:txBody>
                  <a:tcPr/>
                </a:tc>
                <a:tc>
                  <a:txBody>
                    <a:bodyPr/>
                    <a:p>
                      <a:pPr algn="ctr">
                        <a:buNone/>
                      </a:pPr>
                      <a:r>
                        <a:rPr lang="zh-CN" altLang="en-US"/>
                        <a:t>中等（性能是RestTemplate的50%左右；如果为Feign配置连接池，性能可提升15%左右）</a:t>
                      </a:r>
                      <a:endParaRPr lang="zh-CN" altLang="en-US"/>
                    </a:p>
                  </a:txBody>
                  <a:tcPr/>
                </a:tc>
              </a:tr>
              <a:tr h="692150">
                <a:tc>
                  <a:txBody>
                    <a:bodyPr/>
                    <a:p>
                      <a:pPr algn="ctr">
                        <a:buNone/>
                      </a:pPr>
                      <a:r>
                        <a:rPr lang="zh-CN" altLang="en-US"/>
                        <a:t>灵活性</a:t>
                      </a:r>
                      <a:endParaRPr lang="zh-CN" altLang="en-US"/>
                    </a:p>
                  </a:txBody>
                  <a:tcPr/>
                </a:tc>
                <a:tc>
                  <a:txBody>
                    <a:bodyPr/>
                    <a:p>
                      <a:pPr algn="ctr">
                        <a:buNone/>
                      </a:pPr>
                      <a:r>
                        <a:rPr lang="zh-CN" altLang="en-US"/>
                        <a:t>极佳</a:t>
                      </a:r>
                      <a:endParaRPr lang="zh-CN" altLang="en-US"/>
                    </a:p>
                  </a:txBody>
                  <a:tcPr/>
                </a:tc>
                <a:tc>
                  <a:txBody>
                    <a:bodyPr/>
                    <a:p>
                      <a:pPr algn="ctr">
                        <a:buNone/>
                      </a:pPr>
                      <a:r>
                        <a:rPr lang="zh-CN" altLang="en-US"/>
                        <a:t>中等（内置功能能满足大多数项目的需求）</a:t>
                      </a:r>
                      <a:endParaRPr lang="zh-CN" altLang="en-US"/>
                    </a:p>
                  </a:txBody>
                  <a:tcPr/>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105" name="文本框 104"/>
          <p:cNvSpPr txBox="1"/>
          <p:nvPr/>
        </p:nvSpPr>
        <p:spPr>
          <a:xfrm>
            <a:off x="1116330" y="345440"/>
            <a:ext cx="7529830" cy="767080"/>
          </a:xfrm>
          <a:prstGeom prst="rect">
            <a:avLst/>
          </a:prstGeom>
          <a:noFill/>
        </p:spPr>
        <p:txBody>
          <a:bodyPr wrap="square" lIns="91416" tIns="45708" rIns="91416" bIns="45708" rtlCol="0">
            <a:spAutoFit/>
          </a:bodyPr>
          <a:lstStyle/>
          <a:p>
            <a:pPr algn="l" defTabSz="913765"/>
            <a:r>
              <a:rPr kumimoji="1" lang="zh-CN" altLang="en-US" sz="4400" b="1" dirty="0">
                <a:solidFill>
                  <a:prstClr val="white"/>
                </a:solidFill>
                <a:latin typeface="张海山锐线体简"/>
                <a:cs typeface="+mn-ea"/>
                <a:sym typeface="+mn-lt"/>
              </a:rPr>
              <a:t>RestTemplate与Feign对比</a:t>
            </a:r>
            <a:endParaRPr kumimoji="1" lang="zh-CN" altLang="en-US" sz="4400" b="1" dirty="0">
              <a:solidFill>
                <a:prstClr val="white"/>
              </a:solidFill>
              <a:latin typeface="张海山锐线体简"/>
              <a:cs typeface="+mn-ea"/>
              <a:sym typeface="+mn-lt"/>
            </a:endParaRPr>
          </a:p>
        </p:txBody>
      </p:sp>
      <p:sp>
        <p:nvSpPr>
          <p:cNvPr id="2" name="文本框 1"/>
          <p:cNvSpPr txBox="1"/>
          <p:nvPr/>
        </p:nvSpPr>
        <p:spPr>
          <a:xfrm>
            <a:off x="1116965" y="1299210"/>
            <a:ext cx="8825865" cy="5215890"/>
          </a:xfrm>
          <a:prstGeom prst="rect">
            <a:avLst/>
          </a:prstGeom>
          <a:noFill/>
        </p:spPr>
        <p:txBody>
          <a:bodyPr wrap="square" rtlCol="0">
            <a:spAutoFit/>
          </a:bodyPr>
          <a:p>
            <a:pPr indent="457200" fontAlgn="auto">
              <a:lnSpc>
                <a:spcPct val="150000"/>
              </a:lnSpc>
            </a:pPr>
            <a:r>
              <a:rPr lang="zh-CN" altLang="en-US">
                <a:solidFill>
                  <a:schemeClr val="bg1"/>
                </a:solidFill>
              </a:rPr>
              <a:t>优点：</a:t>
            </a:r>
            <a:endParaRPr lang="en-US" altLang="zh-CN">
              <a:solidFill>
                <a:schemeClr val="bg1"/>
              </a:solidFill>
            </a:endParaRPr>
          </a:p>
          <a:p>
            <a:pPr indent="457200" fontAlgn="auto">
              <a:lnSpc>
                <a:spcPct val="150000"/>
              </a:lnSpc>
            </a:pPr>
            <a:r>
              <a:rPr lang="en-US" altLang="zh-CN">
                <a:solidFill>
                  <a:schemeClr val="bg1"/>
                </a:solidFill>
              </a:rPr>
              <a:t>   使用spring cloud feign的继承特性的优点很明显，可以将接口的定义从Controller中剥离，同时配合maven仓库就可以轻易实现接口定义的共享，实现在构建期的接口绑定，从而有效的减少服务客户端的绑定配置。</a:t>
            </a:r>
            <a:endParaRPr lang="en-US" altLang="zh-CN">
              <a:solidFill>
                <a:schemeClr val="bg1"/>
              </a:solidFill>
            </a:endParaRPr>
          </a:p>
          <a:p>
            <a:pPr indent="457200" fontAlgn="auto">
              <a:lnSpc>
                <a:spcPct val="150000"/>
              </a:lnSpc>
            </a:pPr>
            <a:r>
              <a:rPr lang="zh-CN" altLang="en-US">
                <a:solidFill>
                  <a:schemeClr val="bg1"/>
                </a:solidFill>
              </a:rPr>
              <a:t>缺点</a:t>
            </a:r>
            <a:r>
              <a:rPr lang="en-US" altLang="zh-CN">
                <a:solidFill>
                  <a:schemeClr val="bg1"/>
                </a:solidFill>
              </a:rPr>
              <a:t>:</a:t>
            </a:r>
            <a:endParaRPr lang="en-US" altLang="zh-CN">
              <a:solidFill>
                <a:schemeClr val="bg1"/>
              </a:solidFill>
            </a:endParaRPr>
          </a:p>
          <a:p>
            <a:pPr indent="457200" fontAlgn="auto">
              <a:lnSpc>
                <a:spcPct val="150000"/>
              </a:lnSpc>
            </a:pPr>
            <a:r>
              <a:rPr lang="en-US" altLang="zh-CN">
                <a:solidFill>
                  <a:schemeClr val="bg1"/>
                </a:solidFill>
              </a:rPr>
              <a:t>   虽然可以很方便的实现接口定义和依赖的共享，不用在复制粘贴接口进行绑定，但是这样的做法使用不当的话会带来副作用。由于接口在构建期间就建立起了依赖，那么接口变化就会对项目构建造成了影响，可能服务提供方修改一个接口定义，那么会直接导致客户端工程的构建失败。所以，如果开发团队通过此方法来实现接口共享的话，建议在开发评审期间严格遵守面向对象的开闭原则，尽可能低做好前后版本兼容，防止因为版本原因造成接口定义的不一致。</a:t>
            </a:r>
            <a:endParaRPr lang="en-US" altLang="zh-CN">
              <a:solidFill>
                <a:schemeClr val="bg1"/>
              </a:solidFill>
            </a:endParaRPr>
          </a:p>
          <a:p>
            <a:endParaRPr lang="en-US" altLang="zh-CN">
              <a:solidFill>
                <a:schemeClr val="bg1"/>
              </a:solidFill>
            </a:endParaRPr>
          </a:p>
          <a:p>
            <a:r>
              <a:rPr lang="en-US" altLang="zh-CN">
                <a:solidFill>
                  <a:schemeClr val="bg1"/>
                </a:solidFill>
              </a:rPr>
              <a:t>。</a:t>
            </a:r>
            <a:endParaRPr lang="en-US" altLang="zh-CN">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2" name="等腰三角形 10"/>
          <p:cNvSpPr/>
          <p:nvPr/>
        </p:nvSpPr>
        <p:spPr>
          <a:xfrm rot="7005394">
            <a:off x="6747953" y="200966"/>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1" fmla="*/ 0 w 3770200"/>
              <a:gd name="connsiteY0-2" fmla="*/ 6859430 h 6859430"/>
              <a:gd name="connsiteX1-3" fmla="*/ 3770200 w 3770200"/>
              <a:gd name="connsiteY1-4" fmla="*/ 0 h 6859430"/>
              <a:gd name="connsiteX2-5" fmla="*/ 0 w 3770200"/>
              <a:gd name="connsiteY2-6" fmla="*/ 6859430 h 6859430"/>
            </a:gdLst>
            <a:ahLst/>
            <a:cxnLst>
              <a:cxn ang="0">
                <a:pos x="connsiteX0-1" y="connsiteY0-2"/>
              </a:cxn>
              <a:cxn ang="0">
                <a:pos x="connsiteX1-3" y="connsiteY1-4"/>
              </a:cxn>
              <a:cxn ang="0">
                <a:pos x="connsiteX2-5" y="connsiteY2-6"/>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10"/>
          <p:cNvSpPr/>
          <p:nvPr/>
        </p:nvSpPr>
        <p:spPr>
          <a:xfrm>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1" fmla="*/ 0 w 3770200"/>
              <a:gd name="connsiteY0-2" fmla="*/ 6859430 h 6859430"/>
              <a:gd name="connsiteX1-3" fmla="*/ 3770200 w 3770200"/>
              <a:gd name="connsiteY1-4" fmla="*/ 0 h 6859430"/>
              <a:gd name="connsiteX2-5" fmla="*/ 0 w 3770200"/>
              <a:gd name="connsiteY2-6" fmla="*/ 6859430 h 6859430"/>
            </a:gdLst>
            <a:ahLst/>
            <a:cxnLst>
              <a:cxn ang="0">
                <a:pos x="connsiteX0-1" y="connsiteY0-2"/>
              </a:cxn>
              <a:cxn ang="0">
                <a:pos x="connsiteX1-3" y="connsiteY1-4"/>
              </a:cxn>
              <a:cxn ang="0">
                <a:pos x="connsiteX2-5" y="connsiteY2-6"/>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4696314" y="1531855"/>
            <a:ext cx="2952206" cy="2351314"/>
          </a:xfrm>
          <a:prstGeom prst="triangle">
            <a:avLst>
              <a:gd name="adj" fmla="val 47680"/>
            </a:avLst>
          </a:prstGeom>
          <a:noFill/>
          <a:ln w="146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3713816" y="1471150"/>
            <a:ext cx="4764368" cy="3915699"/>
          </a:xfrm>
          <a:prstGeom prst="triangle">
            <a:avLst/>
          </a:prstGeom>
          <a:noFill/>
          <a:ln w="28575">
            <a:solidFill>
              <a:schemeClr val="bg1">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29178" y="2587117"/>
            <a:ext cx="1133644" cy="1015663"/>
          </a:xfrm>
          <a:prstGeom prst="rect">
            <a:avLst/>
          </a:prstGeom>
        </p:spPr>
        <p:txBody>
          <a:bodyPr wrap="none">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01</a:t>
            </a:r>
            <a:endParaRPr lang="zh-CN" altLang="en-US" sz="6000" dirty="0"/>
          </a:p>
        </p:txBody>
      </p:sp>
      <p:sp>
        <p:nvSpPr>
          <p:cNvPr id="8" name="TextBox 27"/>
          <p:cNvSpPr txBox="1">
            <a:spLocks noChangeArrowheads="1"/>
          </p:cNvSpPr>
          <p:nvPr/>
        </p:nvSpPr>
        <p:spPr bwMode="auto">
          <a:xfrm>
            <a:off x="5004163" y="4235754"/>
            <a:ext cx="2644358" cy="769441"/>
          </a:xfrm>
          <a:prstGeom prst="rect">
            <a:avLst/>
          </a:prstGeom>
          <a:noFill/>
          <a:ln w="9525">
            <a:noFill/>
            <a:miter lim="800000"/>
          </a:ln>
        </p:spPr>
        <p:txBody>
          <a:bodyPr wrap="square">
            <a:spAutoFit/>
          </a:bodyPr>
          <a:lstStyle/>
          <a:p>
            <a:pPr fontAlgn="base">
              <a:spcBef>
                <a:spcPct val="0"/>
              </a:spcBef>
              <a:spcAft>
                <a:spcPct val="0"/>
              </a:spcAft>
              <a:defRPr/>
            </a:pPr>
            <a:r>
              <a:rPr kumimoji="1" lang="en-US" altLang="zh-CN" sz="4400" b="1" dirty="0" smtClean="0">
                <a:solidFill>
                  <a:schemeClr val="bg1"/>
                </a:solidFill>
                <a:cs typeface="+mn-ea"/>
                <a:sym typeface="+mn-lt"/>
              </a:rPr>
              <a:t>Ribbon</a:t>
            </a:r>
            <a:endParaRPr kumimoji="1" lang="zh-CN" altLang="en-US" sz="4400" b="1" dirty="0">
              <a:solidFill>
                <a:schemeClr val="bg1"/>
              </a:solidFill>
              <a:cs typeface="+mn-ea"/>
              <a:sym typeface="+mn-lt"/>
            </a:endParaRPr>
          </a:p>
        </p:txBody>
      </p:sp>
      <p:sp>
        <p:nvSpPr>
          <p:cNvPr id="9" name="Rectangle 28"/>
          <p:cNvSpPr>
            <a:spLocks noChangeArrowheads="1"/>
          </p:cNvSpPr>
          <p:nvPr/>
        </p:nvSpPr>
        <p:spPr bwMode="auto">
          <a:xfrm>
            <a:off x="3224763" y="5063683"/>
            <a:ext cx="7029450" cy="646331"/>
          </a:xfrm>
          <a:prstGeom prst="rect">
            <a:avLst/>
          </a:prstGeom>
          <a:noFill/>
          <a:ln w="9525">
            <a:noFill/>
            <a:miter lim="800000"/>
          </a:ln>
        </p:spPr>
        <p:txBody>
          <a:bodyPr wrap="square">
            <a:spAutoFit/>
          </a:bodyPr>
          <a:lstStyle/>
          <a:p>
            <a:pPr marL="0" marR="0" lvl="0" indent="0"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200" dirty="0">
                <a:solidFill>
                  <a:schemeClr val="bg1">
                    <a:lumMod val="75000"/>
                  </a:schemeClr>
                </a:solidFill>
                <a:latin typeface="微软雅黑" panose="020B0503020204020204" pitchFamily="34" charset="-122"/>
                <a:ea typeface="微软雅黑" panose="020B0503020204020204" pitchFamily="34" charset="-122"/>
              </a:rPr>
              <a:t>它</a:t>
            </a:r>
            <a:r>
              <a:rPr lang="zh-CN" altLang="en-US" sz="1200" dirty="0" smtClean="0">
                <a:solidFill>
                  <a:schemeClr val="bg1">
                    <a:lumMod val="75000"/>
                  </a:schemeClr>
                </a:solidFill>
                <a:latin typeface="微软雅黑" panose="020B0503020204020204" pitchFamily="34" charset="-122"/>
                <a:ea typeface="微软雅黑" panose="020B0503020204020204" pitchFamily="34" charset="-122"/>
              </a:rPr>
              <a:t>是</a:t>
            </a:r>
            <a:r>
              <a:rPr lang="en-US" altLang="zh-CN" sz="1200" dirty="0" smtClean="0">
                <a:solidFill>
                  <a:schemeClr val="bg1">
                    <a:lumMod val="75000"/>
                  </a:schemeClr>
                </a:solidFill>
                <a:latin typeface="微软雅黑" panose="020B0503020204020204" pitchFamily="34" charset="-122"/>
                <a:ea typeface="微软雅黑" panose="020B0503020204020204" pitchFamily="34" charset="-122"/>
              </a:rPr>
              <a:t>Spring Cloud</a:t>
            </a:r>
            <a:r>
              <a:rPr lang="zh-CN" altLang="en-US" sz="1200" dirty="0" smtClean="0">
                <a:solidFill>
                  <a:schemeClr val="bg1">
                    <a:lumMod val="75000"/>
                  </a:schemeClr>
                </a:solidFill>
                <a:latin typeface="微软雅黑" panose="020B0503020204020204" pitchFamily="34" charset="-122"/>
                <a:ea typeface="微软雅黑" panose="020B0503020204020204" pitchFamily="34" charset="-122"/>
              </a:rPr>
              <a:t>微服务体系弹性扩展的基础组件</a:t>
            </a:r>
            <a:r>
              <a:rPr lang="en-US" altLang="zh-CN" sz="1200" dirty="0" smtClean="0">
                <a:solidFill>
                  <a:schemeClr val="bg1">
                    <a:lumMod val="75000"/>
                  </a:schemeClr>
                </a:solidFill>
                <a:latin typeface="微软雅黑" panose="020B0503020204020204" pitchFamily="34" charset="-122"/>
                <a:ea typeface="微软雅黑" panose="020B0503020204020204" pitchFamily="34" charset="-122"/>
              </a:rPr>
              <a:t>,</a:t>
            </a:r>
            <a:r>
              <a:rPr lang="zh-CN" altLang="en-US" sz="1200" dirty="0" smtClean="0">
                <a:solidFill>
                  <a:schemeClr val="bg1">
                    <a:lumMod val="75000"/>
                  </a:schemeClr>
                </a:solidFill>
                <a:latin typeface="微软雅黑" panose="020B0503020204020204" pitchFamily="34" charset="-122"/>
                <a:ea typeface="微软雅黑" panose="020B0503020204020204" pitchFamily="34" charset="-122"/>
              </a:rPr>
              <a:t>它包含了丰富的负载均衡策略、重试机制、支持多协议的异步与响应式模型、容错、缓存与批处理等功能，可以让开发者构建自己的微服务架构时显得游刃有余</a:t>
            </a:r>
            <a:r>
              <a:rPr kumimoji="0" lang="zh-CN" altLang="en-US" sz="1200" b="0" i="0" u="none" strike="noStrike" kern="1200" cap="none" spc="0" normalizeH="0" baseline="0"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2" name="等腰三角形 10"/>
          <p:cNvSpPr/>
          <p:nvPr/>
        </p:nvSpPr>
        <p:spPr>
          <a:xfrm rot="7005394">
            <a:off x="6747953" y="200966"/>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1" fmla="*/ 0 w 3770200"/>
              <a:gd name="connsiteY0-2" fmla="*/ 6859430 h 6859430"/>
              <a:gd name="connsiteX1-3" fmla="*/ 3770200 w 3770200"/>
              <a:gd name="connsiteY1-4" fmla="*/ 0 h 6859430"/>
              <a:gd name="connsiteX2-5" fmla="*/ 0 w 3770200"/>
              <a:gd name="connsiteY2-6" fmla="*/ 6859430 h 6859430"/>
            </a:gdLst>
            <a:ahLst/>
            <a:cxnLst>
              <a:cxn ang="0">
                <a:pos x="connsiteX0-1" y="connsiteY0-2"/>
              </a:cxn>
              <a:cxn ang="0">
                <a:pos x="connsiteX1-3" y="connsiteY1-4"/>
              </a:cxn>
              <a:cxn ang="0">
                <a:pos x="connsiteX2-5" y="connsiteY2-6"/>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10"/>
          <p:cNvSpPr/>
          <p:nvPr/>
        </p:nvSpPr>
        <p:spPr>
          <a:xfrm>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1" fmla="*/ 0 w 3770200"/>
              <a:gd name="connsiteY0-2" fmla="*/ 6859430 h 6859430"/>
              <a:gd name="connsiteX1-3" fmla="*/ 3770200 w 3770200"/>
              <a:gd name="connsiteY1-4" fmla="*/ 0 h 6859430"/>
              <a:gd name="connsiteX2-5" fmla="*/ 0 w 3770200"/>
              <a:gd name="connsiteY2-6" fmla="*/ 6859430 h 6859430"/>
            </a:gdLst>
            <a:ahLst/>
            <a:cxnLst>
              <a:cxn ang="0">
                <a:pos x="connsiteX0-1" y="connsiteY0-2"/>
              </a:cxn>
              <a:cxn ang="0">
                <a:pos x="connsiteX1-3" y="connsiteY1-4"/>
              </a:cxn>
              <a:cxn ang="0">
                <a:pos x="connsiteX2-5" y="connsiteY2-6"/>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4696314" y="1531855"/>
            <a:ext cx="2952206" cy="2351314"/>
          </a:xfrm>
          <a:prstGeom prst="triangle">
            <a:avLst>
              <a:gd name="adj" fmla="val 47680"/>
            </a:avLst>
          </a:prstGeom>
          <a:noFill/>
          <a:ln w="146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3713816" y="1471150"/>
            <a:ext cx="4764368" cy="3915699"/>
          </a:xfrm>
          <a:prstGeom prst="triangle">
            <a:avLst/>
          </a:prstGeom>
          <a:noFill/>
          <a:ln w="28575">
            <a:solidFill>
              <a:schemeClr val="bg1">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29178" y="2587117"/>
            <a:ext cx="1133644" cy="1015663"/>
          </a:xfrm>
          <a:prstGeom prst="rect">
            <a:avLst/>
          </a:prstGeom>
        </p:spPr>
        <p:txBody>
          <a:bodyPr wrap="none">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03</a:t>
            </a:r>
            <a:endParaRPr lang="zh-CN" altLang="en-US" sz="6000" dirty="0"/>
          </a:p>
        </p:txBody>
      </p:sp>
      <p:sp>
        <p:nvSpPr>
          <p:cNvPr id="8" name="TextBox 27"/>
          <p:cNvSpPr txBox="1">
            <a:spLocks noChangeArrowheads="1"/>
          </p:cNvSpPr>
          <p:nvPr/>
        </p:nvSpPr>
        <p:spPr bwMode="auto">
          <a:xfrm>
            <a:off x="5004163" y="4235754"/>
            <a:ext cx="2644358" cy="768350"/>
          </a:xfrm>
          <a:prstGeom prst="rect">
            <a:avLst/>
          </a:prstGeom>
          <a:noFill/>
          <a:ln w="9525">
            <a:noFill/>
            <a:miter lim="800000"/>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id-ID" sz="4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Hystrix</a:t>
            </a:r>
            <a:endParaRPr kumimoji="0" lang="en-US" altLang="id-ID" sz="4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Rectangle 28"/>
          <p:cNvSpPr>
            <a:spLocks noChangeArrowheads="1"/>
          </p:cNvSpPr>
          <p:nvPr/>
        </p:nvSpPr>
        <p:spPr bwMode="auto">
          <a:xfrm>
            <a:off x="3198386" y="5065378"/>
            <a:ext cx="7029450" cy="461665"/>
          </a:xfrm>
          <a:prstGeom prst="rect">
            <a:avLst/>
          </a:prstGeom>
          <a:noFill/>
          <a:ln w="9525">
            <a:noFill/>
            <a:miter lim="800000"/>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rPr>
              <a:t>小这里输入文字说明这里输入文字说明这里输入文字说明这里输入文字说明这里输入文字说明这里输入文字说明这里输入文字说明这里输入文字说明这里输入文字说明。</a:t>
            </a:r>
            <a:endParaRPr kumimoji="0" lang="zh-CN" altLang="en-US"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文本框 38"/>
          <p:cNvSpPr txBox="1">
            <a:spLocks noChangeArrowheads="1"/>
          </p:cNvSpPr>
          <p:nvPr/>
        </p:nvSpPr>
        <p:spPr bwMode="auto">
          <a:xfrm>
            <a:off x="519113" y="171450"/>
            <a:ext cx="2136775" cy="368300"/>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点此添加您的标题</a:t>
            </a: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7412" name="组合 3"/>
          <p:cNvGrpSpPr/>
          <p:nvPr/>
        </p:nvGrpSpPr>
        <p:grpSpPr bwMode="auto">
          <a:xfrm>
            <a:off x="196850" y="182563"/>
            <a:ext cx="238125" cy="347662"/>
            <a:chOff x="0" y="0"/>
            <a:chExt cx="569789" cy="829904"/>
          </a:xfrm>
        </p:grpSpPr>
        <p:sp>
          <p:nvSpPr>
            <p:cNvPr id="17434" name="菱形 39"/>
            <p:cNvSpPr>
              <a:spLocks noChangeArrowheads="1"/>
            </p:cNvSpPr>
            <p:nvPr/>
          </p:nvSpPr>
          <p:spPr bwMode="auto">
            <a:xfrm>
              <a:off x="0" y="0"/>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17435" name="菱形 40"/>
            <p:cNvSpPr>
              <a:spLocks noChangeArrowheads="1"/>
            </p:cNvSpPr>
            <p:nvPr/>
          </p:nvSpPr>
          <p:spPr bwMode="auto">
            <a:xfrm>
              <a:off x="0" y="260114"/>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grpSp>
      <p:grpSp>
        <p:nvGrpSpPr>
          <p:cNvPr id="29" name="组合 28"/>
          <p:cNvGrpSpPr/>
          <p:nvPr/>
        </p:nvGrpSpPr>
        <p:grpSpPr>
          <a:xfrm>
            <a:off x="1241466" y="2645951"/>
            <a:ext cx="3180503" cy="3173205"/>
            <a:chOff x="2441575" y="5281613"/>
            <a:chExt cx="6388100" cy="6388100"/>
          </a:xfrm>
        </p:grpSpPr>
        <p:graphicFrame>
          <p:nvGraphicFramePr>
            <p:cNvPr id="30" name="Object 4"/>
            <p:cNvGraphicFramePr>
              <a:graphicFrameLocks noChangeAspect="1"/>
            </p:cNvGraphicFramePr>
            <p:nvPr/>
          </p:nvGraphicFramePr>
          <p:xfrm>
            <a:off x="2441575" y="5281613"/>
            <a:ext cx="6388100" cy="6388100"/>
          </p:xfrm>
          <a:graphic>
            <a:graphicData uri="http://schemas.openxmlformats.org/drawingml/2006/chart">
              <c:chart xmlns:c="http://schemas.openxmlformats.org/drawingml/2006/chart" xmlns:r="http://schemas.openxmlformats.org/officeDocument/2006/relationships" r:id="rId1"/>
            </a:graphicData>
          </a:graphic>
        </p:graphicFrame>
        <p:sp>
          <p:nvSpPr>
            <p:cNvPr id="31" name="AutoShape 5"/>
            <p:cNvSpPr/>
            <p:nvPr/>
          </p:nvSpPr>
          <p:spPr bwMode="auto">
            <a:xfrm>
              <a:off x="2946400" y="8189913"/>
              <a:ext cx="1079500" cy="977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195" rtl="0" eaLnBrk="1" fontAlgn="auto" latinLnBrk="0" hangingPunct="1">
                <a:lnSpc>
                  <a:spcPct val="100000"/>
                </a:lnSpc>
                <a:spcBef>
                  <a:spcPts val="0"/>
                </a:spcBef>
                <a:spcAft>
                  <a:spcPts val="0"/>
                </a:spcAft>
                <a:buClrTx/>
                <a:buSzTx/>
                <a:buFont typeface="Arial" panose="020B0604020202020204" pitchFamily="34" charset="0"/>
                <a:buNone/>
                <a:defRPr/>
              </a:pPr>
              <a:r>
                <a:rPr kumimoji="0" lang="es-ES" sz="249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Lato" charset="0"/>
                  <a:sym typeface="Lato" charset="0"/>
                </a:rPr>
                <a:t>25</a:t>
              </a:r>
              <a:endParaRPr kumimoji="0" lang="es-ES" sz="249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Gill Sans" charset="0"/>
                <a:sym typeface="Helvetica Light"/>
              </a:endParaRPr>
            </a:p>
          </p:txBody>
        </p:sp>
        <p:sp>
          <p:nvSpPr>
            <p:cNvPr id="32" name="AutoShape 6"/>
            <p:cNvSpPr/>
            <p:nvPr/>
          </p:nvSpPr>
          <p:spPr bwMode="auto">
            <a:xfrm>
              <a:off x="3860800" y="8450263"/>
              <a:ext cx="5461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195" rtl="0" eaLnBrk="1" fontAlgn="auto" latinLnBrk="0" hangingPunct="1">
                <a:lnSpc>
                  <a:spcPct val="100000"/>
                </a:lnSpc>
                <a:spcBef>
                  <a:spcPts val="0"/>
                </a:spcBef>
                <a:spcAft>
                  <a:spcPts val="0"/>
                </a:spcAft>
                <a:buClrTx/>
                <a:buSzTx/>
                <a:buFont typeface="Arial" panose="020B0604020202020204" pitchFamily="34" charset="0"/>
                <a:buNone/>
                <a:defRPr/>
              </a:pPr>
              <a:r>
                <a:rPr kumimoji="0" lang="es-ES" sz="171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Lato" charset="0"/>
                  <a:sym typeface="Lato" charset="0"/>
                </a:rPr>
                <a:t>%</a:t>
              </a:r>
              <a:endParaRPr kumimoji="0" lang="es-ES" sz="249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Gill Sans" charset="0"/>
                <a:sym typeface="Helvetica Light"/>
              </a:endParaRPr>
            </a:p>
          </p:txBody>
        </p:sp>
        <p:sp>
          <p:nvSpPr>
            <p:cNvPr id="33" name="AutoShape 7"/>
            <p:cNvSpPr/>
            <p:nvPr/>
          </p:nvSpPr>
          <p:spPr bwMode="auto">
            <a:xfrm>
              <a:off x="6096000" y="6831013"/>
              <a:ext cx="1079500" cy="977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195" rtl="0" eaLnBrk="1" fontAlgn="auto" latinLnBrk="0" hangingPunct="1">
                <a:lnSpc>
                  <a:spcPct val="100000"/>
                </a:lnSpc>
                <a:spcBef>
                  <a:spcPts val="0"/>
                </a:spcBef>
                <a:spcAft>
                  <a:spcPts val="0"/>
                </a:spcAft>
                <a:buClrTx/>
                <a:buSzTx/>
                <a:buFont typeface="Arial" panose="020B0604020202020204" pitchFamily="34" charset="0"/>
                <a:buNone/>
                <a:defRPr/>
              </a:pPr>
              <a:r>
                <a:rPr kumimoji="0" lang="es-ES" sz="249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Lato" charset="0"/>
                  <a:sym typeface="Lato" charset="0"/>
                </a:rPr>
                <a:t>25</a:t>
              </a:r>
              <a:endParaRPr kumimoji="0" lang="es-ES" sz="249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Gill Sans" charset="0"/>
                <a:sym typeface="Helvetica Light"/>
              </a:endParaRPr>
            </a:p>
          </p:txBody>
        </p:sp>
        <p:sp>
          <p:nvSpPr>
            <p:cNvPr id="34" name="AutoShape 8"/>
            <p:cNvSpPr/>
            <p:nvPr/>
          </p:nvSpPr>
          <p:spPr bwMode="auto">
            <a:xfrm>
              <a:off x="7023100" y="7091363"/>
              <a:ext cx="5461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195" rtl="0" eaLnBrk="1" fontAlgn="auto" latinLnBrk="0" hangingPunct="1">
                <a:lnSpc>
                  <a:spcPct val="100000"/>
                </a:lnSpc>
                <a:spcBef>
                  <a:spcPts val="0"/>
                </a:spcBef>
                <a:spcAft>
                  <a:spcPts val="0"/>
                </a:spcAft>
                <a:buClrTx/>
                <a:buSzTx/>
                <a:buFont typeface="Arial" panose="020B0604020202020204" pitchFamily="34" charset="0"/>
                <a:buNone/>
                <a:defRPr/>
              </a:pPr>
              <a:r>
                <a:rPr kumimoji="0" lang="es-ES" sz="171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Lato" charset="0"/>
                  <a:sym typeface="Lato" charset="0"/>
                </a:rPr>
                <a:t>%</a:t>
              </a:r>
              <a:endParaRPr kumimoji="0" lang="es-ES" sz="249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Gill Sans" charset="0"/>
                <a:sym typeface="Helvetica Light"/>
              </a:endParaRPr>
            </a:p>
          </p:txBody>
        </p:sp>
        <p:sp>
          <p:nvSpPr>
            <p:cNvPr id="35" name="AutoShape 9"/>
            <p:cNvSpPr/>
            <p:nvPr/>
          </p:nvSpPr>
          <p:spPr bwMode="auto">
            <a:xfrm>
              <a:off x="5359400" y="9828213"/>
              <a:ext cx="1079500" cy="977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195" rtl="0" eaLnBrk="1" fontAlgn="auto" latinLnBrk="0" hangingPunct="1">
                <a:lnSpc>
                  <a:spcPct val="100000"/>
                </a:lnSpc>
                <a:spcBef>
                  <a:spcPts val="0"/>
                </a:spcBef>
                <a:spcAft>
                  <a:spcPts val="0"/>
                </a:spcAft>
                <a:buClrTx/>
                <a:buSzTx/>
                <a:buFont typeface="Arial" panose="020B0604020202020204" pitchFamily="34" charset="0"/>
                <a:buNone/>
                <a:defRPr/>
              </a:pPr>
              <a:r>
                <a:rPr kumimoji="0" lang="es-ES" sz="249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Lato" charset="0"/>
                  <a:sym typeface="Lato" charset="0"/>
                </a:rPr>
                <a:t>25</a:t>
              </a:r>
              <a:endParaRPr kumimoji="0" lang="es-ES" sz="249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Gill Sans" charset="0"/>
                <a:sym typeface="Helvetica Light"/>
              </a:endParaRPr>
            </a:p>
          </p:txBody>
        </p:sp>
        <p:sp>
          <p:nvSpPr>
            <p:cNvPr id="36" name="AutoShape 10"/>
            <p:cNvSpPr/>
            <p:nvPr/>
          </p:nvSpPr>
          <p:spPr bwMode="auto">
            <a:xfrm>
              <a:off x="6286500" y="10088563"/>
              <a:ext cx="5461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195" rtl="0" eaLnBrk="1" fontAlgn="auto" latinLnBrk="0" hangingPunct="1">
                <a:lnSpc>
                  <a:spcPct val="100000"/>
                </a:lnSpc>
                <a:spcBef>
                  <a:spcPts val="0"/>
                </a:spcBef>
                <a:spcAft>
                  <a:spcPts val="0"/>
                </a:spcAft>
                <a:buClrTx/>
                <a:buSzTx/>
                <a:buFont typeface="Arial" panose="020B0604020202020204" pitchFamily="34" charset="0"/>
                <a:buNone/>
                <a:defRPr/>
              </a:pPr>
              <a:r>
                <a:rPr kumimoji="0" lang="es-ES" sz="171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Lato" charset="0"/>
                  <a:sym typeface="Lato" charset="0"/>
                </a:rPr>
                <a:t>%</a:t>
              </a:r>
              <a:endParaRPr kumimoji="0" lang="es-ES" sz="249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Gill Sans" charset="0"/>
                <a:sym typeface="Helvetica Light"/>
              </a:endParaRPr>
            </a:p>
          </p:txBody>
        </p:sp>
        <p:sp>
          <p:nvSpPr>
            <p:cNvPr id="37" name="AutoShape 11"/>
            <p:cNvSpPr/>
            <p:nvPr/>
          </p:nvSpPr>
          <p:spPr bwMode="auto">
            <a:xfrm>
              <a:off x="4343400" y="6107113"/>
              <a:ext cx="1079500" cy="977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195" rtl="0" eaLnBrk="1" fontAlgn="auto" latinLnBrk="0" hangingPunct="1">
                <a:lnSpc>
                  <a:spcPct val="100000"/>
                </a:lnSpc>
                <a:spcBef>
                  <a:spcPts val="0"/>
                </a:spcBef>
                <a:spcAft>
                  <a:spcPts val="0"/>
                </a:spcAft>
                <a:buClrTx/>
                <a:buSzTx/>
                <a:buFont typeface="Arial" panose="020B0604020202020204" pitchFamily="34" charset="0"/>
                <a:buNone/>
                <a:defRPr/>
              </a:pPr>
              <a:r>
                <a:rPr kumimoji="0" lang="es-ES" sz="249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Lato" charset="0"/>
                  <a:sym typeface="Lato" charset="0"/>
                </a:rPr>
                <a:t>5</a:t>
              </a:r>
              <a:endParaRPr kumimoji="0" lang="es-ES" sz="249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Gill Sans" charset="0"/>
                <a:sym typeface="Helvetica Light"/>
              </a:endParaRPr>
            </a:p>
          </p:txBody>
        </p:sp>
        <p:sp>
          <p:nvSpPr>
            <p:cNvPr id="38" name="AutoShape 12"/>
            <p:cNvSpPr/>
            <p:nvPr/>
          </p:nvSpPr>
          <p:spPr bwMode="auto">
            <a:xfrm>
              <a:off x="4813300" y="6367463"/>
              <a:ext cx="5461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195" rtl="0" eaLnBrk="1" fontAlgn="auto" latinLnBrk="0" hangingPunct="1">
                <a:lnSpc>
                  <a:spcPct val="100000"/>
                </a:lnSpc>
                <a:spcBef>
                  <a:spcPts val="0"/>
                </a:spcBef>
                <a:spcAft>
                  <a:spcPts val="0"/>
                </a:spcAft>
                <a:buClrTx/>
                <a:buSzTx/>
                <a:buFont typeface="Arial" panose="020B0604020202020204" pitchFamily="34" charset="0"/>
                <a:buNone/>
                <a:defRPr/>
              </a:pPr>
              <a:r>
                <a:rPr kumimoji="0" lang="es-ES" sz="171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Lato" charset="0"/>
                  <a:sym typeface="Lato" charset="0"/>
                </a:rPr>
                <a:t>%</a:t>
              </a:r>
              <a:endParaRPr kumimoji="0" lang="es-ES" sz="249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Gill Sans" charset="0"/>
                <a:sym typeface="Helvetica Light"/>
              </a:endParaRPr>
            </a:p>
          </p:txBody>
        </p:sp>
      </p:grpSp>
      <p:grpSp>
        <p:nvGrpSpPr>
          <p:cNvPr id="39" name="组合 38"/>
          <p:cNvGrpSpPr/>
          <p:nvPr/>
        </p:nvGrpSpPr>
        <p:grpSpPr>
          <a:xfrm>
            <a:off x="5564863" y="2739002"/>
            <a:ext cx="5494745" cy="582753"/>
            <a:chOff x="11125200" y="5468938"/>
            <a:chExt cx="11036300" cy="1173162"/>
          </a:xfrm>
        </p:grpSpPr>
        <p:sp>
          <p:nvSpPr>
            <p:cNvPr id="40" name="AutoShape 13"/>
            <p:cNvSpPr/>
            <p:nvPr/>
          </p:nvSpPr>
          <p:spPr bwMode="auto">
            <a:xfrm>
              <a:off x="12369800" y="6464300"/>
              <a:ext cx="9791700"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ACACAC"/>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019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s-ES" sz="2775"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Gill Sans" charset="0"/>
                <a:sym typeface="Helvetica Light"/>
              </a:endParaRPr>
            </a:p>
          </p:txBody>
        </p:sp>
        <p:sp>
          <p:nvSpPr>
            <p:cNvPr id="41" name="AutoShape 14"/>
            <p:cNvSpPr/>
            <p:nvPr/>
          </p:nvSpPr>
          <p:spPr bwMode="auto">
            <a:xfrm>
              <a:off x="11125200" y="6388100"/>
              <a:ext cx="6350000" cy="25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1"/>
            </a:solidFill>
            <a:ln>
              <a:noFill/>
            </a:ln>
            <a:effectLst/>
          </p:spPr>
          <p:txBody>
            <a:bodyPr lIns="0" tIns="0" rIns="0" bIns="0" anchor="ctr"/>
            <a:lstStyle/>
            <a:p>
              <a:pPr marL="0" marR="0" lvl="0" indent="0" algn="ctr" defTabSz="29019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s-ES" sz="2775"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Gill Sans" charset="0"/>
                <a:sym typeface="Helvetica Light"/>
              </a:endParaRPr>
            </a:p>
          </p:txBody>
        </p:sp>
        <p:sp>
          <p:nvSpPr>
            <p:cNvPr id="42" name="AutoShape 15"/>
            <p:cNvSpPr/>
            <p:nvPr/>
          </p:nvSpPr>
          <p:spPr bwMode="auto">
            <a:xfrm>
              <a:off x="11125200" y="5908675"/>
              <a:ext cx="689610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just" defTabSz="321945" rtl="0" eaLnBrk="1" fontAlgn="auto" latinLnBrk="0" hangingPunct="1">
                <a:lnSpc>
                  <a:spcPct val="100000"/>
                </a:lnSpc>
                <a:spcBef>
                  <a:spcPts val="845"/>
                </a:spcBef>
                <a:spcAft>
                  <a:spcPts val="0"/>
                </a:spcAft>
                <a:buClrTx/>
                <a:buSzTx/>
                <a:buFont typeface="Arial" panose="020B0604020202020204" pitchFamily="34" charset="0"/>
                <a:buNone/>
                <a:defRPr/>
              </a:pPr>
              <a:r>
                <a:rPr kumimoji="0" lang="zh-CN" altLang="en-US" sz="995" b="0" i="0" u="none" strike="noStrike" kern="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Lato" charset="0"/>
                  <a:sym typeface="Lato" charset="0"/>
                </a:rPr>
                <a:t>输入文字内容输入文字内容输入文字内容输入文字内容</a:t>
              </a:r>
              <a:r>
                <a:rPr kumimoji="0" lang="es-ES" sz="995" b="0" i="0" u="none" strike="noStrike" kern="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Lato" charset="0"/>
                  <a:sym typeface="Lato" charset="0"/>
                </a:rPr>
                <a:t> elit.</a:t>
              </a:r>
              <a:endParaRPr kumimoji="0" lang="es-ES" sz="2705" b="0" i="0" u="none" strike="noStrike" kern="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Gill Sans" charset="0"/>
                <a:sym typeface="Helvetica Light"/>
              </a:endParaRPr>
            </a:p>
          </p:txBody>
        </p:sp>
        <p:sp>
          <p:nvSpPr>
            <p:cNvPr id="43" name="AutoShape 16"/>
            <p:cNvSpPr/>
            <p:nvPr/>
          </p:nvSpPr>
          <p:spPr bwMode="auto">
            <a:xfrm>
              <a:off x="11125200" y="5468938"/>
              <a:ext cx="35560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1945" rtl="0" eaLnBrk="1" fontAlgn="auto" latinLnBrk="0" hangingPunct="1">
                <a:lnSpc>
                  <a:spcPct val="100000"/>
                </a:lnSpc>
                <a:spcBef>
                  <a:spcPts val="845"/>
                </a:spcBef>
                <a:spcAft>
                  <a:spcPts val="0"/>
                </a:spcAft>
                <a:buClrTx/>
                <a:buSzTx/>
                <a:buFont typeface="Arial" panose="020B0604020202020204" pitchFamily="34" charset="0"/>
                <a:buNone/>
                <a:defRPr/>
              </a:pPr>
              <a:r>
                <a:rPr kumimoji="0" lang="es-ES" sz="1565" b="1" i="0" u="none" strike="noStrike" kern="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Lato" charset="0"/>
                  <a:sym typeface="Lato" charset="0"/>
                </a:rPr>
                <a:t>Commercial</a:t>
              </a:r>
              <a:endParaRPr kumimoji="0" lang="es-ES" sz="2990" b="0" i="0" u="none" strike="noStrike" kern="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Gill Sans" charset="0"/>
                <a:sym typeface="Helvetica Light"/>
              </a:endParaRPr>
            </a:p>
          </p:txBody>
        </p:sp>
      </p:grpSp>
      <p:grpSp>
        <p:nvGrpSpPr>
          <p:cNvPr id="44" name="组合 43"/>
          <p:cNvGrpSpPr/>
          <p:nvPr/>
        </p:nvGrpSpPr>
        <p:grpSpPr>
          <a:xfrm>
            <a:off x="5564863" y="3477103"/>
            <a:ext cx="5494745" cy="582753"/>
            <a:chOff x="11125200" y="6954838"/>
            <a:chExt cx="11036300" cy="1173162"/>
          </a:xfrm>
        </p:grpSpPr>
        <p:sp>
          <p:nvSpPr>
            <p:cNvPr id="45" name="AutoShape 17"/>
            <p:cNvSpPr/>
            <p:nvPr/>
          </p:nvSpPr>
          <p:spPr bwMode="auto">
            <a:xfrm>
              <a:off x="12369800" y="7950200"/>
              <a:ext cx="9791700"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ACACAC"/>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019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s-ES" sz="2775"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Gill Sans" charset="0"/>
                <a:sym typeface="Helvetica Light"/>
              </a:endParaRPr>
            </a:p>
          </p:txBody>
        </p:sp>
        <p:sp>
          <p:nvSpPr>
            <p:cNvPr id="46" name="AutoShape 18"/>
            <p:cNvSpPr/>
            <p:nvPr/>
          </p:nvSpPr>
          <p:spPr bwMode="auto">
            <a:xfrm>
              <a:off x="11125200" y="7874000"/>
              <a:ext cx="7569200" cy="25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2"/>
            </a:solidFill>
            <a:ln>
              <a:noFill/>
            </a:ln>
            <a:effectLst/>
          </p:spPr>
          <p:txBody>
            <a:bodyPr lIns="0" tIns="0" rIns="0" bIns="0" anchor="ctr"/>
            <a:lstStyle/>
            <a:p>
              <a:pPr marL="0" marR="0" lvl="0" indent="0" algn="ctr" defTabSz="29019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s-ES" sz="2775"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Gill Sans" charset="0"/>
                <a:sym typeface="Helvetica Light"/>
              </a:endParaRPr>
            </a:p>
          </p:txBody>
        </p:sp>
        <p:sp>
          <p:nvSpPr>
            <p:cNvPr id="47" name="AutoShape 19"/>
            <p:cNvSpPr/>
            <p:nvPr/>
          </p:nvSpPr>
          <p:spPr bwMode="auto">
            <a:xfrm>
              <a:off x="11125200" y="7394575"/>
              <a:ext cx="689610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just" defTabSz="321945" rtl="0" eaLnBrk="1" fontAlgn="auto" latinLnBrk="0" hangingPunct="1">
                <a:lnSpc>
                  <a:spcPct val="100000"/>
                </a:lnSpc>
                <a:spcBef>
                  <a:spcPts val="845"/>
                </a:spcBef>
                <a:spcAft>
                  <a:spcPts val="0"/>
                </a:spcAft>
                <a:buClrTx/>
                <a:buSzTx/>
                <a:buFont typeface="Arial" panose="020B0604020202020204" pitchFamily="34" charset="0"/>
                <a:buNone/>
                <a:defRPr/>
              </a:pPr>
              <a:r>
                <a:rPr kumimoji="0" lang="zh-CN" altLang="en-US" sz="995" b="0" i="0" u="none" strike="noStrike" kern="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Lato" charset="0"/>
                  <a:sym typeface="Lato" charset="0"/>
                </a:rPr>
                <a:t>输入您的内容输入您的内容输入您的内容输入您的内容</a:t>
              </a:r>
              <a:endParaRPr kumimoji="0" lang="es-ES" sz="2705" b="0" i="0" u="none" strike="noStrike" kern="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Gill Sans" charset="0"/>
                <a:sym typeface="Helvetica Light"/>
              </a:endParaRPr>
            </a:p>
          </p:txBody>
        </p:sp>
        <p:sp>
          <p:nvSpPr>
            <p:cNvPr id="48" name="AutoShape 20"/>
            <p:cNvSpPr/>
            <p:nvPr/>
          </p:nvSpPr>
          <p:spPr bwMode="auto">
            <a:xfrm>
              <a:off x="11125200" y="6954838"/>
              <a:ext cx="35560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1945" rtl="0" eaLnBrk="1" fontAlgn="auto" latinLnBrk="0" hangingPunct="1">
                <a:lnSpc>
                  <a:spcPct val="100000"/>
                </a:lnSpc>
                <a:spcBef>
                  <a:spcPts val="845"/>
                </a:spcBef>
                <a:spcAft>
                  <a:spcPts val="0"/>
                </a:spcAft>
                <a:buClrTx/>
                <a:buSzTx/>
                <a:buFont typeface="Arial" panose="020B0604020202020204" pitchFamily="34" charset="0"/>
                <a:buNone/>
                <a:defRPr/>
              </a:pPr>
              <a:r>
                <a:rPr kumimoji="0" lang="es-ES" sz="1565" b="1" i="0" u="none" strike="noStrike" kern="0" cap="none" spc="0" normalizeH="0" baseline="0" noProof="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Lato" charset="0"/>
                  <a:sym typeface="Lato" charset="0"/>
                </a:rPr>
                <a:t>Individual</a:t>
              </a:r>
              <a:endParaRPr kumimoji="0" lang="es-ES" sz="2990" b="0" i="0" u="none" strike="noStrike" kern="0" cap="none" spc="0" normalizeH="0" baseline="0" noProof="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Gill Sans" charset="0"/>
                <a:sym typeface="Helvetica Light"/>
              </a:endParaRPr>
            </a:p>
          </p:txBody>
        </p:sp>
      </p:grpSp>
      <p:grpSp>
        <p:nvGrpSpPr>
          <p:cNvPr id="49" name="组合 48"/>
          <p:cNvGrpSpPr/>
          <p:nvPr/>
        </p:nvGrpSpPr>
        <p:grpSpPr>
          <a:xfrm>
            <a:off x="5564863" y="4240439"/>
            <a:ext cx="5494745" cy="570136"/>
            <a:chOff x="11125200" y="8491538"/>
            <a:chExt cx="11036300" cy="1147762"/>
          </a:xfrm>
        </p:grpSpPr>
        <p:sp>
          <p:nvSpPr>
            <p:cNvPr id="50" name="AutoShape 21"/>
            <p:cNvSpPr/>
            <p:nvPr/>
          </p:nvSpPr>
          <p:spPr bwMode="auto">
            <a:xfrm>
              <a:off x="12369800" y="9486900"/>
              <a:ext cx="9791700"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ACACAC"/>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019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s-ES" sz="2775"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Gill Sans" charset="0"/>
                <a:sym typeface="Helvetica Light"/>
              </a:endParaRPr>
            </a:p>
          </p:txBody>
        </p:sp>
        <p:sp>
          <p:nvSpPr>
            <p:cNvPr id="51" name="AutoShape 22"/>
            <p:cNvSpPr/>
            <p:nvPr/>
          </p:nvSpPr>
          <p:spPr bwMode="auto">
            <a:xfrm>
              <a:off x="11125200" y="9410700"/>
              <a:ext cx="4622800" cy="228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6"/>
            </a:solidFill>
            <a:ln w="12700">
              <a:miter lim="400000"/>
            </a:ln>
          </p:spPr>
          <p:txBody>
            <a:bodyPr lIns="0" tIns="0" rIns="0" bIns="0" anchor="ctr"/>
            <a:lstStyle/>
            <a:p>
              <a:pPr marL="0" marR="0" lvl="0" indent="0" algn="ctr" defTabSz="29019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s-ES" sz="1565" b="0" i="0" u="none" strike="noStrike" kern="0" cap="none" spc="0" normalizeH="0" baseline="0" noProof="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sym typeface="Helvetica Light"/>
              </a:endParaRPr>
            </a:p>
          </p:txBody>
        </p:sp>
        <p:sp>
          <p:nvSpPr>
            <p:cNvPr id="52" name="AutoShape 23"/>
            <p:cNvSpPr/>
            <p:nvPr/>
          </p:nvSpPr>
          <p:spPr bwMode="auto">
            <a:xfrm>
              <a:off x="11125200" y="8931275"/>
              <a:ext cx="689610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just" defTabSz="321945" rtl="0" eaLnBrk="1" fontAlgn="auto" latinLnBrk="0" hangingPunct="1">
                <a:lnSpc>
                  <a:spcPct val="100000"/>
                </a:lnSpc>
                <a:spcBef>
                  <a:spcPts val="845"/>
                </a:spcBef>
                <a:spcAft>
                  <a:spcPts val="0"/>
                </a:spcAft>
                <a:buClrTx/>
                <a:buSzTx/>
                <a:buFont typeface="Arial" panose="020B0604020202020204" pitchFamily="34" charset="0"/>
                <a:buNone/>
                <a:defRPr/>
              </a:pPr>
              <a:r>
                <a:rPr kumimoji="0" lang="zh-CN" altLang="en-US" sz="995" b="0" i="0" u="none" strike="noStrike" kern="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Lato" charset="0"/>
                  <a:sym typeface="Lato" charset="0"/>
                </a:rPr>
                <a:t>输入您的内容输入您的内容输入您的内容输入您的内容</a:t>
              </a:r>
              <a:endParaRPr kumimoji="0" lang="es-ES" sz="2705" b="0" i="0" u="none" strike="noStrike" kern="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Gill Sans" charset="0"/>
                <a:sym typeface="Helvetica Light"/>
              </a:endParaRPr>
            </a:p>
          </p:txBody>
        </p:sp>
        <p:sp>
          <p:nvSpPr>
            <p:cNvPr id="53" name="AutoShape 24"/>
            <p:cNvSpPr/>
            <p:nvPr/>
          </p:nvSpPr>
          <p:spPr bwMode="auto">
            <a:xfrm>
              <a:off x="11125200" y="8491538"/>
              <a:ext cx="35560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1945" rtl="0" eaLnBrk="1" fontAlgn="auto" latinLnBrk="0" hangingPunct="1">
                <a:lnSpc>
                  <a:spcPct val="100000"/>
                </a:lnSpc>
                <a:spcBef>
                  <a:spcPts val="845"/>
                </a:spcBef>
                <a:spcAft>
                  <a:spcPts val="0"/>
                </a:spcAft>
                <a:buClrTx/>
                <a:buSzTx/>
                <a:buFont typeface="Arial" panose="020B0604020202020204" pitchFamily="34" charset="0"/>
                <a:buNone/>
                <a:defRPr/>
              </a:pPr>
              <a:r>
                <a:rPr kumimoji="0" lang="es-ES" sz="1565" b="1" i="0" u="none" strike="noStrike" kern="0" cap="none" spc="0" normalizeH="0" baseline="0" noProof="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Lato" charset="0"/>
                  <a:sym typeface="Lato" charset="0"/>
                </a:rPr>
                <a:t>Corporative</a:t>
              </a:r>
              <a:endParaRPr kumimoji="0" lang="es-ES" sz="2990" b="0" i="0" u="none" strike="noStrike" kern="0" cap="none" spc="0" normalizeH="0" baseline="0" noProof="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Gill Sans" charset="0"/>
                <a:sym typeface="Helvetica Light"/>
              </a:endParaRPr>
            </a:p>
          </p:txBody>
        </p:sp>
      </p:grpSp>
      <p:grpSp>
        <p:nvGrpSpPr>
          <p:cNvPr id="54" name="组合 53"/>
          <p:cNvGrpSpPr/>
          <p:nvPr/>
        </p:nvGrpSpPr>
        <p:grpSpPr>
          <a:xfrm>
            <a:off x="5564863" y="5029009"/>
            <a:ext cx="5494745" cy="582753"/>
            <a:chOff x="11125200" y="10079038"/>
            <a:chExt cx="11036300" cy="1173162"/>
          </a:xfrm>
        </p:grpSpPr>
        <p:sp>
          <p:nvSpPr>
            <p:cNvPr id="55" name="AutoShape 25"/>
            <p:cNvSpPr/>
            <p:nvPr/>
          </p:nvSpPr>
          <p:spPr bwMode="auto">
            <a:xfrm>
              <a:off x="12369800" y="11074400"/>
              <a:ext cx="9791700"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ACACAC"/>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019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s-ES" sz="2775"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Gill Sans" charset="0"/>
                <a:sym typeface="Helvetica Light"/>
              </a:endParaRPr>
            </a:p>
          </p:txBody>
        </p:sp>
        <p:sp>
          <p:nvSpPr>
            <p:cNvPr id="56" name="AutoShape 26"/>
            <p:cNvSpPr/>
            <p:nvPr/>
          </p:nvSpPr>
          <p:spPr bwMode="auto">
            <a:xfrm>
              <a:off x="11125200" y="10998200"/>
              <a:ext cx="1905000" cy="25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4"/>
            </a:solidFill>
            <a:ln w="12700">
              <a:miter lim="400000"/>
            </a:ln>
          </p:spPr>
          <p:txBody>
            <a:bodyPr lIns="0" tIns="0" rIns="0" bIns="0" anchor="ctr"/>
            <a:lstStyle/>
            <a:p>
              <a:pPr marL="0" marR="0" lvl="0" indent="0" algn="ctr" defTabSz="29019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s-ES" sz="1565" b="0" i="0" u="none" strike="noStrike" kern="0" cap="none" spc="0" normalizeH="0" baseline="0" noProof="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sym typeface="Helvetica Light"/>
              </a:endParaRPr>
            </a:p>
          </p:txBody>
        </p:sp>
        <p:sp>
          <p:nvSpPr>
            <p:cNvPr id="57" name="AutoShape 27"/>
            <p:cNvSpPr/>
            <p:nvPr/>
          </p:nvSpPr>
          <p:spPr bwMode="auto">
            <a:xfrm>
              <a:off x="11125200" y="10518775"/>
              <a:ext cx="689610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just" defTabSz="321945" rtl="0" eaLnBrk="1" fontAlgn="auto" latinLnBrk="0" hangingPunct="1">
                <a:lnSpc>
                  <a:spcPct val="100000"/>
                </a:lnSpc>
                <a:spcBef>
                  <a:spcPts val="845"/>
                </a:spcBef>
                <a:spcAft>
                  <a:spcPts val="0"/>
                </a:spcAft>
                <a:buClrTx/>
                <a:buSzTx/>
                <a:buFont typeface="Arial" panose="020B0604020202020204" pitchFamily="34" charset="0"/>
                <a:buNone/>
                <a:defRPr/>
              </a:pPr>
              <a:r>
                <a:rPr kumimoji="0" lang="zh-CN" altLang="en-US" sz="995" b="0" i="0" u="none" strike="noStrike" kern="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Lato" charset="0"/>
                  <a:sym typeface="Lato" charset="0"/>
                </a:rPr>
                <a:t>输入您的内容输入您的内容输入您的内容输入您的内容</a:t>
              </a:r>
              <a:endParaRPr kumimoji="0" lang="es-ES" sz="2705" b="0" i="0" u="none" strike="noStrike" kern="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Gill Sans" charset="0"/>
                <a:sym typeface="Helvetica Light"/>
              </a:endParaRPr>
            </a:p>
          </p:txBody>
        </p:sp>
        <p:sp>
          <p:nvSpPr>
            <p:cNvPr id="58" name="AutoShape 28"/>
            <p:cNvSpPr/>
            <p:nvPr/>
          </p:nvSpPr>
          <p:spPr bwMode="auto">
            <a:xfrm>
              <a:off x="11125200" y="10079038"/>
              <a:ext cx="35560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1945" rtl="0" eaLnBrk="1" fontAlgn="auto" latinLnBrk="0" hangingPunct="1">
                <a:lnSpc>
                  <a:spcPct val="100000"/>
                </a:lnSpc>
                <a:spcBef>
                  <a:spcPts val="845"/>
                </a:spcBef>
                <a:spcAft>
                  <a:spcPts val="0"/>
                </a:spcAft>
                <a:buClrTx/>
                <a:buSzTx/>
                <a:buFont typeface="Arial" panose="020B0604020202020204" pitchFamily="34" charset="0"/>
                <a:buNone/>
                <a:defRPr/>
              </a:pPr>
              <a:r>
                <a:rPr kumimoji="0" lang="es-ES" sz="1565" b="1" i="0" u="none" strike="noStrike" kern="0" cap="none" spc="0" normalizeH="0" baseline="0" noProof="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Lato" charset="0"/>
                  <a:sym typeface="Lato" charset="0"/>
                </a:rPr>
                <a:t>Delivery</a:t>
              </a:r>
              <a:endParaRPr kumimoji="0" lang="es-ES" sz="2990" b="0" i="0" u="none" strike="noStrike" kern="0" cap="none" spc="0" normalizeH="0" baseline="0" noProof="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Gill Sans" charset="0"/>
                <a:sym typeface="Helvetica Light"/>
              </a:endParaRPr>
            </a:p>
          </p:txBody>
        </p:sp>
      </p:grpSp>
      <p:sp>
        <p:nvSpPr>
          <p:cNvPr id="59" name="TextBox 27"/>
          <p:cNvSpPr txBox="1">
            <a:spLocks noChangeArrowheads="1"/>
          </p:cNvSpPr>
          <p:nvPr/>
        </p:nvSpPr>
        <p:spPr bwMode="auto">
          <a:xfrm>
            <a:off x="1246629" y="1355591"/>
            <a:ext cx="3970045" cy="339725"/>
          </a:xfrm>
          <a:prstGeom prst="rect">
            <a:avLst/>
          </a:prstGeom>
          <a:noFill/>
          <a:ln w="9525">
            <a:noFill/>
            <a:miter lim="800000"/>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添加标题</a:t>
            </a:r>
            <a:endParaRPr kumimoji="0" lang="id-ID" altLang="en-US" sz="1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0" name="Rectangle 28"/>
          <p:cNvSpPr>
            <a:spLocks noChangeArrowheads="1"/>
          </p:cNvSpPr>
          <p:nvPr/>
        </p:nvSpPr>
        <p:spPr bwMode="auto">
          <a:xfrm>
            <a:off x="1246629" y="1663566"/>
            <a:ext cx="9216478" cy="523220"/>
          </a:xfrm>
          <a:prstGeom prst="rect">
            <a:avLst/>
          </a:prstGeom>
          <a:noFill/>
          <a:ln w="9525">
            <a:noFill/>
            <a:miter lim="800000"/>
          </a:ln>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小这里输入文字说明这里输入文字说明这里输入文字说明这里输入文字说明这里输入文字说明这里输入文字说明这里输入文字说明这里输入文字说明这里输入文字说明。</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0-#ppt_w/2"/>
                                          </p:val>
                                        </p:tav>
                                        <p:tav tm="100000">
                                          <p:val>
                                            <p:strVal val="#ppt_x"/>
                                          </p:val>
                                        </p:tav>
                                      </p:tavLst>
                                    </p:anim>
                                    <p:anim calcmode="lin" valueType="num">
                                      <p:cBhvr additive="base">
                                        <p:cTn id="14" dur="500" fill="hold"/>
                                        <p:tgtEl>
                                          <p:spTgt spid="39"/>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500" fill="hold"/>
                                        <p:tgtEl>
                                          <p:spTgt spid="44"/>
                                        </p:tgtEl>
                                        <p:attrNameLst>
                                          <p:attrName>ppt_x</p:attrName>
                                        </p:attrNameLst>
                                      </p:cBhvr>
                                      <p:tavLst>
                                        <p:tav tm="0">
                                          <p:val>
                                            <p:strVal val="0-#ppt_w/2"/>
                                          </p:val>
                                        </p:tav>
                                        <p:tav tm="100000">
                                          <p:val>
                                            <p:strVal val="#ppt_x"/>
                                          </p:val>
                                        </p:tav>
                                      </p:tavLst>
                                    </p:anim>
                                    <p:anim calcmode="lin" valueType="num">
                                      <p:cBhvr additive="base">
                                        <p:cTn id="18" dur="500" fill="hold"/>
                                        <p:tgtEl>
                                          <p:spTgt spid="44"/>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additive="base">
                                        <p:cTn id="21" dur="500" fill="hold"/>
                                        <p:tgtEl>
                                          <p:spTgt spid="49"/>
                                        </p:tgtEl>
                                        <p:attrNameLst>
                                          <p:attrName>ppt_x</p:attrName>
                                        </p:attrNameLst>
                                      </p:cBhvr>
                                      <p:tavLst>
                                        <p:tav tm="0">
                                          <p:val>
                                            <p:strVal val="0-#ppt_w/2"/>
                                          </p:val>
                                        </p:tav>
                                        <p:tav tm="100000">
                                          <p:val>
                                            <p:strVal val="#ppt_x"/>
                                          </p:val>
                                        </p:tav>
                                      </p:tavLst>
                                    </p:anim>
                                    <p:anim calcmode="lin" valueType="num">
                                      <p:cBhvr additive="base">
                                        <p:cTn id="22" dur="500" fill="hold"/>
                                        <p:tgtEl>
                                          <p:spTgt spid="49"/>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500" fill="hold"/>
                                        <p:tgtEl>
                                          <p:spTgt spid="54"/>
                                        </p:tgtEl>
                                        <p:attrNameLst>
                                          <p:attrName>ppt_x</p:attrName>
                                        </p:attrNameLst>
                                      </p:cBhvr>
                                      <p:tavLst>
                                        <p:tav tm="0">
                                          <p:val>
                                            <p:strVal val="0-#ppt_w/2"/>
                                          </p:val>
                                        </p:tav>
                                        <p:tav tm="100000">
                                          <p:val>
                                            <p:strVal val="#ppt_x"/>
                                          </p:val>
                                        </p:tav>
                                      </p:tavLst>
                                    </p:anim>
                                    <p:anim calcmode="lin" valueType="num">
                                      <p:cBhvr additive="base">
                                        <p:cTn id="26"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文本框 38"/>
          <p:cNvSpPr txBox="1">
            <a:spLocks noChangeArrowheads="1"/>
          </p:cNvSpPr>
          <p:nvPr/>
        </p:nvSpPr>
        <p:spPr bwMode="auto">
          <a:xfrm>
            <a:off x="519113" y="171450"/>
            <a:ext cx="2136775" cy="368300"/>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点此添加您的标题</a:t>
            </a: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1508" name="组合 3"/>
          <p:cNvGrpSpPr/>
          <p:nvPr/>
        </p:nvGrpSpPr>
        <p:grpSpPr bwMode="auto">
          <a:xfrm>
            <a:off x="196850" y="182563"/>
            <a:ext cx="238125" cy="347662"/>
            <a:chOff x="0" y="0"/>
            <a:chExt cx="569789" cy="829904"/>
          </a:xfrm>
        </p:grpSpPr>
        <p:sp>
          <p:nvSpPr>
            <p:cNvPr id="21525" name="菱形 39"/>
            <p:cNvSpPr>
              <a:spLocks noChangeArrowheads="1"/>
            </p:cNvSpPr>
            <p:nvPr/>
          </p:nvSpPr>
          <p:spPr bwMode="auto">
            <a:xfrm>
              <a:off x="0" y="0"/>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21526" name="菱形 40"/>
            <p:cNvSpPr>
              <a:spLocks noChangeArrowheads="1"/>
            </p:cNvSpPr>
            <p:nvPr/>
          </p:nvSpPr>
          <p:spPr bwMode="auto">
            <a:xfrm>
              <a:off x="0" y="260114"/>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grpSp>
      <p:sp>
        <p:nvSpPr>
          <p:cNvPr id="23" name="Line 1"/>
          <p:cNvSpPr>
            <a:spLocks noChangeShapeType="1"/>
          </p:cNvSpPr>
          <p:nvPr/>
        </p:nvSpPr>
        <p:spPr bwMode="auto">
          <a:xfrm>
            <a:off x="1499763" y="3544847"/>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22796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s-ES" sz="6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Helvetica" charset="0"/>
              <a:sym typeface="Helvetica" charset="0"/>
            </a:endParaRPr>
          </a:p>
        </p:txBody>
      </p:sp>
      <p:sp>
        <p:nvSpPr>
          <p:cNvPr id="24" name="Line 2"/>
          <p:cNvSpPr>
            <a:spLocks noChangeShapeType="1"/>
          </p:cNvSpPr>
          <p:nvPr/>
        </p:nvSpPr>
        <p:spPr bwMode="auto">
          <a:xfrm>
            <a:off x="1499763" y="2936142"/>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22796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s-ES" sz="6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Helvetica" charset="0"/>
              <a:sym typeface="Helvetica" charset="0"/>
            </a:endParaRPr>
          </a:p>
        </p:txBody>
      </p:sp>
      <p:sp>
        <p:nvSpPr>
          <p:cNvPr id="25" name="Line 3"/>
          <p:cNvSpPr>
            <a:spLocks noChangeShapeType="1"/>
          </p:cNvSpPr>
          <p:nvPr/>
        </p:nvSpPr>
        <p:spPr bwMode="auto">
          <a:xfrm>
            <a:off x="1499763" y="2321881"/>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22796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s-ES" sz="6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Helvetica" charset="0"/>
              <a:sym typeface="Helvetica" charset="0"/>
            </a:endParaRPr>
          </a:p>
        </p:txBody>
      </p:sp>
      <p:sp>
        <p:nvSpPr>
          <p:cNvPr id="26" name="Line 4"/>
          <p:cNvSpPr>
            <a:spLocks noChangeShapeType="1"/>
          </p:cNvSpPr>
          <p:nvPr/>
        </p:nvSpPr>
        <p:spPr bwMode="auto">
          <a:xfrm>
            <a:off x="1499763" y="1720318"/>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22796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s-ES" sz="6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Helvetica" charset="0"/>
              <a:sym typeface="Helvetica" charset="0"/>
            </a:endParaRPr>
          </a:p>
        </p:txBody>
      </p:sp>
      <p:sp>
        <p:nvSpPr>
          <p:cNvPr id="28" name="Line 9"/>
          <p:cNvSpPr>
            <a:spLocks noChangeShapeType="1"/>
          </p:cNvSpPr>
          <p:nvPr/>
        </p:nvSpPr>
        <p:spPr bwMode="auto">
          <a:xfrm>
            <a:off x="1499763" y="4152759"/>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227965"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s-ES" sz="6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Helvetica" charset="0"/>
              <a:sym typeface="Helvetica" charset="0"/>
            </a:endParaRPr>
          </a:p>
        </p:txBody>
      </p:sp>
      <p:sp>
        <p:nvSpPr>
          <p:cNvPr id="29" name="AutoShape 10"/>
          <p:cNvSpPr/>
          <p:nvPr/>
        </p:nvSpPr>
        <p:spPr bwMode="auto">
          <a:xfrm>
            <a:off x="1730705" y="2298073"/>
            <a:ext cx="1899923" cy="1857861"/>
          </a:xfrm>
          <a:custGeom>
            <a:avLst/>
            <a:gdLst>
              <a:gd name="T0" fmla="*/ 1900238 w 21600"/>
              <a:gd name="T1" fmla="*/ 1858169 h 21600"/>
              <a:gd name="T2" fmla="*/ 1900238 w 21600"/>
              <a:gd name="T3" fmla="*/ 1858169 h 21600"/>
              <a:gd name="T4" fmla="*/ 1900238 w 21600"/>
              <a:gd name="T5" fmla="*/ 1858169 h 21600"/>
              <a:gd name="T6" fmla="*/ 1900238 w 21600"/>
              <a:gd name="T7" fmla="*/ 18581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842" y="0"/>
                  <a:pt x="4309" y="7586"/>
                  <a:pt x="3158" y="14177"/>
                </a:cubicBezTo>
                <a:cubicBezTo>
                  <a:pt x="2683" y="16902"/>
                  <a:pt x="1588" y="19426"/>
                  <a:pt x="0" y="21599"/>
                </a:cubicBezTo>
                <a:lnTo>
                  <a:pt x="21599" y="21599"/>
                </a:lnTo>
                <a:cubicBezTo>
                  <a:pt x="20011" y="19426"/>
                  <a:pt x="18916" y="16902"/>
                  <a:pt x="18441" y="14177"/>
                </a:cubicBezTo>
                <a:cubicBezTo>
                  <a:pt x="17290" y="7586"/>
                  <a:pt x="16757" y="0"/>
                  <a:pt x="10800" y="0"/>
                </a:cubicBezTo>
                <a:close/>
              </a:path>
            </a:pathLst>
          </a:custGeom>
          <a:solidFill>
            <a:srgbClr val="B71B15">
              <a:alpha val="89803"/>
            </a:srgb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Helvetica Light"/>
            </a:endParaRPr>
          </a:p>
        </p:txBody>
      </p:sp>
      <p:sp>
        <p:nvSpPr>
          <p:cNvPr id="30" name="AutoShape 11"/>
          <p:cNvSpPr/>
          <p:nvPr/>
        </p:nvSpPr>
        <p:spPr bwMode="auto">
          <a:xfrm>
            <a:off x="3246517" y="2171094"/>
            <a:ext cx="1899129" cy="1984840"/>
          </a:xfrm>
          <a:custGeom>
            <a:avLst/>
            <a:gdLst>
              <a:gd name="T0" fmla="*/ 1899444 w 21600"/>
              <a:gd name="T1" fmla="*/ 1985169 h 21600"/>
              <a:gd name="T2" fmla="*/ 1899444 w 21600"/>
              <a:gd name="T3" fmla="*/ 1985169 h 21600"/>
              <a:gd name="T4" fmla="*/ 1899444 w 21600"/>
              <a:gd name="T5" fmla="*/ 1985169 h 21600"/>
              <a:gd name="T6" fmla="*/ 1899444 w 21600"/>
              <a:gd name="T7" fmla="*/ 19851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222" y="0"/>
                  <a:pt x="4255" y="7980"/>
                  <a:pt x="3158" y="14651"/>
                </a:cubicBezTo>
                <a:cubicBezTo>
                  <a:pt x="2741" y="17189"/>
                  <a:pt x="1649" y="19571"/>
                  <a:pt x="0" y="21600"/>
                </a:cubicBezTo>
                <a:lnTo>
                  <a:pt x="21599" y="21600"/>
                </a:lnTo>
                <a:cubicBezTo>
                  <a:pt x="19950" y="19571"/>
                  <a:pt x="18858" y="17189"/>
                  <a:pt x="18441" y="14651"/>
                </a:cubicBezTo>
                <a:cubicBezTo>
                  <a:pt x="17344" y="7980"/>
                  <a:pt x="17377" y="0"/>
                  <a:pt x="10800" y="0"/>
                </a:cubicBezTo>
                <a:close/>
              </a:path>
            </a:pathLst>
          </a:custGeom>
          <a:solidFill>
            <a:srgbClr val="EA9B33">
              <a:alpha val="89803"/>
            </a:srgb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Helvetica Light"/>
            </a:endParaRPr>
          </a:p>
        </p:txBody>
      </p:sp>
      <p:sp>
        <p:nvSpPr>
          <p:cNvPr id="31" name="AutoShape 12"/>
          <p:cNvSpPr/>
          <p:nvPr/>
        </p:nvSpPr>
        <p:spPr bwMode="auto">
          <a:xfrm>
            <a:off x="4668681" y="3058359"/>
            <a:ext cx="1899129" cy="1097574"/>
          </a:xfrm>
          <a:custGeom>
            <a:avLst/>
            <a:gdLst>
              <a:gd name="T0" fmla="*/ 1899444 w 21600"/>
              <a:gd name="T1" fmla="*/ 1097756 h 21600"/>
              <a:gd name="T2" fmla="*/ 1899444 w 21600"/>
              <a:gd name="T3" fmla="*/ 1097756 h 21600"/>
              <a:gd name="T4" fmla="*/ 1899444 w 21600"/>
              <a:gd name="T5" fmla="*/ 1097756 h 21600"/>
              <a:gd name="T6" fmla="*/ 1899444 w 21600"/>
              <a:gd name="T7" fmla="*/ 10977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6150" y="0"/>
                  <a:pt x="4507" y="6570"/>
                  <a:pt x="3158" y="12496"/>
                </a:cubicBezTo>
                <a:cubicBezTo>
                  <a:pt x="2430" y="15699"/>
                  <a:pt x="1366" y="18755"/>
                  <a:pt x="0" y="21600"/>
                </a:cubicBezTo>
                <a:lnTo>
                  <a:pt x="21599" y="21600"/>
                </a:lnTo>
                <a:cubicBezTo>
                  <a:pt x="20233" y="18755"/>
                  <a:pt x="19169" y="15699"/>
                  <a:pt x="18441" y="12496"/>
                </a:cubicBezTo>
                <a:cubicBezTo>
                  <a:pt x="17092" y="6570"/>
                  <a:pt x="15449" y="0"/>
                  <a:pt x="10800" y="0"/>
                </a:cubicBezTo>
                <a:close/>
              </a:path>
            </a:pathLst>
          </a:custGeom>
          <a:solidFill>
            <a:srgbClr val="8AB153">
              <a:alpha val="89803"/>
            </a:srgb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Helvetica Light"/>
            </a:endParaRPr>
          </a:p>
        </p:txBody>
      </p:sp>
      <p:sp>
        <p:nvSpPr>
          <p:cNvPr id="32" name="AutoShape 13"/>
          <p:cNvSpPr/>
          <p:nvPr/>
        </p:nvSpPr>
        <p:spPr bwMode="auto">
          <a:xfrm>
            <a:off x="6124177" y="2298073"/>
            <a:ext cx="1899923" cy="1857861"/>
          </a:xfrm>
          <a:custGeom>
            <a:avLst/>
            <a:gdLst>
              <a:gd name="T0" fmla="*/ 1900238 w 21600"/>
              <a:gd name="T1" fmla="*/ 1858169 h 21600"/>
              <a:gd name="T2" fmla="*/ 1900238 w 21600"/>
              <a:gd name="T3" fmla="*/ 1858169 h 21600"/>
              <a:gd name="T4" fmla="*/ 1900238 w 21600"/>
              <a:gd name="T5" fmla="*/ 1858169 h 21600"/>
              <a:gd name="T6" fmla="*/ 1900238 w 21600"/>
              <a:gd name="T7" fmla="*/ 18581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842" y="0"/>
                  <a:pt x="4309" y="7586"/>
                  <a:pt x="3158" y="14177"/>
                </a:cubicBezTo>
                <a:cubicBezTo>
                  <a:pt x="2683" y="16902"/>
                  <a:pt x="1588" y="19426"/>
                  <a:pt x="0" y="21599"/>
                </a:cubicBezTo>
                <a:lnTo>
                  <a:pt x="21599" y="21599"/>
                </a:lnTo>
                <a:cubicBezTo>
                  <a:pt x="20011" y="19426"/>
                  <a:pt x="18916" y="16902"/>
                  <a:pt x="18441" y="14177"/>
                </a:cubicBezTo>
                <a:cubicBezTo>
                  <a:pt x="17290" y="7586"/>
                  <a:pt x="16757" y="0"/>
                  <a:pt x="10800" y="0"/>
                </a:cubicBezTo>
                <a:close/>
              </a:path>
            </a:pathLst>
          </a:custGeom>
          <a:solidFill>
            <a:srgbClr val="43AB92">
              <a:alpha val="89803"/>
            </a:srgb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Helvetica Light"/>
            </a:endParaRPr>
          </a:p>
        </p:txBody>
      </p:sp>
      <p:sp>
        <p:nvSpPr>
          <p:cNvPr id="33" name="AutoShape 14"/>
          <p:cNvSpPr/>
          <p:nvPr/>
        </p:nvSpPr>
        <p:spPr bwMode="auto">
          <a:xfrm>
            <a:off x="7605862" y="2721865"/>
            <a:ext cx="1899923" cy="1434068"/>
          </a:xfrm>
          <a:custGeom>
            <a:avLst/>
            <a:gdLst>
              <a:gd name="T0" fmla="*/ 1900238 w 21600"/>
              <a:gd name="T1" fmla="*/ 1434306 h 21600"/>
              <a:gd name="T2" fmla="*/ 1900238 w 21600"/>
              <a:gd name="T3" fmla="*/ 1434306 h 21600"/>
              <a:gd name="T4" fmla="*/ 1900238 w 21600"/>
              <a:gd name="T5" fmla="*/ 1434306 h 21600"/>
              <a:gd name="T6" fmla="*/ 1900238 w 21600"/>
              <a:gd name="T7" fmla="*/ 14343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308" y="0"/>
                  <a:pt x="4268" y="7895"/>
                  <a:pt x="3158" y="14632"/>
                </a:cubicBezTo>
                <a:cubicBezTo>
                  <a:pt x="2735" y="17203"/>
                  <a:pt x="1634" y="19582"/>
                  <a:pt x="0" y="21600"/>
                </a:cubicBezTo>
                <a:lnTo>
                  <a:pt x="21599" y="21600"/>
                </a:lnTo>
                <a:cubicBezTo>
                  <a:pt x="19965" y="19582"/>
                  <a:pt x="18864" y="17203"/>
                  <a:pt x="18441" y="14632"/>
                </a:cubicBezTo>
                <a:cubicBezTo>
                  <a:pt x="17331" y="7895"/>
                  <a:pt x="17291" y="0"/>
                  <a:pt x="10800" y="0"/>
                </a:cubicBezTo>
                <a:close/>
              </a:path>
            </a:pathLst>
          </a:custGeom>
          <a:solidFill>
            <a:srgbClr val="2494AC">
              <a:alpha val="89803"/>
            </a:srgb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Helvetica Light"/>
            </a:endParaRPr>
          </a:p>
        </p:txBody>
      </p:sp>
      <p:sp>
        <p:nvSpPr>
          <p:cNvPr id="34" name="AutoShape 15"/>
          <p:cNvSpPr/>
          <p:nvPr/>
        </p:nvSpPr>
        <p:spPr bwMode="auto">
          <a:xfrm>
            <a:off x="9070088" y="3058359"/>
            <a:ext cx="1899923" cy="1097574"/>
          </a:xfrm>
          <a:custGeom>
            <a:avLst/>
            <a:gdLst>
              <a:gd name="T0" fmla="*/ 1900238 w 21600"/>
              <a:gd name="T1" fmla="*/ 1097756 h 21600"/>
              <a:gd name="T2" fmla="*/ 1900238 w 21600"/>
              <a:gd name="T3" fmla="*/ 1097756 h 21600"/>
              <a:gd name="T4" fmla="*/ 1900238 w 21600"/>
              <a:gd name="T5" fmla="*/ 1097756 h 21600"/>
              <a:gd name="T6" fmla="*/ 1900238 w 21600"/>
              <a:gd name="T7" fmla="*/ 10977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6150" y="0"/>
                  <a:pt x="4507" y="6570"/>
                  <a:pt x="3158" y="12496"/>
                </a:cubicBezTo>
                <a:cubicBezTo>
                  <a:pt x="2430" y="15699"/>
                  <a:pt x="1366" y="18755"/>
                  <a:pt x="0" y="21600"/>
                </a:cubicBezTo>
                <a:lnTo>
                  <a:pt x="21599" y="21600"/>
                </a:lnTo>
                <a:cubicBezTo>
                  <a:pt x="20233" y="18755"/>
                  <a:pt x="19169" y="15699"/>
                  <a:pt x="18441" y="12496"/>
                </a:cubicBezTo>
                <a:cubicBezTo>
                  <a:pt x="17092" y="6570"/>
                  <a:pt x="15449" y="0"/>
                  <a:pt x="10800" y="0"/>
                </a:cubicBezTo>
                <a:close/>
              </a:path>
            </a:pathLst>
          </a:custGeom>
          <a:solidFill>
            <a:srgbClr val="1B468B">
              <a:alpha val="89803"/>
            </a:srgb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Helvetica Light"/>
            </a:endParaRPr>
          </a:p>
        </p:txBody>
      </p:sp>
      <p:sp>
        <p:nvSpPr>
          <p:cNvPr id="35" name="AutoShape 16"/>
          <p:cNvSpPr/>
          <p:nvPr/>
        </p:nvSpPr>
        <p:spPr bwMode="auto">
          <a:xfrm>
            <a:off x="2191004" y="3646431"/>
            <a:ext cx="979326" cy="4928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s-ES" altLang="zh-CN" sz="20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Helvetica Light"/>
              </a:rPr>
              <a:t>20%</a:t>
            </a:r>
            <a:endParaRPr kumimoji="0" lang="es-ES" altLang="zh-CN" sz="18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Helvetica Light"/>
            </a:endParaRPr>
          </a:p>
        </p:txBody>
      </p:sp>
      <p:sp>
        <p:nvSpPr>
          <p:cNvPr id="36" name="AutoShape 17"/>
          <p:cNvSpPr/>
          <p:nvPr/>
        </p:nvSpPr>
        <p:spPr bwMode="auto">
          <a:xfrm>
            <a:off x="3659991" y="3652779"/>
            <a:ext cx="979326" cy="4928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s-ES" altLang="zh-CN" sz="20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Helvetica Light"/>
              </a:rPr>
              <a:t>25%</a:t>
            </a:r>
            <a:endParaRPr kumimoji="0" lang="es-ES" altLang="zh-CN" sz="18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Helvetica Light"/>
            </a:endParaRPr>
          </a:p>
        </p:txBody>
      </p:sp>
      <p:sp>
        <p:nvSpPr>
          <p:cNvPr id="37" name="AutoShape 18"/>
          <p:cNvSpPr/>
          <p:nvPr/>
        </p:nvSpPr>
        <p:spPr bwMode="auto">
          <a:xfrm>
            <a:off x="5133741" y="3652779"/>
            <a:ext cx="979326" cy="4928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s-ES" altLang="zh-CN" sz="20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Helvetica Light"/>
              </a:rPr>
              <a:t>10%</a:t>
            </a:r>
            <a:endParaRPr kumimoji="0" lang="es-ES" altLang="zh-CN" sz="18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Helvetica Light"/>
            </a:endParaRPr>
          </a:p>
        </p:txBody>
      </p:sp>
      <p:sp>
        <p:nvSpPr>
          <p:cNvPr id="38" name="AutoShape 19"/>
          <p:cNvSpPr/>
          <p:nvPr/>
        </p:nvSpPr>
        <p:spPr bwMode="auto">
          <a:xfrm>
            <a:off x="6597173" y="3652779"/>
            <a:ext cx="979326" cy="4928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s-ES" altLang="zh-CN" sz="20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Helvetica Light"/>
              </a:rPr>
              <a:t>20%</a:t>
            </a:r>
            <a:endParaRPr kumimoji="0" lang="es-ES" altLang="zh-CN" sz="18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Helvetica Light"/>
            </a:endParaRPr>
          </a:p>
        </p:txBody>
      </p:sp>
      <p:sp>
        <p:nvSpPr>
          <p:cNvPr id="39" name="AutoShape 20"/>
          <p:cNvSpPr/>
          <p:nvPr/>
        </p:nvSpPr>
        <p:spPr bwMode="auto">
          <a:xfrm>
            <a:off x="8057431" y="3652779"/>
            <a:ext cx="979326" cy="4928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s-ES" altLang="zh-CN" sz="20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Helvetica Light"/>
              </a:rPr>
              <a:t>14%</a:t>
            </a:r>
            <a:endParaRPr kumimoji="0" lang="es-ES" altLang="zh-CN" sz="18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Helvetica Light"/>
            </a:endParaRPr>
          </a:p>
        </p:txBody>
      </p:sp>
      <p:sp>
        <p:nvSpPr>
          <p:cNvPr id="40" name="AutoShape 21"/>
          <p:cNvSpPr/>
          <p:nvPr/>
        </p:nvSpPr>
        <p:spPr bwMode="auto">
          <a:xfrm>
            <a:off x="9535149" y="3652779"/>
            <a:ext cx="978532" cy="4928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s-ES" altLang="zh-CN" sz="20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Helvetica Light"/>
              </a:rPr>
              <a:t>12%</a:t>
            </a:r>
            <a:endParaRPr kumimoji="0" lang="es-ES" altLang="zh-CN" sz="18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Helvetica Light"/>
            </a:endParaRPr>
          </a:p>
        </p:txBody>
      </p:sp>
      <p:sp>
        <p:nvSpPr>
          <p:cNvPr id="41" name="AutoShape 22"/>
          <p:cNvSpPr/>
          <p:nvPr/>
        </p:nvSpPr>
        <p:spPr bwMode="auto">
          <a:xfrm>
            <a:off x="2333061" y="2699644"/>
            <a:ext cx="546009" cy="47220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3215" rtl="0" eaLnBrk="0" fontAlgn="base" latinLnBrk="0" hangingPunct="0">
              <a:lnSpc>
                <a:spcPct val="120000"/>
              </a:lnSpc>
              <a:spcBef>
                <a:spcPts val="850"/>
              </a:spcBef>
              <a:spcAft>
                <a:spcPct val="0"/>
              </a:spcAft>
              <a:buClrTx/>
              <a:buSzTx/>
              <a:buFont typeface="Arial" panose="020B0604020202020204" pitchFamily="34" charset="0"/>
              <a:buNone/>
              <a:defRPr/>
            </a:pPr>
            <a:r>
              <a:rPr kumimoji="0" lang="es-ES" altLang="zh-CN" sz="35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Modern Pictograms" charset="0"/>
              </a:rPr>
              <a:t>G</a:t>
            </a:r>
            <a:endParaRPr kumimoji="0" lang="es-ES" altLang="zh-CN" sz="18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Helvetica Light"/>
            </a:endParaRPr>
          </a:p>
        </p:txBody>
      </p:sp>
      <p:sp>
        <p:nvSpPr>
          <p:cNvPr id="42" name="AutoShape 23"/>
          <p:cNvSpPr/>
          <p:nvPr/>
        </p:nvSpPr>
        <p:spPr bwMode="auto">
          <a:xfrm>
            <a:off x="3975852" y="2639329"/>
            <a:ext cx="545217" cy="4714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3215" rtl="0" eaLnBrk="0" fontAlgn="base" latinLnBrk="0" hangingPunct="0">
              <a:lnSpc>
                <a:spcPct val="120000"/>
              </a:lnSpc>
              <a:spcBef>
                <a:spcPts val="850"/>
              </a:spcBef>
              <a:spcAft>
                <a:spcPct val="0"/>
              </a:spcAft>
              <a:buClrTx/>
              <a:buSzTx/>
              <a:buFont typeface="Arial" panose="020B0604020202020204" pitchFamily="34" charset="0"/>
              <a:buNone/>
              <a:defRPr/>
            </a:pPr>
            <a:r>
              <a:rPr kumimoji="0" lang="es-ES" altLang="zh-CN" sz="35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Modern Pictograms" charset="0"/>
              </a:rPr>
              <a:t>U</a:t>
            </a:r>
            <a:endParaRPr kumimoji="0" lang="es-ES" altLang="zh-CN" sz="18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Helvetica Light"/>
            </a:endParaRPr>
          </a:p>
        </p:txBody>
      </p:sp>
      <p:sp>
        <p:nvSpPr>
          <p:cNvPr id="43" name="AutoShape 24"/>
          <p:cNvSpPr/>
          <p:nvPr/>
        </p:nvSpPr>
        <p:spPr bwMode="auto">
          <a:xfrm>
            <a:off x="5351193" y="3306761"/>
            <a:ext cx="545216" cy="4714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3215" rtl="0" eaLnBrk="0" fontAlgn="base" latinLnBrk="0" hangingPunct="0">
              <a:lnSpc>
                <a:spcPct val="120000"/>
              </a:lnSpc>
              <a:spcBef>
                <a:spcPts val="850"/>
              </a:spcBef>
              <a:spcAft>
                <a:spcPct val="0"/>
              </a:spcAft>
              <a:buClrTx/>
              <a:buSzTx/>
              <a:buFont typeface="Arial" panose="020B0604020202020204" pitchFamily="34" charset="0"/>
              <a:buNone/>
              <a:defRPr/>
            </a:pPr>
            <a:r>
              <a:rPr kumimoji="0" lang="es-ES" altLang="zh-CN" sz="35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Modern Pictograms" charset="0"/>
              </a:rPr>
              <a:t>l</a:t>
            </a:r>
            <a:endParaRPr kumimoji="0" lang="es-ES" altLang="zh-CN" sz="18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Helvetica Light"/>
            </a:endParaRPr>
          </a:p>
        </p:txBody>
      </p:sp>
      <p:sp>
        <p:nvSpPr>
          <p:cNvPr id="44" name="AutoShape 25"/>
          <p:cNvSpPr/>
          <p:nvPr/>
        </p:nvSpPr>
        <p:spPr bwMode="auto">
          <a:xfrm>
            <a:off x="6830497" y="2786147"/>
            <a:ext cx="545216" cy="4714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3215" rtl="0" eaLnBrk="0" fontAlgn="base" latinLnBrk="0" hangingPunct="0">
              <a:lnSpc>
                <a:spcPct val="120000"/>
              </a:lnSpc>
              <a:spcBef>
                <a:spcPts val="850"/>
              </a:spcBef>
              <a:spcAft>
                <a:spcPct val="0"/>
              </a:spcAft>
              <a:buClrTx/>
              <a:buSzTx/>
              <a:buFont typeface="Arial" panose="020B0604020202020204" pitchFamily="34" charset="0"/>
              <a:buNone/>
              <a:defRPr/>
            </a:pPr>
            <a:r>
              <a:rPr kumimoji="0" lang="es-ES" altLang="zh-CN" sz="35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Modern Pictograms" charset="0"/>
              </a:rPr>
              <a:t>7</a:t>
            </a:r>
            <a:endParaRPr kumimoji="0" lang="es-ES" altLang="zh-CN" sz="18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Helvetica Light"/>
            </a:endParaRPr>
          </a:p>
        </p:txBody>
      </p:sp>
      <p:sp>
        <p:nvSpPr>
          <p:cNvPr id="45" name="AutoShape 26"/>
          <p:cNvSpPr/>
          <p:nvPr/>
        </p:nvSpPr>
        <p:spPr bwMode="auto">
          <a:xfrm>
            <a:off x="8290755" y="3059152"/>
            <a:ext cx="545216" cy="4714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3215" rtl="0" eaLnBrk="0" fontAlgn="base" latinLnBrk="0" hangingPunct="0">
              <a:lnSpc>
                <a:spcPct val="120000"/>
              </a:lnSpc>
              <a:spcBef>
                <a:spcPts val="850"/>
              </a:spcBef>
              <a:spcAft>
                <a:spcPct val="0"/>
              </a:spcAft>
              <a:buClrTx/>
              <a:buSzTx/>
              <a:buFont typeface="Arial" panose="020B0604020202020204" pitchFamily="34" charset="0"/>
              <a:buNone/>
              <a:defRPr/>
            </a:pPr>
            <a:r>
              <a:rPr kumimoji="0" lang="es-ES" altLang="zh-CN" sz="35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Modern Pictograms" charset="0"/>
              </a:rPr>
              <a:t>8</a:t>
            </a:r>
            <a:endParaRPr kumimoji="0" lang="es-ES" altLang="zh-CN" sz="18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Helvetica Light"/>
            </a:endParaRPr>
          </a:p>
        </p:txBody>
      </p:sp>
      <p:sp>
        <p:nvSpPr>
          <p:cNvPr id="46" name="AutoShape 27"/>
          <p:cNvSpPr/>
          <p:nvPr/>
        </p:nvSpPr>
        <p:spPr bwMode="auto">
          <a:xfrm>
            <a:off x="9751013" y="3225813"/>
            <a:ext cx="545216" cy="4714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3215" rtl="0" eaLnBrk="0" fontAlgn="base" latinLnBrk="0" hangingPunct="0">
              <a:lnSpc>
                <a:spcPct val="120000"/>
              </a:lnSpc>
              <a:spcBef>
                <a:spcPts val="850"/>
              </a:spcBef>
              <a:spcAft>
                <a:spcPct val="0"/>
              </a:spcAft>
              <a:buClrTx/>
              <a:buSzTx/>
              <a:buFont typeface="Arial" panose="020B0604020202020204" pitchFamily="34" charset="0"/>
              <a:buNone/>
              <a:defRPr/>
            </a:pPr>
            <a:r>
              <a:rPr kumimoji="0" lang="es-ES" altLang="zh-CN" sz="35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Modern Pictograms" charset="0"/>
              </a:rPr>
              <a:t>9</a:t>
            </a:r>
            <a:endParaRPr kumimoji="0" lang="es-ES" altLang="zh-CN" sz="1800" b="0" i="0" u="none" strike="noStrike" kern="1200" cap="none" spc="0" normalizeH="0" baseline="0" noProof="0">
              <a:ln>
                <a:noFill/>
              </a:ln>
              <a:solidFill>
                <a:srgbClr val="EAEAEA"/>
              </a:solidFill>
              <a:effectLst/>
              <a:uLnTx/>
              <a:uFillTx/>
              <a:latin typeface="微软雅黑" panose="020B0503020204020204" pitchFamily="34" charset="-122"/>
              <a:ea typeface="微软雅黑" panose="020B0503020204020204" pitchFamily="34" charset="-122"/>
              <a:cs typeface="+mn-cs"/>
              <a:sym typeface="Helvetica Light"/>
            </a:endParaRPr>
          </a:p>
        </p:txBody>
      </p:sp>
      <p:sp>
        <p:nvSpPr>
          <p:cNvPr id="47" name="TextBox 27"/>
          <p:cNvSpPr txBox="1">
            <a:spLocks noChangeArrowheads="1"/>
          </p:cNvSpPr>
          <p:nvPr/>
        </p:nvSpPr>
        <p:spPr bwMode="auto">
          <a:xfrm>
            <a:off x="1388022" y="4528933"/>
            <a:ext cx="3970045" cy="339725"/>
          </a:xfrm>
          <a:prstGeom prst="rect">
            <a:avLst/>
          </a:prstGeom>
          <a:noFill/>
          <a:ln w="9525">
            <a:noFill/>
            <a:miter lim="800000"/>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添加标题</a:t>
            </a:r>
            <a:endParaRPr kumimoji="0" lang="id-ID" altLang="en-US" sz="1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8" name="Rectangle 28"/>
          <p:cNvSpPr>
            <a:spLocks noChangeArrowheads="1"/>
          </p:cNvSpPr>
          <p:nvPr/>
        </p:nvSpPr>
        <p:spPr bwMode="auto">
          <a:xfrm>
            <a:off x="1388022" y="4836908"/>
            <a:ext cx="9216478" cy="523220"/>
          </a:xfrm>
          <a:prstGeom prst="rect">
            <a:avLst/>
          </a:prstGeom>
          <a:noFill/>
          <a:ln w="9525">
            <a:noFill/>
            <a:miter lim="800000"/>
          </a:ln>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小这里输入文字说明这里输入文字说明这里输入文字说明这里输入文字说明这里输入文字说明这里输入文字说明这里输入文字说明这里输入文字说明这里输入文字说明。</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600"/>
                            </p:stCondLst>
                            <p:childTnLst>
                              <p:par>
                                <p:cTn id="9" presetID="22" presetClass="entr" presetSubtype="8" fill="hold" nodeType="afterEffect">
                                  <p:stCondLst>
                                    <p:cond delay="10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200"/>
                            </p:stCondLst>
                            <p:childTnLst>
                              <p:par>
                                <p:cTn id="13" presetID="22" presetClass="entr" presetSubtype="8" fill="hold" nodeType="afterEffect">
                                  <p:stCondLst>
                                    <p:cond delay="10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p:stCondLst>
                              <p:cond delay="1800"/>
                            </p:stCondLst>
                            <p:childTnLst>
                              <p:par>
                                <p:cTn id="17" presetID="22" presetClass="entr" presetSubtype="8" fill="hold" nodeType="afterEffect">
                                  <p:stCondLst>
                                    <p:cond delay="10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2400"/>
                            </p:stCondLst>
                            <p:childTnLst>
                              <p:par>
                                <p:cTn id="21" presetID="22" presetClass="entr" presetSubtype="8" fill="hold" nodeType="afterEffect">
                                  <p:stCondLst>
                                    <p:cond delay="10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par>
                          <p:cTn id="24" fill="hold">
                            <p:stCondLst>
                              <p:cond delay="3000"/>
                            </p:stCondLst>
                            <p:childTnLst>
                              <p:par>
                                <p:cTn id="25" presetID="22" presetClass="entr" presetSubtype="4" fill="hold" grpId="0" nodeType="afterEffect">
                                  <p:stCondLst>
                                    <p:cond delay="30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3800"/>
                            </p:stCondLst>
                            <p:childTnLst>
                              <p:par>
                                <p:cTn id="29" presetID="22" presetClass="entr" presetSubtype="4" fill="hold" grpId="0" nodeType="afterEffect">
                                  <p:stCondLst>
                                    <p:cond delay="30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childTnLst>
                          </p:cTn>
                        </p:par>
                        <p:par>
                          <p:cTn id="32" fill="hold">
                            <p:stCondLst>
                              <p:cond delay="4600"/>
                            </p:stCondLst>
                            <p:childTnLst>
                              <p:par>
                                <p:cTn id="33" presetID="22" presetClass="entr" presetSubtype="4" fill="hold" grpId="0" nodeType="afterEffect">
                                  <p:stCondLst>
                                    <p:cond delay="300"/>
                                  </p:stCondLst>
                                  <p:childTnLst>
                                    <p:set>
                                      <p:cBhvr>
                                        <p:cTn id="34" dur="1" fill="hold">
                                          <p:stCondLst>
                                            <p:cond delay="0"/>
                                          </p:stCondLst>
                                        </p:cTn>
                                        <p:tgtEl>
                                          <p:spTgt spid="31"/>
                                        </p:tgtEl>
                                        <p:attrNameLst>
                                          <p:attrName>style.visibility</p:attrName>
                                        </p:attrNameLst>
                                      </p:cBhvr>
                                      <p:to>
                                        <p:strVal val="visible"/>
                                      </p:to>
                                    </p:set>
                                    <p:animEffect transition="in" filter="wipe(down)">
                                      <p:cBhvr>
                                        <p:cTn id="35" dur="500"/>
                                        <p:tgtEl>
                                          <p:spTgt spid="31"/>
                                        </p:tgtEl>
                                      </p:cBhvr>
                                    </p:animEffect>
                                  </p:childTnLst>
                                </p:cTn>
                              </p:par>
                            </p:childTnLst>
                          </p:cTn>
                        </p:par>
                        <p:par>
                          <p:cTn id="36" fill="hold">
                            <p:stCondLst>
                              <p:cond delay="5400"/>
                            </p:stCondLst>
                            <p:childTnLst>
                              <p:par>
                                <p:cTn id="37" presetID="22" presetClass="entr" presetSubtype="4" fill="hold" grpId="0" nodeType="afterEffect">
                                  <p:stCondLst>
                                    <p:cond delay="30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500"/>
                                        <p:tgtEl>
                                          <p:spTgt spid="32"/>
                                        </p:tgtEl>
                                      </p:cBhvr>
                                    </p:animEffect>
                                  </p:childTnLst>
                                </p:cTn>
                              </p:par>
                            </p:childTnLst>
                          </p:cTn>
                        </p:par>
                        <p:par>
                          <p:cTn id="40" fill="hold">
                            <p:stCondLst>
                              <p:cond delay="6200"/>
                            </p:stCondLst>
                            <p:childTnLst>
                              <p:par>
                                <p:cTn id="41" presetID="22" presetClass="entr" presetSubtype="4" fill="hold" grpId="0" nodeType="afterEffect">
                                  <p:stCondLst>
                                    <p:cond delay="30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childTnLst>
                          </p:cTn>
                        </p:par>
                        <p:par>
                          <p:cTn id="44" fill="hold">
                            <p:stCondLst>
                              <p:cond delay="7000"/>
                            </p:stCondLst>
                            <p:childTnLst>
                              <p:par>
                                <p:cTn id="45" presetID="22" presetClass="entr" presetSubtype="4" fill="hold" grpId="0" nodeType="afterEffect">
                                  <p:stCondLst>
                                    <p:cond delay="300"/>
                                  </p:stCondLst>
                                  <p:childTnLst>
                                    <p:set>
                                      <p:cBhvr>
                                        <p:cTn id="46" dur="1" fill="hold">
                                          <p:stCondLst>
                                            <p:cond delay="0"/>
                                          </p:stCondLst>
                                        </p:cTn>
                                        <p:tgtEl>
                                          <p:spTgt spid="34"/>
                                        </p:tgtEl>
                                        <p:attrNameLst>
                                          <p:attrName>style.visibility</p:attrName>
                                        </p:attrNameLst>
                                      </p:cBhvr>
                                      <p:to>
                                        <p:strVal val="visible"/>
                                      </p:to>
                                    </p:set>
                                    <p:animEffect transition="in" filter="wipe(down)">
                                      <p:cBhvr>
                                        <p:cTn id="47" dur="500"/>
                                        <p:tgtEl>
                                          <p:spTgt spid="34"/>
                                        </p:tgtEl>
                                      </p:cBhvr>
                                    </p:animEffect>
                                  </p:childTnLst>
                                </p:cTn>
                              </p:par>
                            </p:childTnLst>
                          </p:cTn>
                        </p:par>
                        <p:par>
                          <p:cTn id="48" fill="hold">
                            <p:stCondLst>
                              <p:cond delay="7800"/>
                            </p:stCondLst>
                            <p:childTnLst>
                              <p:par>
                                <p:cTn id="49" presetID="9"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dissolve">
                                      <p:cBhvr>
                                        <p:cTn id="51" dur="500"/>
                                        <p:tgtEl>
                                          <p:spTgt spid="35"/>
                                        </p:tgtEl>
                                      </p:cBhvr>
                                    </p:animEffect>
                                  </p:childTnLst>
                                </p:cTn>
                              </p:par>
                            </p:childTnLst>
                          </p:cTn>
                        </p:par>
                        <p:par>
                          <p:cTn id="52" fill="hold">
                            <p:stCondLst>
                              <p:cond delay="8300"/>
                            </p:stCondLst>
                            <p:childTnLst>
                              <p:par>
                                <p:cTn id="53" presetID="9"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dissolve">
                                      <p:cBhvr>
                                        <p:cTn id="55" dur="500"/>
                                        <p:tgtEl>
                                          <p:spTgt spid="36"/>
                                        </p:tgtEl>
                                      </p:cBhvr>
                                    </p:animEffect>
                                  </p:childTnLst>
                                </p:cTn>
                              </p:par>
                            </p:childTnLst>
                          </p:cTn>
                        </p:par>
                        <p:par>
                          <p:cTn id="56" fill="hold">
                            <p:stCondLst>
                              <p:cond delay="8800"/>
                            </p:stCondLst>
                            <p:childTnLst>
                              <p:par>
                                <p:cTn id="57" presetID="9"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dissolve">
                                      <p:cBhvr>
                                        <p:cTn id="59" dur="500"/>
                                        <p:tgtEl>
                                          <p:spTgt spid="37"/>
                                        </p:tgtEl>
                                      </p:cBhvr>
                                    </p:animEffect>
                                  </p:childTnLst>
                                </p:cTn>
                              </p:par>
                            </p:childTnLst>
                          </p:cTn>
                        </p:par>
                        <p:par>
                          <p:cTn id="60" fill="hold">
                            <p:stCondLst>
                              <p:cond delay="9300"/>
                            </p:stCondLst>
                            <p:childTnLst>
                              <p:par>
                                <p:cTn id="61" presetID="9"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dissolve">
                                      <p:cBhvr>
                                        <p:cTn id="63" dur="500"/>
                                        <p:tgtEl>
                                          <p:spTgt spid="38"/>
                                        </p:tgtEl>
                                      </p:cBhvr>
                                    </p:animEffect>
                                  </p:childTnLst>
                                </p:cTn>
                              </p:par>
                            </p:childTnLst>
                          </p:cTn>
                        </p:par>
                        <p:par>
                          <p:cTn id="64" fill="hold">
                            <p:stCondLst>
                              <p:cond delay="9800"/>
                            </p:stCondLst>
                            <p:childTnLst>
                              <p:par>
                                <p:cTn id="65" presetID="9"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dissolve">
                                      <p:cBhvr>
                                        <p:cTn id="67" dur="500"/>
                                        <p:tgtEl>
                                          <p:spTgt spid="39"/>
                                        </p:tgtEl>
                                      </p:cBhvr>
                                    </p:animEffect>
                                  </p:childTnLst>
                                </p:cTn>
                              </p:par>
                            </p:childTnLst>
                          </p:cTn>
                        </p:par>
                        <p:par>
                          <p:cTn id="68" fill="hold">
                            <p:stCondLst>
                              <p:cond delay="10300"/>
                            </p:stCondLst>
                            <p:childTnLst>
                              <p:par>
                                <p:cTn id="69" presetID="9"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dissolve">
                                      <p:cBhvr>
                                        <p:cTn id="71" dur="500"/>
                                        <p:tgtEl>
                                          <p:spTgt spid="40"/>
                                        </p:tgtEl>
                                      </p:cBhvr>
                                    </p:animEffect>
                                  </p:childTnLst>
                                </p:cTn>
                              </p:par>
                            </p:childTnLst>
                          </p:cTn>
                        </p:par>
                        <p:par>
                          <p:cTn id="72" fill="hold">
                            <p:stCondLst>
                              <p:cond delay="10800"/>
                            </p:stCondLst>
                            <p:childTnLst>
                              <p:par>
                                <p:cTn id="73" presetID="9" presetClass="entr" presetSubtype="0" fill="hold" grpId="0" nodeType="afterEffect">
                                  <p:stCondLst>
                                    <p:cond delay="200"/>
                                  </p:stCondLst>
                                  <p:childTnLst>
                                    <p:set>
                                      <p:cBhvr>
                                        <p:cTn id="74" dur="1" fill="hold">
                                          <p:stCondLst>
                                            <p:cond delay="0"/>
                                          </p:stCondLst>
                                        </p:cTn>
                                        <p:tgtEl>
                                          <p:spTgt spid="41"/>
                                        </p:tgtEl>
                                        <p:attrNameLst>
                                          <p:attrName>style.visibility</p:attrName>
                                        </p:attrNameLst>
                                      </p:cBhvr>
                                      <p:to>
                                        <p:strVal val="visible"/>
                                      </p:to>
                                    </p:set>
                                    <p:animEffect transition="in" filter="dissolve">
                                      <p:cBhvr>
                                        <p:cTn id="75" dur="500"/>
                                        <p:tgtEl>
                                          <p:spTgt spid="41"/>
                                        </p:tgtEl>
                                      </p:cBhvr>
                                    </p:animEffect>
                                  </p:childTnLst>
                                </p:cTn>
                              </p:par>
                            </p:childTnLst>
                          </p:cTn>
                        </p:par>
                        <p:par>
                          <p:cTn id="76" fill="hold">
                            <p:stCondLst>
                              <p:cond delay="11500"/>
                            </p:stCondLst>
                            <p:childTnLst>
                              <p:par>
                                <p:cTn id="77" presetID="9" presetClass="entr" presetSubtype="0" fill="hold" grpId="0" nodeType="afterEffect">
                                  <p:stCondLst>
                                    <p:cond delay="200"/>
                                  </p:stCondLst>
                                  <p:childTnLst>
                                    <p:set>
                                      <p:cBhvr>
                                        <p:cTn id="78" dur="1" fill="hold">
                                          <p:stCondLst>
                                            <p:cond delay="0"/>
                                          </p:stCondLst>
                                        </p:cTn>
                                        <p:tgtEl>
                                          <p:spTgt spid="42"/>
                                        </p:tgtEl>
                                        <p:attrNameLst>
                                          <p:attrName>style.visibility</p:attrName>
                                        </p:attrNameLst>
                                      </p:cBhvr>
                                      <p:to>
                                        <p:strVal val="visible"/>
                                      </p:to>
                                    </p:set>
                                    <p:animEffect transition="in" filter="dissolve">
                                      <p:cBhvr>
                                        <p:cTn id="79" dur="500"/>
                                        <p:tgtEl>
                                          <p:spTgt spid="42"/>
                                        </p:tgtEl>
                                      </p:cBhvr>
                                    </p:animEffect>
                                  </p:childTnLst>
                                </p:cTn>
                              </p:par>
                            </p:childTnLst>
                          </p:cTn>
                        </p:par>
                        <p:par>
                          <p:cTn id="80" fill="hold">
                            <p:stCondLst>
                              <p:cond delay="12200"/>
                            </p:stCondLst>
                            <p:childTnLst>
                              <p:par>
                                <p:cTn id="81" presetID="9" presetClass="entr" presetSubtype="0" fill="hold" grpId="0" nodeType="afterEffect">
                                  <p:stCondLst>
                                    <p:cond delay="200"/>
                                  </p:stCondLst>
                                  <p:childTnLst>
                                    <p:set>
                                      <p:cBhvr>
                                        <p:cTn id="82" dur="1" fill="hold">
                                          <p:stCondLst>
                                            <p:cond delay="0"/>
                                          </p:stCondLst>
                                        </p:cTn>
                                        <p:tgtEl>
                                          <p:spTgt spid="43"/>
                                        </p:tgtEl>
                                        <p:attrNameLst>
                                          <p:attrName>style.visibility</p:attrName>
                                        </p:attrNameLst>
                                      </p:cBhvr>
                                      <p:to>
                                        <p:strVal val="visible"/>
                                      </p:to>
                                    </p:set>
                                    <p:animEffect transition="in" filter="dissolve">
                                      <p:cBhvr>
                                        <p:cTn id="83" dur="500"/>
                                        <p:tgtEl>
                                          <p:spTgt spid="43"/>
                                        </p:tgtEl>
                                      </p:cBhvr>
                                    </p:animEffect>
                                  </p:childTnLst>
                                </p:cTn>
                              </p:par>
                            </p:childTnLst>
                          </p:cTn>
                        </p:par>
                        <p:par>
                          <p:cTn id="84" fill="hold">
                            <p:stCondLst>
                              <p:cond delay="12900"/>
                            </p:stCondLst>
                            <p:childTnLst>
                              <p:par>
                                <p:cTn id="85" presetID="9" presetClass="entr" presetSubtype="0" fill="hold" grpId="0" nodeType="afterEffect">
                                  <p:stCondLst>
                                    <p:cond delay="200"/>
                                  </p:stCondLst>
                                  <p:childTnLst>
                                    <p:set>
                                      <p:cBhvr>
                                        <p:cTn id="86" dur="1" fill="hold">
                                          <p:stCondLst>
                                            <p:cond delay="0"/>
                                          </p:stCondLst>
                                        </p:cTn>
                                        <p:tgtEl>
                                          <p:spTgt spid="44"/>
                                        </p:tgtEl>
                                        <p:attrNameLst>
                                          <p:attrName>style.visibility</p:attrName>
                                        </p:attrNameLst>
                                      </p:cBhvr>
                                      <p:to>
                                        <p:strVal val="visible"/>
                                      </p:to>
                                    </p:set>
                                    <p:animEffect transition="in" filter="dissolve">
                                      <p:cBhvr>
                                        <p:cTn id="87" dur="500"/>
                                        <p:tgtEl>
                                          <p:spTgt spid="44"/>
                                        </p:tgtEl>
                                      </p:cBhvr>
                                    </p:animEffect>
                                  </p:childTnLst>
                                </p:cTn>
                              </p:par>
                            </p:childTnLst>
                          </p:cTn>
                        </p:par>
                        <p:par>
                          <p:cTn id="88" fill="hold">
                            <p:stCondLst>
                              <p:cond delay="13600"/>
                            </p:stCondLst>
                            <p:childTnLst>
                              <p:par>
                                <p:cTn id="89" presetID="9" presetClass="entr" presetSubtype="0" fill="hold" grpId="0" nodeType="afterEffect">
                                  <p:stCondLst>
                                    <p:cond delay="200"/>
                                  </p:stCondLst>
                                  <p:childTnLst>
                                    <p:set>
                                      <p:cBhvr>
                                        <p:cTn id="90" dur="1" fill="hold">
                                          <p:stCondLst>
                                            <p:cond delay="0"/>
                                          </p:stCondLst>
                                        </p:cTn>
                                        <p:tgtEl>
                                          <p:spTgt spid="45"/>
                                        </p:tgtEl>
                                        <p:attrNameLst>
                                          <p:attrName>style.visibility</p:attrName>
                                        </p:attrNameLst>
                                      </p:cBhvr>
                                      <p:to>
                                        <p:strVal val="visible"/>
                                      </p:to>
                                    </p:set>
                                    <p:animEffect transition="in" filter="dissolve">
                                      <p:cBhvr>
                                        <p:cTn id="91" dur="500"/>
                                        <p:tgtEl>
                                          <p:spTgt spid="45"/>
                                        </p:tgtEl>
                                      </p:cBhvr>
                                    </p:animEffect>
                                  </p:childTnLst>
                                </p:cTn>
                              </p:par>
                            </p:childTnLst>
                          </p:cTn>
                        </p:par>
                        <p:par>
                          <p:cTn id="92" fill="hold">
                            <p:stCondLst>
                              <p:cond delay="14300"/>
                            </p:stCondLst>
                            <p:childTnLst>
                              <p:par>
                                <p:cTn id="93" presetID="9" presetClass="entr" presetSubtype="0" fill="hold" grpId="0" nodeType="afterEffect">
                                  <p:stCondLst>
                                    <p:cond delay="200"/>
                                  </p:stCondLst>
                                  <p:childTnLst>
                                    <p:set>
                                      <p:cBhvr>
                                        <p:cTn id="94" dur="1" fill="hold">
                                          <p:stCondLst>
                                            <p:cond delay="0"/>
                                          </p:stCondLst>
                                        </p:cTn>
                                        <p:tgtEl>
                                          <p:spTgt spid="46"/>
                                        </p:tgtEl>
                                        <p:attrNameLst>
                                          <p:attrName>style.visibility</p:attrName>
                                        </p:attrNameLst>
                                      </p:cBhvr>
                                      <p:to>
                                        <p:strVal val="visible"/>
                                      </p:to>
                                    </p:set>
                                    <p:animEffect transition="in" filter="dissolve">
                                      <p:cBhvr>
                                        <p:cTn id="9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utoUpdateAnimBg="0"/>
      <p:bldP spid="36" grpId="0" autoUpdateAnimBg="0"/>
      <p:bldP spid="37" grpId="0" autoUpdateAnimBg="0"/>
      <p:bldP spid="38" grpId="0" autoUpdateAnimBg="0"/>
      <p:bldP spid="39" grpId="0" autoUpdateAnimBg="0"/>
      <p:bldP spid="40" grpId="0" autoUpdateAnimBg="0"/>
      <p:bldP spid="41" grpId="0" autoUpdateAnimBg="0"/>
      <p:bldP spid="42" grpId="0" autoUpdateAnimBg="0"/>
      <p:bldP spid="43" grpId="0" autoUpdateAnimBg="0"/>
      <p:bldP spid="44" grpId="0" autoUpdateAnimBg="0"/>
      <p:bldP spid="45" grpId="0" autoUpdateAnimBg="0"/>
      <p:bldP spid="46"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文本框 38"/>
          <p:cNvSpPr txBox="1">
            <a:spLocks noChangeArrowheads="1"/>
          </p:cNvSpPr>
          <p:nvPr/>
        </p:nvSpPr>
        <p:spPr bwMode="auto">
          <a:xfrm>
            <a:off x="519113" y="171450"/>
            <a:ext cx="2136775" cy="368300"/>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点此添加您的标题</a:t>
            </a: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8196" name="组合 3"/>
          <p:cNvGrpSpPr/>
          <p:nvPr/>
        </p:nvGrpSpPr>
        <p:grpSpPr bwMode="auto">
          <a:xfrm>
            <a:off x="196850" y="182563"/>
            <a:ext cx="238125" cy="347662"/>
            <a:chOff x="0" y="0"/>
            <a:chExt cx="569789" cy="829904"/>
          </a:xfrm>
        </p:grpSpPr>
        <p:sp>
          <p:nvSpPr>
            <p:cNvPr id="8279" name="菱形 39"/>
            <p:cNvSpPr>
              <a:spLocks noChangeArrowheads="1"/>
            </p:cNvSpPr>
            <p:nvPr/>
          </p:nvSpPr>
          <p:spPr bwMode="auto">
            <a:xfrm>
              <a:off x="0" y="0"/>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8280" name="菱形 40"/>
            <p:cNvSpPr>
              <a:spLocks noChangeArrowheads="1"/>
            </p:cNvSpPr>
            <p:nvPr/>
          </p:nvSpPr>
          <p:spPr bwMode="auto">
            <a:xfrm>
              <a:off x="0" y="260114"/>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grpSp>
      <p:grpSp>
        <p:nvGrpSpPr>
          <p:cNvPr id="89" name="Group 9"/>
          <p:cNvGrpSpPr/>
          <p:nvPr/>
        </p:nvGrpSpPr>
        <p:grpSpPr>
          <a:xfrm>
            <a:off x="2716212" y="1928079"/>
            <a:ext cx="7215717" cy="3184396"/>
            <a:chOff x="1676400" y="1855788"/>
            <a:chExt cx="5411788" cy="2686050"/>
          </a:xfrm>
          <a:solidFill>
            <a:schemeClr val="bg1">
              <a:alpha val="15000"/>
            </a:schemeClr>
          </a:solidFill>
        </p:grpSpPr>
        <p:sp>
          <p:nvSpPr>
            <p:cNvPr id="90" name="Freeform 6"/>
            <p:cNvSpPr>
              <a:spLocks noEditPoints="1"/>
            </p:cNvSpPr>
            <p:nvPr/>
          </p:nvSpPr>
          <p:spPr bwMode="auto">
            <a:xfrm>
              <a:off x="2816225" y="3027363"/>
              <a:ext cx="4271963" cy="1344613"/>
            </a:xfrm>
            <a:custGeom>
              <a:avLst/>
              <a:gdLst>
                <a:gd name="T0" fmla="*/ 2312 w 2691"/>
                <a:gd name="T1" fmla="*/ 784 h 847"/>
                <a:gd name="T2" fmla="*/ 2580 w 2691"/>
                <a:gd name="T3" fmla="*/ 812 h 847"/>
                <a:gd name="T4" fmla="*/ 2617 w 2691"/>
                <a:gd name="T5" fmla="*/ 769 h 847"/>
                <a:gd name="T6" fmla="*/ 1381 w 2691"/>
                <a:gd name="T7" fmla="*/ 437 h 847"/>
                <a:gd name="T8" fmla="*/ 1352 w 2691"/>
                <a:gd name="T9" fmla="*/ 530 h 847"/>
                <a:gd name="T10" fmla="*/ 1312 w 2691"/>
                <a:gd name="T11" fmla="*/ 581 h 847"/>
                <a:gd name="T12" fmla="*/ 1308 w 2691"/>
                <a:gd name="T13" fmla="*/ 520 h 847"/>
                <a:gd name="T14" fmla="*/ 1347 w 2691"/>
                <a:gd name="T15" fmla="*/ 442 h 847"/>
                <a:gd name="T16" fmla="*/ 2439 w 2691"/>
                <a:gd name="T17" fmla="*/ 492 h 847"/>
                <a:gd name="T18" fmla="*/ 2399 w 2691"/>
                <a:gd name="T19" fmla="*/ 724 h 847"/>
                <a:gd name="T20" fmla="*/ 2324 w 2691"/>
                <a:gd name="T21" fmla="*/ 747 h 847"/>
                <a:gd name="T22" fmla="*/ 2289 w 2691"/>
                <a:gd name="T23" fmla="*/ 703 h 847"/>
                <a:gd name="T24" fmla="*/ 2289 w 2691"/>
                <a:gd name="T25" fmla="*/ 692 h 847"/>
                <a:gd name="T26" fmla="*/ 2286 w 2691"/>
                <a:gd name="T27" fmla="*/ 678 h 847"/>
                <a:gd name="T28" fmla="*/ 2208 w 2691"/>
                <a:gd name="T29" fmla="*/ 656 h 847"/>
                <a:gd name="T30" fmla="*/ 2071 w 2691"/>
                <a:gd name="T31" fmla="*/ 700 h 847"/>
                <a:gd name="T32" fmla="*/ 2062 w 2691"/>
                <a:gd name="T33" fmla="*/ 631 h 847"/>
                <a:gd name="T34" fmla="*/ 2141 w 2691"/>
                <a:gd name="T35" fmla="*/ 506 h 847"/>
                <a:gd name="T36" fmla="*/ 2238 w 2691"/>
                <a:gd name="T37" fmla="*/ 435 h 847"/>
                <a:gd name="T38" fmla="*/ 2290 w 2691"/>
                <a:gd name="T39" fmla="*/ 399 h 847"/>
                <a:gd name="T40" fmla="*/ 2333 w 2691"/>
                <a:gd name="T41" fmla="*/ 424 h 847"/>
                <a:gd name="T42" fmla="*/ 2369 w 2691"/>
                <a:gd name="T43" fmla="*/ 478 h 847"/>
                <a:gd name="T44" fmla="*/ 2051 w 2691"/>
                <a:gd name="T45" fmla="*/ 341 h 847"/>
                <a:gd name="T46" fmla="*/ 2085 w 2691"/>
                <a:gd name="T47" fmla="*/ 348 h 847"/>
                <a:gd name="T48" fmla="*/ 2162 w 2691"/>
                <a:gd name="T49" fmla="*/ 361 h 847"/>
                <a:gd name="T50" fmla="*/ 2233 w 2691"/>
                <a:gd name="T51" fmla="*/ 356 h 847"/>
                <a:gd name="T52" fmla="*/ 2199 w 2691"/>
                <a:gd name="T53" fmla="*/ 377 h 847"/>
                <a:gd name="T54" fmla="*/ 2162 w 2691"/>
                <a:gd name="T55" fmla="*/ 366 h 847"/>
                <a:gd name="T56" fmla="*/ 2042 w 2691"/>
                <a:gd name="T57" fmla="*/ 358 h 847"/>
                <a:gd name="T58" fmla="*/ 2311 w 2691"/>
                <a:gd name="T59" fmla="*/ 263 h 847"/>
                <a:gd name="T60" fmla="*/ 2348 w 2691"/>
                <a:gd name="T61" fmla="*/ 284 h 847"/>
                <a:gd name="T62" fmla="*/ 2458 w 2691"/>
                <a:gd name="T63" fmla="*/ 324 h 847"/>
                <a:gd name="T64" fmla="*/ 2480 w 2691"/>
                <a:gd name="T65" fmla="*/ 369 h 847"/>
                <a:gd name="T66" fmla="*/ 2449 w 2691"/>
                <a:gd name="T67" fmla="*/ 359 h 847"/>
                <a:gd name="T68" fmla="*/ 2366 w 2691"/>
                <a:gd name="T69" fmla="*/ 350 h 847"/>
                <a:gd name="T70" fmla="*/ 2284 w 2691"/>
                <a:gd name="T71" fmla="*/ 272 h 847"/>
                <a:gd name="T72" fmla="*/ 2191 w 2691"/>
                <a:gd name="T73" fmla="*/ 250 h 847"/>
                <a:gd name="T74" fmla="*/ 2190 w 2691"/>
                <a:gd name="T75" fmla="*/ 263 h 847"/>
                <a:gd name="T76" fmla="*/ 2197 w 2691"/>
                <a:gd name="T77" fmla="*/ 307 h 847"/>
                <a:gd name="T78" fmla="*/ 2177 w 2691"/>
                <a:gd name="T79" fmla="*/ 304 h 847"/>
                <a:gd name="T80" fmla="*/ 2156 w 2691"/>
                <a:gd name="T81" fmla="*/ 307 h 847"/>
                <a:gd name="T82" fmla="*/ 2209 w 2691"/>
                <a:gd name="T83" fmla="*/ 240 h 847"/>
                <a:gd name="T84" fmla="*/ 1983 w 2691"/>
                <a:gd name="T85" fmla="*/ 266 h 847"/>
                <a:gd name="T86" fmla="*/ 1996 w 2691"/>
                <a:gd name="T87" fmla="*/ 331 h 847"/>
                <a:gd name="T88" fmla="*/ 1925 w 2691"/>
                <a:gd name="T89" fmla="*/ 230 h 847"/>
                <a:gd name="T90" fmla="*/ 1886 w 2691"/>
                <a:gd name="T91" fmla="*/ 186 h 847"/>
                <a:gd name="T92" fmla="*/ 2143 w 2691"/>
                <a:gd name="T93" fmla="*/ 231 h 847"/>
                <a:gd name="T94" fmla="*/ 2122 w 2691"/>
                <a:gd name="T95" fmla="*/ 295 h 847"/>
                <a:gd name="T96" fmla="*/ 2057 w 2691"/>
                <a:gd name="T97" fmla="*/ 298 h 847"/>
                <a:gd name="T98" fmla="*/ 2075 w 2691"/>
                <a:gd name="T99" fmla="*/ 216 h 847"/>
                <a:gd name="T100" fmla="*/ 2170 w 2691"/>
                <a:gd name="T101" fmla="*/ 19 h 847"/>
                <a:gd name="T102" fmla="*/ 2189 w 2691"/>
                <a:gd name="T103" fmla="*/ 73 h 847"/>
                <a:gd name="T104" fmla="*/ 2215 w 2691"/>
                <a:gd name="T105" fmla="*/ 99 h 847"/>
                <a:gd name="T106" fmla="*/ 2231 w 2691"/>
                <a:gd name="T107" fmla="*/ 169 h 847"/>
                <a:gd name="T108" fmla="*/ 2204 w 2691"/>
                <a:gd name="T109" fmla="*/ 158 h 847"/>
                <a:gd name="T110" fmla="*/ 2193 w 2691"/>
                <a:gd name="T111" fmla="*/ 150 h 847"/>
                <a:gd name="T112" fmla="*/ 2213 w 2691"/>
                <a:gd name="T113" fmla="*/ 116 h 847"/>
                <a:gd name="T114" fmla="*/ 2190 w 2691"/>
                <a:gd name="T115" fmla="*/ 126 h 847"/>
                <a:gd name="T116" fmla="*/ 2199 w 2691"/>
                <a:gd name="T117" fmla="*/ 102 h 847"/>
                <a:gd name="T118" fmla="*/ 2161 w 2691"/>
                <a:gd name="T119" fmla="*/ 86 h 847"/>
                <a:gd name="T120" fmla="*/ 2044 w 2691"/>
                <a:gd name="T121" fmla="*/ 4 h 847"/>
                <a:gd name="T122" fmla="*/ 64 w 2691"/>
                <a:gd name="T123" fmla="*/ 10 h 847"/>
                <a:gd name="T124" fmla="*/ 20 w 2691"/>
                <a:gd name="T125" fmla="*/ 26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91" h="847">
                  <a:moveTo>
                    <a:pt x="2318" y="764"/>
                  </a:moveTo>
                  <a:lnTo>
                    <a:pt x="2318" y="766"/>
                  </a:lnTo>
                  <a:lnTo>
                    <a:pt x="2319" y="767"/>
                  </a:lnTo>
                  <a:lnTo>
                    <a:pt x="2320" y="768"/>
                  </a:lnTo>
                  <a:lnTo>
                    <a:pt x="2323" y="771"/>
                  </a:lnTo>
                  <a:lnTo>
                    <a:pt x="2325" y="772"/>
                  </a:lnTo>
                  <a:lnTo>
                    <a:pt x="2327" y="773"/>
                  </a:lnTo>
                  <a:lnTo>
                    <a:pt x="2328" y="774"/>
                  </a:lnTo>
                  <a:lnTo>
                    <a:pt x="2329" y="775"/>
                  </a:lnTo>
                  <a:lnTo>
                    <a:pt x="2333" y="774"/>
                  </a:lnTo>
                  <a:lnTo>
                    <a:pt x="2339" y="774"/>
                  </a:lnTo>
                  <a:lnTo>
                    <a:pt x="2346" y="772"/>
                  </a:lnTo>
                  <a:lnTo>
                    <a:pt x="2351" y="771"/>
                  </a:lnTo>
                  <a:lnTo>
                    <a:pt x="2354" y="771"/>
                  </a:lnTo>
                  <a:lnTo>
                    <a:pt x="2353" y="773"/>
                  </a:lnTo>
                  <a:lnTo>
                    <a:pt x="2348" y="778"/>
                  </a:lnTo>
                  <a:lnTo>
                    <a:pt x="2345" y="785"/>
                  </a:lnTo>
                  <a:lnTo>
                    <a:pt x="2342" y="790"/>
                  </a:lnTo>
                  <a:lnTo>
                    <a:pt x="2340" y="794"/>
                  </a:lnTo>
                  <a:lnTo>
                    <a:pt x="2338" y="796"/>
                  </a:lnTo>
                  <a:lnTo>
                    <a:pt x="2333" y="800"/>
                  </a:lnTo>
                  <a:lnTo>
                    <a:pt x="2327" y="804"/>
                  </a:lnTo>
                  <a:lnTo>
                    <a:pt x="2321" y="807"/>
                  </a:lnTo>
                  <a:lnTo>
                    <a:pt x="2319" y="808"/>
                  </a:lnTo>
                  <a:lnTo>
                    <a:pt x="2317" y="807"/>
                  </a:lnTo>
                  <a:lnTo>
                    <a:pt x="2316" y="807"/>
                  </a:lnTo>
                  <a:lnTo>
                    <a:pt x="2313" y="807"/>
                  </a:lnTo>
                  <a:lnTo>
                    <a:pt x="2311" y="806"/>
                  </a:lnTo>
                  <a:lnTo>
                    <a:pt x="2308" y="806"/>
                  </a:lnTo>
                  <a:lnTo>
                    <a:pt x="2307" y="806"/>
                  </a:lnTo>
                  <a:lnTo>
                    <a:pt x="2306" y="806"/>
                  </a:lnTo>
                  <a:lnTo>
                    <a:pt x="2312" y="784"/>
                  </a:lnTo>
                  <a:lnTo>
                    <a:pt x="2318" y="764"/>
                  </a:lnTo>
                  <a:close/>
                  <a:moveTo>
                    <a:pt x="2653" y="693"/>
                  </a:moveTo>
                  <a:lnTo>
                    <a:pt x="2664" y="700"/>
                  </a:lnTo>
                  <a:lnTo>
                    <a:pt x="2661" y="723"/>
                  </a:lnTo>
                  <a:lnTo>
                    <a:pt x="2662" y="723"/>
                  </a:lnTo>
                  <a:lnTo>
                    <a:pt x="2663" y="722"/>
                  </a:lnTo>
                  <a:lnTo>
                    <a:pt x="2665" y="722"/>
                  </a:lnTo>
                  <a:lnTo>
                    <a:pt x="2666" y="722"/>
                  </a:lnTo>
                  <a:lnTo>
                    <a:pt x="2667" y="723"/>
                  </a:lnTo>
                  <a:lnTo>
                    <a:pt x="2667" y="724"/>
                  </a:lnTo>
                  <a:lnTo>
                    <a:pt x="2667" y="726"/>
                  </a:lnTo>
                  <a:lnTo>
                    <a:pt x="2667" y="728"/>
                  </a:lnTo>
                  <a:lnTo>
                    <a:pt x="2667" y="730"/>
                  </a:lnTo>
                  <a:lnTo>
                    <a:pt x="2667" y="731"/>
                  </a:lnTo>
                  <a:lnTo>
                    <a:pt x="2674" y="737"/>
                  </a:lnTo>
                  <a:lnTo>
                    <a:pt x="2691" y="728"/>
                  </a:lnTo>
                  <a:lnTo>
                    <a:pt x="2682" y="744"/>
                  </a:lnTo>
                  <a:lnTo>
                    <a:pt x="2668" y="753"/>
                  </a:lnTo>
                  <a:lnTo>
                    <a:pt x="2661" y="753"/>
                  </a:lnTo>
                  <a:lnTo>
                    <a:pt x="2658" y="764"/>
                  </a:lnTo>
                  <a:lnTo>
                    <a:pt x="2636" y="778"/>
                  </a:lnTo>
                  <a:lnTo>
                    <a:pt x="2623" y="783"/>
                  </a:lnTo>
                  <a:lnTo>
                    <a:pt x="2614" y="780"/>
                  </a:lnTo>
                  <a:lnTo>
                    <a:pt x="2603" y="791"/>
                  </a:lnTo>
                  <a:lnTo>
                    <a:pt x="2585" y="801"/>
                  </a:lnTo>
                  <a:lnTo>
                    <a:pt x="2585" y="801"/>
                  </a:lnTo>
                  <a:lnTo>
                    <a:pt x="2584" y="803"/>
                  </a:lnTo>
                  <a:lnTo>
                    <a:pt x="2583" y="804"/>
                  </a:lnTo>
                  <a:lnTo>
                    <a:pt x="2582" y="807"/>
                  </a:lnTo>
                  <a:lnTo>
                    <a:pt x="2581" y="809"/>
                  </a:lnTo>
                  <a:lnTo>
                    <a:pt x="2581" y="811"/>
                  </a:lnTo>
                  <a:lnTo>
                    <a:pt x="2580" y="812"/>
                  </a:lnTo>
                  <a:lnTo>
                    <a:pt x="2579" y="813"/>
                  </a:lnTo>
                  <a:lnTo>
                    <a:pt x="2579" y="813"/>
                  </a:lnTo>
                  <a:lnTo>
                    <a:pt x="2578" y="812"/>
                  </a:lnTo>
                  <a:lnTo>
                    <a:pt x="2574" y="812"/>
                  </a:lnTo>
                  <a:lnTo>
                    <a:pt x="2568" y="813"/>
                  </a:lnTo>
                  <a:lnTo>
                    <a:pt x="2564" y="815"/>
                  </a:lnTo>
                  <a:lnTo>
                    <a:pt x="2562" y="815"/>
                  </a:lnTo>
                  <a:lnTo>
                    <a:pt x="2551" y="824"/>
                  </a:lnTo>
                  <a:lnTo>
                    <a:pt x="2530" y="839"/>
                  </a:lnTo>
                  <a:lnTo>
                    <a:pt x="2528" y="840"/>
                  </a:lnTo>
                  <a:lnTo>
                    <a:pt x="2524" y="843"/>
                  </a:lnTo>
                  <a:lnTo>
                    <a:pt x="2518" y="845"/>
                  </a:lnTo>
                  <a:lnTo>
                    <a:pt x="2514" y="847"/>
                  </a:lnTo>
                  <a:lnTo>
                    <a:pt x="2512" y="847"/>
                  </a:lnTo>
                  <a:lnTo>
                    <a:pt x="2511" y="847"/>
                  </a:lnTo>
                  <a:lnTo>
                    <a:pt x="2509" y="846"/>
                  </a:lnTo>
                  <a:lnTo>
                    <a:pt x="2507" y="845"/>
                  </a:lnTo>
                  <a:lnTo>
                    <a:pt x="2505" y="844"/>
                  </a:lnTo>
                  <a:lnTo>
                    <a:pt x="2504" y="843"/>
                  </a:lnTo>
                  <a:lnTo>
                    <a:pt x="2504" y="843"/>
                  </a:lnTo>
                  <a:lnTo>
                    <a:pt x="2495" y="839"/>
                  </a:lnTo>
                  <a:lnTo>
                    <a:pt x="2556" y="801"/>
                  </a:lnTo>
                  <a:lnTo>
                    <a:pt x="2582" y="787"/>
                  </a:lnTo>
                  <a:lnTo>
                    <a:pt x="2601" y="771"/>
                  </a:lnTo>
                  <a:lnTo>
                    <a:pt x="2608" y="776"/>
                  </a:lnTo>
                  <a:lnTo>
                    <a:pt x="2608" y="775"/>
                  </a:lnTo>
                  <a:lnTo>
                    <a:pt x="2609" y="775"/>
                  </a:lnTo>
                  <a:lnTo>
                    <a:pt x="2611" y="773"/>
                  </a:lnTo>
                  <a:lnTo>
                    <a:pt x="2612" y="772"/>
                  </a:lnTo>
                  <a:lnTo>
                    <a:pt x="2614" y="771"/>
                  </a:lnTo>
                  <a:lnTo>
                    <a:pt x="2615" y="769"/>
                  </a:lnTo>
                  <a:lnTo>
                    <a:pt x="2617" y="769"/>
                  </a:lnTo>
                  <a:lnTo>
                    <a:pt x="2618" y="769"/>
                  </a:lnTo>
                  <a:lnTo>
                    <a:pt x="2618" y="771"/>
                  </a:lnTo>
                  <a:lnTo>
                    <a:pt x="2618" y="773"/>
                  </a:lnTo>
                  <a:lnTo>
                    <a:pt x="2619" y="775"/>
                  </a:lnTo>
                  <a:lnTo>
                    <a:pt x="2620" y="777"/>
                  </a:lnTo>
                  <a:lnTo>
                    <a:pt x="2622" y="777"/>
                  </a:lnTo>
                  <a:lnTo>
                    <a:pt x="2623" y="778"/>
                  </a:lnTo>
                  <a:lnTo>
                    <a:pt x="2633" y="767"/>
                  </a:lnTo>
                  <a:lnTo>
                    <a:pt x="2633" y="767"/>
                  </a:lnTo>
                  <a:lnTo>
                    <a:pt x="2634" y="766"/>
                  </a:lnTo>
                  <a:lnTo>
                    <a:pt x="2635" y="765"/>
                  </a:lnTo>
                  <a:lnTo>
                    <a:pt x="2635" y="763"/>
                  </a:lnTo>
                  <a:lnTo>
                    <a:pt x="2636" y="762"/>
                  </a:lnTo>
                  <a:lnTo>
                    <a:pt x="2636" y="760"/>
                  </a:lnTo>
                  <a:lnTo>
                    <a:pt x="2635" y="760"/>
                  </a:lnTo>
                  <a:lnTo>
                    <a:pt x="2634" y="760"/>
                  </a:lnTo>
                  <a:lnTo>
                    <a:pt x="2632" y="759"/>
                  </a:lnTo>
                  <a:lnTo>
                    <a:pt x="2630" y="757"/>
                  </a:lnTo>
                  <a:lnTo>
                    <a:pt x="2629" y="756"/>
                  </a:lnTo>
                  <a:lnTo>
                    <a:pt x="2627" y="755"/>
                  </a:lnTo>
                  <a:lnTo>
                    <a:pt x="2626" y="754"/>
                  </a:lnTo>
                  <a:lnTo>
                    <a:pt x="2626" y="753"/>
                  </a:lnTo>
                  <a:lnTo>
                    <a:pt x="2642" y="747"/>
                  </a:lnTo>
                  <a:lnTo>
                    <a:pt x="2650" y="728"/>
                  </a:lnTo>
                  <a:lnTo>
                    <a:pt x="2653" y="693"/>
                  </a:lnTo>
                  <a:close/>
                  <a:moveTo>
                    <a:pt x="1373" y="409"/>
                  </a:moveTo>
                  <a:lnTo>
                    <a:pt x="1374" y="409"/>
                  </a:lnTo>
                  <a:lnTo>
                    <a:pt x="1375" y="412"/>
                  </a:lnTo>
                  <a:lnTo>
                    <a:pt x="1378" y="417"/>
                  </a:lnTo>
                  <a:lnTo>
                    <a:pt x="1380" y="423"/>
                  </a:lnTo>
                  <a:lnTo>
                    <a:pt x="1381" y="429"/>
                  </a:lnTo>
                  <a:lnTo>
                    <a:pt x="1381" y="437"/>
                  </a:lnTo>
                  <a:lnTo>
                    <a:pt x="1381" y="445"/>
                  </a:lnTo>
                  <a:lnTo>
                    <a:pt x="1380" y="450"/>
                  </a:lnTo>
                  <a:lnTo>
                    <a:pt x="1380" y="450"/>
                  </a:lnTo>
                  <a:lnTo>
                    <a:pt x="1380" y="450"/>
                  </a:lnTo>
                  <a:lnTo>
                    <a:pt x="1380" y="450"/>
                  </a:lnTo>
                  <a:lnTo>
                    <a:pt x="1380" y="450"/>
                  </a:lnTo>
                  <a:lnTo>
                    <a:pt x="1380" y="450"/>
                  </a:lnTo>
                  <a:lnTo>
                    <a:pt x="1379" y="452"/>
                  </a:lnTo>
                  <a:lnTo>
                    <a:pt x="1379" y="453"/>
                  </a:lnTo>
                  <a:lnTo>
                    <a:pt x="1377" y="454"/>
                  </a:lnTo>
                  <a:lnTo>
                    <a:pt x="1375" y="454"/>
                  </a:lnTo>
                  <a:lnTo>
                    <a:pt x="1373" y="454"/>
                  </a:lnTo>
                  <a:lnTo>
                    <a:pt x="1372" y="455"/>
                  </a:lnTo>
                  <a:lnTo>
                    <a:pt x="1371" y="455"/>
                  </a:lnTo>
                  <a:lnTo>
                    <a:pt x="1371" y="456"/>
                  </a:lnTo>
                  <a:lnTo>
                    <a:pt x="1372" y="458"/>
                  </a:lnTo>
                  <a:lnTo>
                    <a:pt x="1372" y="461"/>
                  </a:lnTo>
                  <a:lnTo>
                    <a:pt x="1372" y="465"/>
                  </a:lnTo>
                  <a:lnTo>
                    <a:pt x="1371" y="469"/>
                  </a:lnTo>
                  <a:lnTo>
                    <a:pt x="1370" y="474"/>
                  </a:lnTo>
                  <a:lnTo>
                    <a:pt x="1368" y="479"/>
                  </a:lnTo>
                  <a:lnTo>
                    <a:pt x="1365" y="484"/>
                  </a:lnTo>
                  <a:lnTo>
                    <a:pt x="1364" y="488"/>
                  </a:lnTo>
                  <a:lnTo>
                    <a:pt x="1364" y="490"/>
                  </a:lnTo>
                  <a:lnTo>
                    <a:pt x="1362" y="492"/>
                  </a:lnTo>
                  <a:lnTo>
                    <a:pt x="1362" y="496"/>
                  </a:lnTo>
                  <a:lnTo>
                    <a:pt x="1361" y="500"/>
                  </a:lnTo>
                  <a:lnTo>
                    <a:pt x="1360" y="507"/>
                  </a:lnTo>
                  <a:lnTo>
                    <a:pt x="1358" y="512"/>
                  </a:lnTo>
                  <a:lnTo>
                    <a:pt x="1355" y="521"/>
                  </a:lnTo>
                  <a:lnTo>
                    <a:pt x="1354" y="526"/>
                  </a:lnTo>
                  <a:lnTo>
                    <a:pt x="1352" y="530"/>
                  </a:lnTo>
                  <a:lnTo>
                    <a:pt x="1351" y="534"/>
                  </a:lnTo>
                  <a:lnTo>
                    <a:pt x="1350" y="540"/>
                  </a:lnTo>
                  <a:lnTo>
                    <a:pt x="1348" y="550"/>
                  </a:lnTo>
                  <a:lnTo>
                    <a:pt x="1345" y="557"/>
                  </a:lnTo>
                  <a:lnTo>
                    <a:pt x="1344" y="561"/>
                  </a:lnTo>
                  <a:lnTo>
                    <a:pt x="1344" y="562"/>
                  </a:lnTo>
                  <a:lnTo>
                    <a:pt x="1344" y="562"/>
                  </a:lnTo>
                  <a:lnTo>
                    <a:pt x="1344" y="562"/>
                  </a:lnTo>
                  <a:lnTo>
                    <a:pt x="1344" y="563"/>
                  </a:lnTo>
                  <a:lnTo>
                    <a:pt x="1344" y="564"/>
                  </a:lnTo>
                  <a:lnTo>
                    <a:pt x="1343" y="565"/>
                  </a:lnTo>
                  <a:lnTo>
                    <a:pt x="1342" y="567"/>
                  </a:lnTo>
                  <a:lnTo>
                    <a:pt x="1340" y="570"/>
                  </a:lnTo>
                  <a:lnTo>
                    <a:pt x="1339" y="573"/>
                  </a:lnTo>
                  <a:lnTo>
                    <a:pt x="1337" y="575"/>
                  </a:lnTo>
                  <a:lnTo>
                    <a:pt x="1336" y="575"/>
                  </a:lnTo>
                  <a:lnTo>
                    <a:pt x="1335" y="576"/>
                  </a:lnTo>
                  <a:lnTo>
                    <a:pt x="1334" y="577"/>
                  </a:lnTo>
                  <a:lnTo>
                    <a:pt x="1331" y="578"/>
                  </a:lnTo>
                  <a:lnTo>
                    <a:pt x="1329" y="579"/>
                  </a:lnTo>
                  <a:lnTo>
                    <a:pt x="1328" y="580"/>
                  </a:lnTo>
                  <a:lnTo>
                    <a:pt x="1326" y="580"/>
                  </a:lnTo>
                  <a:lnTo>
                    <a:pt x="1326" y="580"/>
                  </a:lnTo>
                  <a:lnTo>
                    <a:pt x="1325" y="581"/>
                  </a:lnTo>
                  <a:lnTo>
                    <a:pt x="1324" y="581"/>
                  </a:lnTo>
                  <a:lnTo>
                    <a:pt x="1322" y="582"/>
                  </a:lnTo>
                  <a:lnTo>
                    <a:pt x="1320" y="582"/>
                  </a:lnTo>
                  <a:lnTo>
                    <a:pt x="1318" y="583"/>
                  </a:lnTo>
                  <a:lnTo>
                    <a:pt x="1316" y="583"/>
                  </a:lnTo>
                  <a:lnTo>
                    <a:pt x="1315" y="583"/>
                  </a:lnTo>
                  <a:lnTo>
                    <a:pt x="1313" y="582"/>
                  </a:lnTo>
                  <a:lnTo>
                    <a:pt x="1312" y="581"/>
                  </a:lnTo>
                  <a:lnTo>
                    <a:pt x="1310" y="579"/>
                  </a:lnTo>
                  <a:lnTo>
                    <a:pt x="1309" y="578"/>
                  </a:lnTo>
                  <a:lnTo>
                    <a:pt x="1308" y="578"/>
                  </a:lnTo>
                  <a:lnTo>
                    <a:pt x="1308" y="578"/>
                  </a:lnTo>
                  <a:lnTo>
                    <a:pt x="1307" y="577"/>
                  </a:lnTo>
                  <a:lnTo>
                    <a:pt x="1305" y="576"/>
                  </a:lnTo>
                  <a:lnTo>
                    <a:pt x="1302" y="575"/>
                  </a:lnTo>
                  <a:lnTo>
                    <a:pt x="1301" y="573"/>
                  </a:lnTo>
                  <a:lnTo>
                    <a:pt x="1300" y="570"/>
                  </a:lnTo>
                  <a:lnTo>
                    <a:pt x="1299" y="568"/>
                  </a:lnTo>
                  <a:lnTo>
                    <a:pt x="1297" y="566"/>
                  </a:lnTo>
                  <a:lnTo>
                    <a:pt x="1296" y="563"/>
                  </a:lnTo>
                  <a:lnTo>
                    <a:pt x="1296" y="561"/>
                  </a:lnTo>
                  <a:lnTo>
                    <a:pt x="1295" y="559"/>
                  </a:lnTo>
                  <a:lnTo>
                    <a:pt x="1296" y="558"/>
                  </a:lnTo>
                  <a:lnTo>
                    <a:pt x="1296" y="556"/>
                  </a:lnTo>
                  <a:lnTo>
                    <a:pt x="1297" y="554"/>
                  </a:lnTo>
                  <a:lnTo>
                    <a:pt x="1297" y="552"/>
                  </a:lnTo>
                  <a:lnTo>
                    <a:pt x="1297" y="549"/>
                  </a:lnTo>
                  <a:lnTo>
                    <a:pt x="1297" y="547"/>
                  </a:lnTo>
                  <a:lnTo>
                    <a:pt x="1296" y="547"/>
                  </a:lnTo>
                  <a:lnTo>
                    <a:pt x="1296" y="546"/>
                  </a:lnTo>
                  <a:lnTo>
                    <a:pt x="1296" y="543"/>
                  </a:lnTo>
                  <a:lnTo>
                    <a:pt x="1297" y="540"/>
                  </a:lnTo>
                  <a:lnTo>
                    <a:pt x="1298" y="535"/>
                  </a:lnTo>
                  <a:lnTo>
                    <a:pt x="1299" y="531"/>
                  </a:lnTo>
                  <a:lnTo>
                    <a:pt x="1301" y="528"/>
                  </a:lnTo>
                  <a:lnTo>
                    <a:pt x="1304" y="526"/>
                  </a:lnTo>
                  <a:lnTo>
                    <a:pt x="1305" y="525"/>
                  </a:lnTo>
                  <a:lnTo>
                    <a:pt x="1306" y="524"/>
                  </a:lnTo>
                  <a:lnTo>
                    <a:pt x="1307" y="522"/>
                  </a:lnTo>
                  <a:lnTo>
                    <a:pt x="1308" y="520"/>
                  </a:lnTo>
                  <a:lnTo>
                    <a:pt x="1309" y="518"/>
                  </a:lnTo>
                  <a:lnTo>
                    <a:pt x="1310" y="514"/>
                  </a:lnTo>
                  <a:lnTo>
                    <a:pt x="1310" y="512"/>
                  </a:lnTo>
                  <a:lnTo>
                    <a:pt x="1311" y="511"/>
                  </a:lnTo>
                  <a:lnTo>
                    <a:pt x="1311" y="510"/>
                  </a:lnTo>
                  <a:lnTo>
                    <a:pt x="1311" y="499"/>
                  </a:lnTo>
                  <a:lnTo>
                    <a:pt x="1308" y="485"/>
                  </a:lnTo>
                  <a:lnTo>
                    <a:pt x="1308" y="485"/>
                  </a:lnTo>
                  <a:lnTo>
                    <a:pt x="1308" y="483"/>
                  </a:lnTo>
                  <a:lnTo>
                    <a:pt x="1307" y="481"/>
                  </a:lnTo>
                  <a:lnTo>
                    <a:pt x="1307" y="478"/>
                  </a:lnTo>
                  <a:lnTo>
                    <a:pt x="1307" y="475"/>
                  </a:lnTo>
                  <a:lnTo>
                    <a:pt x="1308" y="472"/>
                  </a:lnTo>
                  <a:lnTo>
                    <a:pt x="1311" y="469"/>
                  </a:lnTo>
                  <a:lnTo>
                    <a:pt x="1312" y="466"/>
                  </a:lnTo>
                  <a:lnTo>
                    <a:pt x="1313" y="464"/>
                  </a:lnTo>
                  <a:lnTo>
                    <a:pt x="1314" y="462"/>
                  </a:lnTo>
                  <a:lnTo>
                    <a:pt x="1314" y="462"/>
                  </a:lnTo>
                  <a:lnTo>
                    <a:pt x="1314" y="461"/>
                  </a:lnTo>
                  <a:lnTo>
                    <a:pt x="1314" y="460"/>
                  </a:lnTo>
                  <a:lnTo>
                    <a:pt x="1315" y="458"/>
                  </a:lnTo>
                  <a:lnTo>
                    <a:pt x="1317" y="458"/>
                  </a:lnTo>
                  <a:lnTo>
                    <a:pt x="1318" y="458"/>
                  </a:lnTo>
                  <a:lnTo>
                    <a:pt x="1318" y="458"/>
                  </a:lnTo>
                  <a:lnTo>
                    <a:pt x="1337" y="450"/>
                  </a:lnTo>
                  <a:lnTo>
                    <a:pt x="1338" y="450"/>
                  </a:lnTo>
                  <a:lnTo>
                    <a:pt x="1339" y="449"/>
                  </a:lnTo>
                  <a:lnTo>
                    <a:pt x="1340" y="448"/>
                  </a:lnTo>
                  <a:lnTo>
                    <a:pt x="1342" y="447"/>
                  </a:lnTo>
                  <a:lnTo>
                    <a:pt x="1344" y="445"/>
                  </a:lnTo>
                  <a:lnTo>
                    <a:pt x="1346" y="443"/>
                  </a:lnTo>
                  <a:lnTo>
                    <a:pt x="1347" y="442"/>
                  </a:lnTo>
                  <a:lnTo>
                    <a:pt x="1348" y="441"/>
                  </a:lnTo>
                  <a:lnTo>
                    <a:pt x="1349" y="439"/>
                  </a:lnTo>
                  <a:lnTo>
                    <a:pt x="1351" y="437"/>
                  </a:lnTo>
                  <a:lnTo>
                    <a:pt x="1352" y="434"/>
                  </a:lnTo>
                  <a:lnTo>
                    <a:pt x="1354" y="431"/>
                  </a:lnTo>
                  <a:lnTo>
                    <a:pt x="1356" y="428"/>
                  </a:lnTo>
                  <a:lnTo>
                    <a:pt x="1357" y="426"/>
                  </a:lnTo>
                  <a:lnTo>
                    <a:pt x="1358" y="425"/>
                  </a:lnTo>
                  <a:lnTo>
                    <a:pt x="1359" y="424"/>
                  </a:lnTo>
                  <a:lnTo>
                    <a:pt x="1360" y="422"/>
                  </a:lnTo>
                  <a:lnTo>
                    <a:pt x="1362" y="420"/>
                  </a:lnTo>
                  <a:lnTo>
                    <a:pt x="1365" y="418"/>
                  </a:lnTo>
                  <a:lnTo>
                    <a:pt x="1366" y="415"/>
                  </a:lnTo>
                  <a:lnTo>
                    <a:pt x="1368" y="414"/>
                  </a:lnTo>
                  <a:lnTo>
                    <a:pt x="1369" y="412"/>
                  </a:lnTo>
                  <a:lnTo>
                    <a:pt x="1370" y="412"/>
                  </a:lnTo>
                  <a:lnTo>
                    <a:pt x="1370" y="412"/>
                  </a:lnTo>
                  <a:lnTo>
                    <a:pt x="1371" y="411"/>
                  </a:lnTo>
                  <a:lnTo>
                    <a:pt x="1372" y="410"/>
                  </a:lnTo>
                  <a:lnTo>
                    <a:pt x="1373" y="409"/>
                  </a:lnTo>
                  <a:lnTo>
                    <a:pt x="1373" y="409"/>
                  </a:lnTo>
                  <a:close/>
                  <a:moveTo>
                    <a:pt x="2403" y="391"/>
                  </a:moveTo>
                  <a:lnTo>
                    <a:pt x="2407" y="392"/>
                  </a:lnTo>
                  <a:lnTo>
                    <a:pt x="2414" y="414"/>
                  </a:lnTo>
                  <a:lnTo>
                    <a:pt x="2416" y="437"/>
                  </a:lnTo>
                  <a:lnTo>
                    <a:pt x="2427" y="436"/>
                  </a:lnTo>
                  <a:lnTo>
                    <a:pt x="2432" y="449"/>
                  </a:lnTo>
                  <a:lnTo>
                    <a:pt x="2433" y="473"/>
                  </a:lnTo>
                  <a:lnTo>
                    <a:pt x="2434" y="475"/>
                  </a:lnTo>
                  <a:lnTo>
                    <a:pt x="2436" y="480"/>
                  </a:lnTo>
                  <a:lnTo>
                    <a:pt x="2438" y="486"/>
                  </a:lnTo>
                  <a:lnTo>
                    <a:pt x="2439" y="492"/>
                  </a:lnTo>
                  <a:lnTo>
                    <a:pt x="2440" y="493"/>
                  </a:lnTo>
                  <a:lnTo>
                    <a:pt x="2443" y="494"/>
                  </a:lnTo>
                  <a:lnTo>
                    <a:pt x="2446" y="498"/>
                  </a:lnTo>
                  <a:lnTo>
                    <a:pt x="2451" y="503"/>
                  </a:lnTo>
                  <a:lnTo>
                    <a:pt x="2455" y="509"/>
                  </a:lnTo>
                  <a:lnTo>
                    <a:pt x="2459" y="513"/>
                  </a:lnTo>
                  <a:lnTo>
                    <a:pt x="2460" y="516"/>
                  </a:lnTo>
                  <a:lnTo>
                    <a:pt x="2459" y="522"/>
                  </a:lnTo>
                  <a:lnTo>
                    <a:pt x="2459" y="523"/>
                  </a:lnTo>
                  <a:lnTo>
                    <a:pt x="2460" y="525"/>
                  </a:lnTo>
                  <a:lnTo>
                    <a:pt x="2460" y="527"/>
                  </a:lnTo>
                  <a:lnTo>
                    <a:pt x="2461" y="530"/>
                  </a:lnTo>
                  <a:lnTo>
                    <a:pt x="2461" y="532"/>
                  </a:lnTo>
                  <a:lnTo>
                    <a:pt x="2462" y="534"/>
                  </a:lnTo>
                  <a:lnTo>
                    <a:pt x="2462" y="534"/>
                  </a:lnTo>
                  <a:lnTo>
                    <a:pt x="2463" y="534"/>
                  </a:lnTo>
                  <a:lnTo>
                    <a:pt x="2464" y="534"/>
                  </a:lnTo>
                  <a:lnTo>
                    <a:pt x="2466" y="535"/>
                  </a:lnTo>
                  <a:lnTo>
                    <a:pt x="2468" y="535"/>
                  </a:lnTo>
                  <a:lnTo>
                    <a:pt x="2469" y="536"/>
                  </a:lnTo>
                  <a:lnTo>
                    <a:pt x="2469" y="536"/>
                  </a:lnTo>
                  <a:lnTo>
                    <a:pt x="2476" y="554"/>
                  </a:lnTo>
                  <a:lnTo>
                    <a:pt x="2490" y="576"/>
                  </a:lnTo>
                  <a:lnTo>
                    <a:pt x="2484" y="596"/>
                  </a:lnTo>
                  <a:lnTo>
                    <a:pt x="2477" y="625"/>
                  </a:lnTo>
                  <a:lnTo>
                    <a:pt x="2462" y="651"/>
                  </a:lnTo>
                  <a:lnTo>
                    <a:pt x="2452" y="666"/>
                  </a:lnTo>
                  <a:lnTo>
                    <a:pt x="2438" y="675"/>
                  </a:lnTo>
                  <a:lnTo>
                    <a:pt x="2402" y="720"/>
                  </a:lnTo>
                  <a:lnTo>
                    <a:pt x="2401" y="721"/>
                  </a:lnTo>
                  <a:lnTo>
                    <a:pt x="2400" y="722"/>
                  </a:lnTo>
                  <a:lnTo>
                    <a:pt x="2399" y="724"/>
                  </a:lnTo>
                  <a:lnTo>
                    <a:pt x="2397" y="726"/>
                  </a:lnTo>
                  <a:lnTo>
                    <a:pt x="2395" y="728"/>
                  </a:lnTo>
                  <a:lnTo>
                    <a:pt x="2393" y="730"/>
                  </a:lnTo>
                  <a:lnTo>
                    <a:pt x="2392" y="732"/>
                  </a:lnTo>
                  <a:lnTo>
                    <a:pt x="2390" y="733"/>
                  </a:lnTo>
                  <a:lnTo>
                    <a:pt x="2390" y="733"/>
                  </a:lnTo>
                  <a:lnTo>
                    <a:pt x="2388" y="732"/>
                  </a:lnTo>
                  <a:lnTo>
                    <a:pt x="2383" y="732"/>
                  </a:lnTo>
                  <a:lnTo>
                    <a:pt x="2377" y="733"/>
                  </a:lnTo>
                  <a:lnTo>
                    <a:pt x="2373" y="734"/>
                  </a:lnTo>
                  <a:lnTo>
                    <a:pt x="2371" y="734"/>
                  </a:lnTo>
                  <a:lnTo>
                    <a:pt x="2347" y="753"/>
                  </a:lnTo>
                  <a:lnTo>
                    <a:pt x="2347" y="753"/>
                  </a:lnTo>
                  <a:lnTo>
                    <a:pt x="2346" y="751"/>
                  </a:lnTo>
                  <a:lnTo>
                    <a:pt x="2345" y="750"/>
                  </a:lnTo>
                  <a:lnTo>
                    <a:pt x="2344" y="748"/>
                  </a:lnTo>
                  <a:lnTo>
                    <a:pt x="2342" y="746"/>
                  </a:lnTo>
                  <a:lnTo>
                    <a:pt x="2341" y="745"/>
                  </a:lnTo>
                  <a:lnTo>
                    <a:pt x="2340" y="743"/>
                  </a:lnTo>
                  <a:lnTo>
                    <a:pt x="2340" y="740"/>
                  </a:lnTo>
                  <a:lnTo>
                    <a:pt x="2340" y="738"/>
                  </a:lnTo>
                  <a:lnTo>
                    <a:pt x="2340" y="738"/>
                  </a:lnTo>
                  <a:lnTo>
                    <a:pt x="2339" y="738"/>
                  </a:lnTo>
                  <a:lnTo>
                    <a:pt x="2337" y="739"/>
                  </a:lnTo>
                  <a:lnTo>
                    <a:pt x="2336" y="740"/>
                  </a:lnTo>
                  <a:lnTo>
                    <a:pt x="2334" y="741"/>
                  </a:lnTo>
                  <a:lnTo>
                    <a:pt x="2333" y="743"/>
                  </a:lnTo>
                  <a:lnTo>
                    <a:pt x="2332" y="745"/>
                  </a:lnTo>
                  <a:lnTo>
                    <a:pt x="2331" y="746"/>
                  </a:lnTo>
                  <a:lnTo>
                    <a:pt x="2329" y="747"/>
                  </a:lnTo>
                  <a:lnTo>
                    <a:pt x="2326" y="747"/>
                  </a:lnTo>
                  <a:lnTo>
                    <a:pt x="2324" y="747"/>
                  </a:lnTo>
                  <a:lnTo>
                    <a:pt x="2321" y="747"/>
                  </a:lnTo>
                  <a:lnTo>
                    <a:pt x="2319" y="747"/>
                  </a:lnTo>
                  <a:lnTo>
                    <a:pt x="2318" y="747"/>
                  </a:lnTo>
                  <a:lnTo>
                    <a:pt x="2315" y="746"/>
                  </a:lnTo>
                  <a:lnTo>
                    <a:pt x="2312" y="745"/>
                  </a:lnTo>
                  <a:lnTo>
                    <a:pt x="2309" y="744"/>
                  </a:lnTo>
                  <a:lnTo>
                    <a:pt x="2306" y="744"/>
                  </a:lnTo>
                  <a:lnTo>
                    <a:pt x="2304" y="743"/>
                  </a:lnTo>
                  <a:lnTo>
                    <a:pt x="2302" y="743"/>
                  </a:lnTo>
                  <a:lnTo>
                    <a:pt x="2300" y="741"/>
                  </a:lnTo>
                  <a:lnTo>
                    <a:pt x="2298" y="740"/>
                  </a:lnTo>
                  <a:lnTo>
                    <a:pt x="2297" y="739"/>
                  </a:lnTo>
                  <a:lnTo>
                    <a:pt x="2296" y="738"/>
                  </a:lnTo>
                  <a:lnTo>
                    <a:pt x="2296" y="737"/>
                  </a:lnTo>
                  <a:lnTo>
                    <a:pt x="2296" y="737"/>
                  </a:lnTo>
                  <a:lnTo>
                    <a:pt x="2295" y="735"/>
                  </a:lnTo>
                  <a:lnTo>
                    <a:pt x="2294" y="733"/>
                  </a:lnTo>
                  <a:lnTo>
                    <a:pt x="2293" y="731"/>
                  </a:lnTo>
                  <a:lnTo>
                    <a:pt x="2290" y="728"/>
                  </a:lnTo>
                  <a:lnTo>
                    <a:pt x="2289" y="726"/>
                  </a:lnTo>
                  <a:lnTo>
                    <a:pt x="2288" y="724"/>
                  </a:lnTo>
                  <a:lnTo>
                    <a:pt x="2288" y="723"/>
                  </a:lnTo>
                  <a:lnTo>
                    <a:pt x="2288" y="722"/>
                  </a:lnTo>
                  <a:lnTo>
                    <a:pt x="2289" y="720"/>
                  </a:lnTo>
                  <a:lnTo>
                    <a:pt x="2290" y="719"/>
                  </a:lnTo>
                  <a:lnTo>
                    <a:pt x="2291" y="717"/>
                  </a:lnTo>
                  <a:lnTo>
                    <a:pt x="2293" y="716"/>
                  </a:lnTo>
                  <a:lnTo>
                    <a:pt x="2293" y="714"/>
                  </a:lnTo>
                  <a:lnTo>
                    <a:pt x="2291" y="710"/>
                  </a:lnTo>
                  <a:lnTo>
                    <a:pt x="2290" y="708"/>
                  </a:lnTo>
                  <a:lnTo>
                    <a:pt x="2289" y="704"/>
                  </a:lnTo>
                  <a:lnTo>
                    <a:pt x="2289" y="703"/>
                  </a:lnTo>
                  <a:lnTo>
                    <a:pt x="2288" y="703"/>
                  </a:lnTo>
                  <a:lnTo>
                    <a:pt x="2287" y="704"/>
                  </a:lnTo>
                  <a:lnTo>
                    <a:pt x="2286" y="705"/>
                  </a:lnTo>
                  <a:lnTo>
                    <a:pt x="2285" y="706"/>
                  </a:lnTo>
                  <a:lnTo>
                    <a:pt x="2284" y="706"/>
                  </a:lnTo>
                  <a:lnTo>
                    <a:pt x="2282" y="708"/>
                  </a:lnTo>
                  <a:lnTo>
                    <a:pt x="2280" y="709"/>
                  </a:lnTo>
                  <a:lnTo>
                    <a:pt x="2278" y="712"/>
                  </a:lnTo>
                  <a:lnTo>
                    <a:pt x="2276" y="716"/>
                  </a:lnTo>
                  <a:lnTo>
                    <a:pt x="2275" y="718"/>
                  </a:lnTo>
                  <a:lnTo>
                    <a:pt x="2274" y="718"/>
                  </a:lnTo>
                  <a:lnTo>
                    <a:pt x="2272" y="718"/>
                  </a:lnTo>
                  <a:lnTo>
                    <a:pt x="2271" y="717"/>
                  </a:lnTo>
                  <a:lnTo>
                    <a:pt x="2270" y="716"/>
                  </a:lnTo>
                  <a:lnTo>
                    <a:pt x="2270" y="715"/>
                  </a:lnTo>
                  <a:lnTo>
                    <a:pt x="2268" y="714"/>
                  </a:lnTo>
                  <a:lnTo>
                    <a:pt x="2267" y="712"/>
                  </a:lnTo>
                  <a:lnTo>
                    <a:pt x="2267" y="711"/>
                  </a:lnTo>
                  <a:lnTo>
                    <a:pt x="2267" y="709"/>
                  </a:lnTo>
                  <a:lnTo>
                    <a:pt x="2268" y="709"/>
                  </a:lnTo>
                  <a:lnTo>
                    <a:pt x="2270" y="708"/>
                  </a:lnTo>
                  <a:lnTo>
                    <a:pt x="2272" y="708"/>
                  </a:lnTo>
                  <a:lnTo>
                    <a:pt x="2274" y="708"/>
                  </a:lnTo>
                  <a:lnTo>
                    <a:pt x="2276" y="707"/>
                  </a:lnTo>
                  <a:lnTo>
                    <a:pt x="2280" y="705"/>
                  </a:lnTo>
                  <a:lnTo>
                    <a:pt x="2283" y="703"/>
                  </a:lnTo>
                  <a:lnTo>
                    <a:pt x="2286" y="701"/>
                  </a:lnTo>
                  <a:lnTo>
                    <a:pt x="2288" y="700"/>
                  </a:lnTo>
                  <a:lnTo>
                    <a:pt x="2288" y="698"/>
                  </a:lnTo>
                  <a:lnTo>
                    <a:pt x="2289" y="696"/>
                  </a:lnTo>
                  <a:lnTo>
                    <a:pt x="2289" y="694"/>
                  </a:lnTo>
                  <a:lnTo>
                    <a:pt x="2289" y="692"/>
                  </a:lnTo>
                  <a:lnTo>
                    <a:pt x="2289" y="691"/>
                  </a:lnTo>
                  <a:lnTo>
                    <a:pt x="2288" y="691"/>
                  </a:lnTo>
                  <a:lnTo>
                    <a:pt x="2286" y="692"/>
                  </a:lnTo>
                  <a:lnTo>
                    <a:pt x="2284" y="693"/>
                  </a:lnTo>
                  <a:lnTo>
                    <a:pt x="2282" y="695"/>
                  </a:lnTo>
                  <a:lnTo>
                    <a:pt x="2280" y="696"/>
                  </a:lnTo>
                  <a:lnTo>
                    <a:pt x="2279" y="698"/>
                  </a:lnTo>
                  <a:lnTo>
                    <a:pt x="2277" y="698"/>
                  </a:lnTo>
                  <a:lnTo>
                    <a:pt x="2275" y="699"/>
                  </a:lnTo>
                  <a:lnTo>
                    <a:pt x="2274" y="698"/>
                  </a:lnTo>
                  <a:lnTo>
                    <a:pt x="2273" y="698"/>
                  </a:lnTo>
                  <a:lnTo>
                    <a:pt x="2274" y="697"/>
                  </a:lnTo>
                  <a:lnTo>
                    <a:pt x="2275" y="695"/>
                  </a:lnTo>
                  <a:lnTo>
                    <a:pt x="2277" y="694"/>
                  </a:lnTo>
                  <a:lnTo>
                    <a:pt x="2278" y="692"/>
                  </a:lnTo>
                  <a:lnTo>
                    <a:pt x="2279" y="691"/>
                  </a:lnTo>
                  <a:lnTo>
                    <a:pt x="2281" y="689"/>
                  </a:lnTo>
                  <a:lnTo>
                    <a:pt x="2283" y="687"/>
                  </a:lnTo>
                  <a:lnTo>
                    <a:pt x="2284" y="686"/>
                  </a:lnTo>
                  <a:lnTo>
                    <a:pt x="2286" y="686"/>
                  </a:lnTo>
                  <a:lnTo>
                    <a:pt x="2286" y="684"/>
                  </a:lnTo>
                  <a:lnTo>
                    <a:pt x="2287" y="683"/>
                  </a:lnTo>
                  <a:lnTo>
                    <a:pt x="2288" y="681"/>
                  </a:lnTo>
                  <a:lnTo>
                    <a:pt x="2289" y="679"/>
                  </a:lnTo>
                  <a:lnTo>
                    <a:pt x="2290" y="677"/>
                  </a:lnTo>
                  <a:lnTo>
                    <a:pt x="2291" y="675"/>
                  </a:lnTo>
                  <a:lnTo>
                    <a:pt x="2293" y="673"/>
                  </a:lnTo>
                  <a:lnTo>
                    <a:pt x="2293" y="673"/>
                  </a:lnTo>
                  <a:lnTo>
                    <a:pt x="2291" y="673"/>
                  </a:lnTo>
                  <a:lnTo>
                    <a:pt x="2291" y="674"/>
                  </a:lnTo>
                  <a:lnTo>
                    <a:pt x="2289" y="676"/>
                  </a:lnTo>
                  <a:lnTo>
                    <a:pt x="2286" y="678"/>
                  </a:lnTo>
                  <a:lnTo>
                    <a:pt x="2283" y="680"/>
                  </a:lnTo>
                  <a:lnTo>
                    <a:pt x="2279" y="682"/>
                  </a:lnTo>
                  <a:lnTo>
                    <a:pt x="2276" y="684"/>
                  </a:lnTo>
                  <a:lnTo>
                    <a:pt x="2274" y="686"/>
                  </a:lnTo>
                  <a:lnTo>
                    <a:pt x="2273" y="687"/>
                  </a:lnTo>
                  <a:lnTo>
                    <a:pt x="2271" y="689"/>
                  </a:lnTo>
                  <a:lnTo>
                    <a:pt x="2269" y="692"/>
                  </a:lnTo>
                  <a:lnTo>
                    <a:pt x="2267" y="694"/>
                  </a:lnTo>
                  <a:lnTo>
                    <a:pt x="2266" y="696"/>
                  </a:lnTo>
                  <a:lnTo>
                    <a:pt x="2265" y="697"/>
                  </a:lnTo>
                  <a:lnTo>
                    <a:pt x="2265" y="697"/>
                  </a:lnTo>
                  <a:lnTo>
                    <a:pt x="2263" y="697"/>
                  </a:lnTo>
                  <a:lnTo>
                    <a:pt x="2261" y="696"/>
                  </a:lnTo>
                  <a:lnTo>
                    <a:pt x="2260" y="695"/>
                  </a:lnTo>
                  <a:lnTo>
                    <a:pt x="2258" y="694"/>
                  </a:lnTo>
                  <a:lnTo>
                    <a:pt x="2257" y="694"/>
                  </a:lnTo>
                  <a:lnTo>
                    <a:pt x="2257" y="693"/>
                  </a:lnTo>
                  <a:lnTo>
                    <a:pt x="2258" y="681"/>
                  </a:lnTo>
                  <a:lnTo>
                    <a:pt x="2258" y="680"/>
                  </a:lnTo>
                  <a:lnTo>
                    <a:pt x="2257" y="679"/>
                  </a:lnTo>
                  <a:lnTo>
                    <a:pt x="2256" y="677"/>
                  </a:lnTo>
                  <a:lnTo>
                    <a:pt x="2255" y="675"/>
                  </a:lnTo>
                  <a:lnTo>
                    <a:pt x="2255" y="674"/>
                  </a:lnTo>
                  <a:lnTo>
                    <a:pt x="2254" y="673"/>
                  </a:lnTo>
                  <a:lnTo>
                    <a:pt x="2254" y="673"/>
                  </a:lnTo>
                  <a:lnTo>
                    <a:pt x="2252" y="672"/>
                  </a:lnTo>
                  <a:lnTo>
                    <a:pt x="2248" y="670"/>
                  </a:lnTo>
                  <a:lnTo>
                    <a:pt x="2244" y="666"/>
                  </a:lnTo>
                  <a:lnTo>
                    <a:pt x="2239" y="663"/>
                  </a:lnTo>
                  <a:lnTo>
                    <a:pt x="2235" y="660"/>
                  </a:lnTo>
                  <a:lnTo>
                    <a:pt x="2233" y="659"/>
                  </a:lnTo>
                  <a:lnTo>
                    <a:pt x="2208" y="656"/>
                  </a:lnTo>
                  <a:lnTo>
                    <a:pt x="2179" y="665"/>
                  </a:lnTo>
                  <a:lnTo>
                    <a:pt x="2166" y="666"/>
                  </a:lnTo>
                  <a:lnTo>
                    <a:pt x="2143" y="676"/>
                  </a:lnTo>
                  <a:lnTo>
                    <a:pt x="2133" y="687"/>
                  </a:lnTo>
                  <a:lnTo>
                    <a:pt x="2131" y="687"/>
                  </a:lnTo>
                  <a:lnTo>
                    <a:pt x="2126" y="687"/>
                  </a:lnTo>
                  <a:lnTo>
                    <a:pt x="2121" y="687"/>
                  </a:lnTo>
                  <a:lnTo>
                    <a:pt x="2117" y="686"/>
                  </a:lnTo>
                  <a:lnTo>
                    <a:pt x="2116" y="686"/>
                  </a:lnTo>
                  <a:lnTo>
                    <a:pt x="2114" y="686"/>
                  </a:lnTo>
                  <a:lnTo>
                    <a:pt x="2110" y="686"/>
                  </a:lnTo>
                  <a:lnTo>
                    <a:pt x="2108" y="686"/>
                  </a:lnTo>
                  <a:lnTo>
                    <a:pt x="2105" y="686"/>
                  </a:lnTo>
                  <a:lnTo>
                    <a:pt x="2103" y="686"/>
                  </a:lnTo>
                  <a:lnTo>
                    <a:pt x="2101" y="686"/>
                  </a:lnTo>
                  <a:lnTo>
                    <a:pt x="2100" y="686"/>
                  </a:lnTo>
                  <a:lnTo>
                    <a:pt x="2098" y="687"/>
                  </a:lnTo>
                  <a:lnTo>
                    <a:pt x="2096" y="688"/>
                  </a:lnTo>
                  <a:lnTo>
                    <a:pt x="2094" y="689"/>
                  </a:lnTo>
                  <a:lnTo>
                    <a:pt x="2092" y="690"/>
                  </a:lnTo>
                  <a:lnTo>
                    <a:pt x="2091" y="691"/>
                  </a:lnTo>
                  <a:lnTo>
                    <a:pt x="2091" y="691"/>
                  </a:lnTo>
                  <a:lnTo>
                    <a:pt x="2090" y="691"/>
                  </a:lnTo>
                  <a:lnTo>
                    <a:pt x="2088" y="692"/>
                  </a:lnTo>
                  <a:lnTo>
                    <a:pt x="2086" y="693"/>
                  </a:lnTo>
                  <a:lnTo>
                    <a:pt x="2084" y="695"/>
                  </a:lnTo>
                  <a:lnTo>
                    <a:pt x="2080" y="696"/>
                  </a:lnTo>
                  <a:lnTo>
                    <a:pt x="2077" y="697"/>
                  </a:lnTo>
                  <a:lnTo>
                    <a:pt x="2075" y="698"/>
                  </a:lnTo>
                  <a:lnTo>
                    <a:pt x="2074" y="699"/>
                  </a:lnTo>
                  <a:lnTo>
                    <a:pt x="2073" y="699"/>
                  </a:lnTo>
                  <a:lnTo>
                    <a:pt x="2071" y="700"/>
                  </a:lnTo>
                  <a:lnTo>
                    <a:pt x="2068" y="701"/>
                  </a:lnTo>
                  <a:lnTo>
                    <a:pt x="2065" y="701"/>
                  </a:lnTo>
                  <a:lnTo>
                    <a:pt x="2062" y="701"/>
                  </a:lnTo>
                  <a:lnTo>
                    <a:pt x="2059" y="701"/>
                  </a:lnTo>
                  <a:lnTo>
                    <a:pt x="2056" y="700"/>
                  </a:lnTo>
                  <a:lnTo>
                    <a:pt x="2053" y="698"/>
                  </a:lnTo>
                  <a:lnTo>
                    <a:pt x="2050" y="697"/>
                  </a:lnTo>
                  <a:lnTo>
                    <a:pt x="2048" y="697"/>
                  </a:lnTo>
                  <a:lnTo>
                    <a:pt x="2046" y="696"/>
                  </a:lnTo>
                  <a:lnTo>
                    <a:pt x="2045" y="696"/>
                  </a:lnTo>
                  <a:lnTo>
                    <a:pt x="2045" y="694"/>
                  </a:lnTo>
                  <a:lnTo>
                    <a:pt x="2044" y="692"/>
                  </a:lnTo>
                  <a:lnTo>
                    <a:pt x="2044" y="689"/>
                  </a:lnTo>
                  <a:lnTo>
                    <a:pt x="2043" y="687"/>
                  </a:lnTo>
                  <a:lnTo>
                    <a:pt x="2043" y="684"/>
                  </a:lnTo>
                  <a:lnTo>
                    <a:pt x="2043" y="684"/>
                  </a:lnTo>
                  <a:lnTo>
                    <a:pt x="2049" y="683"/>
                  </a:lnTo>
                  <a:lnTo>
                    <a:pt x="2056" y="672"/>
                  </a:lnTo>
                  <a:lnTo>
                    <a:pt x="2057" y="670"/>
                  </a:lnTo>
                  <a:lnTo>
                    <a:pt x="2058" y="666"/>
                  </a:lnTo>
                  <a:lnTo>
                    <a:pt x="2060" y="661"/>
                  </a:lnTo>
                  <a:lnTo>
                    <a:pt x="2061" y="655"/>
                  </a:lnTo>
                  <a:lnTo>
                    <a:pt x="2062" y="653"/>
                  </a:lnTo>
                  <a:lnTo>
                    <a:pt x="2062" y="651"/>
                  </a:lnTo>
                  <a:lnTo>
                    <a:pt x="2061" y="648"/>
                  </a:lnTo>
                  <a:lnTo>
                    <a:pt x="2061" y="646"/>
                  </a:lnTo>
                  <a:lnTo>
                    <a:pt x="2060" y="643"/>
                  </a:lnTo>
                  <a:lnTo>
                    <a:pt x="2060" y="640"/>
                  </a:lnTo>
                  <a:lnTo>
                    <a:pt x="2060" y="638"/>
                  </a:lnTo>
                  <a:lnTo>
                    <a:pt x="2060" y="636"/>
                  </a:lnTo>
                  <a:lnTo>
                    <a:pt x="2061" y="634"/>
                  </a:lnTo>
                  <a:lnTo>
                    <a:pt x="2062" y="631"/>
                  </a:lnTo>
                  <a:lnTo>
                    <a:pt x="2063" y="628"/>
                  </a:lnTo>
                  <a:lnTo>
                    <a:pt x="2063" y="626"/>
                  </a:lnTo>
                  <a:lnTo>
                    <a:pt x="2063" y="623"/>
                  </a:lnTo>
                  <a:lnTo>
                    <a:pt x="2062" y="621"/>
                  </a:lnTo>
                  <a:lnTo>
                    <a:pt x="2061" y="619"/>
                  </a:lnTo>
                  <a:lnTo>
                    <a:pt x="2061" y="618"/>
                  </a:lnTo>
                  <a:lnTo>
                    <a:pt x="2061" y="618"/>
                  </a:lnTo>
                  <a:lnTo>
                    <a:pt x="2059" y="596"/>
                  </a:lnTo>
                  <a:lnTo>
                    <a:pt x="2053" y="585"/>
                  </a:lnTo>
                  <a:lnTo>
                    <a:pt x="2058" y="582"/>
                  </a:lnTo>
                  <a:lnTo>
                    <a:pt x="2064" y="580"/>
                  </a:lnTo>
                  <a:lnTo>
                    <a:pt x="2060" y="565"/>
                  </a:lnTo>
                  <a:lnTo>
                    <a:pt x="2067" y="555"/>
                  </a:lnTo>
                  <a:lnTo>
                    <a:pt x="2067" y="539"/>
                  </a:lnTo>
                  <a:lnTo>
                    <a:pt x="2074" y="532"/>
                  </a:lnTo>
                  <a:lnTo>
                    <a:pt x="2075" y="537"/>
                  </a:lnTo>
                  <a:lnTo>
                    <a:pt x="2081" y="531"/>
                  </a:lnTo>
                  <a:lnTo>
                    <a:pt x="2084" y="530"/>
                  </a:lnTo>
                  <a:lnTo>
                    <a:pt x="2088" y="527"/>
                  </a:lnTo>
                  <a:lnTo>
                    <a:pt x="2093" y="523"/>
                  </a:lnTo>
                  <a:lnTo>
                    <a:pt x="2097" y="521"/>
                  </a:lnTo>
                  <a:lnTo>
                    <a:pt x="2100" y="519"/>
                  </a:lnTo>
                  <a:lnTo>
                    <a:pt x="2101" y="519"/>
                  </a:lnTo>
                  <a:lnTo>
                    <a:pt x="2103" y="519"/>
                  </a:lnTo>
                  <a:lnTo>
                    <a:pt x="2106" y="518"/>
                  </a:lnTo>
                  <a:lnTo>
                    <a:pt x="2108" y="518"/>
                  </a:lnTo>
                  <a:lnTo>
                    <a:pt x="2110" y="518"/>
                  </a:lnTo>
                  <a:lnTo>
                    <a:pt x="2110" y="517"/>
                  </a:lnTo>
                  <a:lnTo>
                    <a:pt x="2128" y="511"/>
                  </a:lnTo>
                  <a:lnTo>
                    <a:pt x="2130" y="510"/>
                  </a:lnTo>
                  <a:lnTo>
                    <a:pt x="2135" y="508"/>
                  </a:lnTo>
                  <a:lnTo>
                    <a:pt x="2141" y="506"/>
                  </a:lnTo>
                  <a:lnTo>
                    <a:pt x="2148" y="503"/>
                  </a:lnTo>
                  <a:lnTo>
                    <a:pt x="2153" y="501"/>
                  </a:lnTo>
                  <a:lnTo>
                    <a:pt x="2156" y="499"/>
                  </a:lnTo>
                  <a:lnTo>
                    <a:pt x="2157" y="498"/>
                  </a:lnTo>
                  <a:lnTo>
                    <a:pt x="2158" y="497"/>
                  </a:lnTo>
                  <a:lnTo>
                    <a:pt x="2160" y="495"/>
                  </a:lnTo>
                  <a:lnTo>
                    <a:pt x="2162" y="493"/>
                  </a:lnTo>
                  <a:lnTo>
                    <a:pt x="2164" y="491"/>
                  </a:lnTo>
                  <a:lnTo>
                    <a:pt x="2166" y="489"/>
                  </a:lnTo>
                  <a:lnTo>
                    <a:pt x="2167" y="486"/>
                  </a:lnTo>
                  <a:lnTo>
                    <a:pt x="2168" y="485"/>
                  </a:lnTo>
                  <a:lnTo>
                    <a:pt x="2169" y="485"/>
                  </a:lnTo>
                  <a:lnTo>
                    <a:pt x="2173" y="471"/>
                  </a:lnTo>
                  <a:lnTo>
                    <a:pt x="2182" y="462"/>
                  </a:lnTo>
                  <a:lnTo>
                    <a:pt x="2185" y="472"/>
                  </a:lnTo>
                  <a:lnTo>
                    <a:pt x="2189" y="463"/>
                  </a:lnTo>
                  <a:lnTo>
                    <a:pt x="2197" y="458"/>
                  </a:lnTo>
                  <a:lnTo>
                    <a:pt x="2206" y="445"/>
                  </a:lnTo>
                  <a:lnTo>
                    <a:pt x="2215" y="447"/>
                  </a:lnTo>
                  <a:lnTo>
                    <a:pt x="2218" y="434"/>
                  </a:lnTo>
                  <a:lnTo>
                    <a:pt x="2218" y="434"/>
                  </a:lnTo>
                  <a:lnTo>
                    <a:pt x="2219" y="433"/>
                  </a:lnTo>
                  <a:lnTo>
                    <a:pt x="2221" y="432"/>
                  </a:lnTo>
                  <a:lnTo>
                    <a:pt x="2223" y="429"/>
                  </a:lnTo>
                  <a:lnTo>
                    <a:pt x="2225" y="428"/>
                  </a:lnTo>
                  <a:lnTo>
                    <a:pt x="2226" y="428"/>
                  </a:lnTo>
                  <a:lnTo>
                    <a:pt x="2228" y="428"/>
                  </a:lnTo>
                  <a:lnTo>
                    <a:pt x="2230" y="429"/>
                  </a:lnTo>
                  <a:lnTo>
                    <a:pt x="2234" y="431"/>
                  </a:lnTo>
                  <a:lnTo>
                    <a:pt x="2236" y="433"/>
                  </a:lnTo>
                  <a:lnTo>
                    <a:pt x="2237" y="434"/>
                  </a:lnTo>
                  <a:lnTo>
                    <a:pt x="2238" y="435"/>
                  </a:lnTo>
                  <a:lnTo>
                    <a:pt x="2239" y="437"/>
                  </a:lnTo>
                  <a:lnTo>
                    <a:pt x="2240" y="439"/>
                  </a:lnTo>
                  <a:lnTo>
                    <a:pt x="2241" y="441"/>
                  </a:lnTo>
                  <a:lnTo>
                    <a:pt x="2242" y="443"/>
                  </a:lnTo>
                  <a:lnTo>
                    <a:pt x="2243" y="444"/>
                  </a:lnTo>
                  <a:lnTo>
                    <a:pt x="2243" y="445"/>
                  </a:lnTo>
                  <a:lnTo>
                    <a:pt x="2245" y="444"/>
                  </a:lnTo>
                  <a:lnTo>
                    <a:pt x="2249" y="443"/>
                  </a:lnTo>
                  <a:lnTo>
                    <a:pt x="2254" y="442"/>
                  </a:lnTo>
                  <a:lnTo>
                    <a:pt x="2259" y="441"/>
                  </a:lnTo>
                  <a:lnTo>
                    <a:pt x="2261" y="441"/>
                  </a:lnTo>
                  <a:lnTo>
                    <a:pt x="2261" y="440"/>
                  </a:lnTo>
                  <a:lnTo>
                    <a:pt x="2261" y="440"/>
                  </a:lnTo>
                  <a:lnTo>
                    <a:pt x="2261" y="439"/>
                  </a:lnTo>
                  <a:lnTo>
                    <a:pt x="2260" y="438"/>
                  </a:lnTo>
                  <a:lnTo>
                    <a:pt x="2260" y="437"/>
                  </a:lnTo>
                  <a:lnTo>
                    <a:pt x="2259" y="436"/>
                  </a:lnTo>
                  <a:lnTo>
                    <a:pt x="2264" y="428"/>
                  </a:lnTo>
                  <a:lnTo>
                    <a:pt x="2270" y="417"/>
                  </a:lnTo>
                  <a:lnTo>
                    <a:pt x="2277" y="411"/>
                  </a:lnTo>
                  <a:lnTo>
                    <a:pt x="2289" y="409"/>
                  </a:lnTo>
                  <a:lnTo>
                    <a:pt x="2289" y="409"/>
                  </a:lnTo>
                  <a:lnTo>
                    <a:pt x="2290" y="408"/>
                  </a:lnTo>
                  <a:lnTo>
                    <a:pt x="2293" y="408"/>
                  </a:lnTo>
                  <a:lnTo>
                    <a:pt x="2294" y="407"/>
                  </a:lnTo>
                  <a:lnTo>
                    <a:pt x="2295" y="407"/>
                  </a:lnTo>
                  <a:lnTo>
                    <a:pt x="2294" y="406"/>
                  </a:lnTo>
                  <a:lnTo>
                    <a:pt x="2293" y="404"/>
                  </a:lnTo>
                  <a:lnTo>
                    <a:pt x="2291" y="401"/>
                  </a:lnTo>
                  <a:lnTo>
                    <a:pt x="2291" y="400"/>
                  </a:lnTo>
                  <a:lnTo>
                    <a:pt x="2290" y="399"/>
                  </a:lnTo>
                  <a:lnTo>
                    <a:pt x="2290" y="399"/>
                  </a:lnTo>
                  <a:lnTo>
                    <a:pt x="2290" y="397"/>
                  </a:lnTo>
                  <a:lnTo>
                    <a:pt x="2290" y="395"/>
                  </a:lnTo>
                  <a:lnTo>
                    <a:pt x="2290" y="393"/>
                  </a:lnTo>
                  <a:lnTo>
                    <a:pt x="2290" y="392"/>
                  </a:lnTo>
                  <a:lnTo>
                    <a:pt x="2293" y="391"/>
                  </a:lnTo>
                  <a:lnTo>
                    <a:pt x="2294" y="392"/>
                  </a:lnTo>
                  <a:lnTo>
                    <a:pt x="2296" y="393"/>
                  </a:lnTo>
                  <a:lnTo>
                    <a:pt x="2298" y="394"/>
                  </a:lnTo>
                  <a:lnTo>
                    <a:pt x="2299" y="395"/>
                  </a:lnTo>
                  <a:lnTo>
                    <a:pt x="2301" y="397"/>
                  </a:lnTo>
                  <a:lnTo>
                    <a:pt x="2302" y="398"/>
                  </a:lnTo>
                  <a:lnTo>
                    <a:pt x="2304" y="400"/>
                  </a:lnTo>
                  <a:lnTo>
                    <a:pt x="2306" y="401"/>
                  </a:lnTo>
                  <a:lnTo>
                    <a:pt x="2308" y="403"/>
                  </a:lnTo>
                  <a:lnTo>
                    <a:pt x="2309" y="404"/>
                  </a:lnTo>
                  <a:lnTo>
                    <a:pt x="2310" y="404"/>
                  </a:lnTo>
                  <a:lnTo>
                    <a:pt x="2323" y="409"/>
                  </a:lnTo>
                  <a:lnTo>
                    <a:pt x="2325" y="408"/>
                  </a:lnTo>
                  <a:lnTo>
                    <a:pt x="2330" y="406"/>
                  </a:lnTo>
                  <a:lnTo>
                    <a:pt x="2336" y="404"/>
                  </a:lnTo>
                  <a:lnTo>
                    <a:pt x="2339" y="403"/>
                  </a:lnTo>
                  <a:lnTo>
                    <a:pt x="2341" y="404"/>
                  </a:lnTo>
                  <a:lnTo>
                    <a:pt x="2342" y="406"/>
                  </a:lnTo>
                  <a:lnTo>
                    <a:pt x="2342" y="407"/>
                  </a:lnTo>
                  <a:lnTo>
                    <a:pt x="2344" y="409"/>
                  </a:lnTo>
                  <a:lnTo>
                    <a:pt x="2344" y="410"/>
                  </a:lnTo>
                  <a:lnTo>
                    <a:pt x="2344" y="412"/>
                  </a:lnTo>
                  <a:lnTo>
                    <a:pt x="2344" y="413"/>
                  </a:lnTo>
                  <a:lnTo>
                    <a:pt x="2344" y="414"/>
                  </a:lnTo>
                  <a:lnTo>
                    <a:pt x="2334" y="422"/>
                  </a:lnTo>
                  <a:lnTo>
                    <a:pt x="2334" y="422"/>
                  </a:lnTo>
                  <a:lnTo>
                    <a:pt x="2333" y="424"/>
                  </a:lnTo>
                  <a:lnTo>
                    <a:pt x="2333" y="426"/>
                  </a:lnTo>
                  <a:lnTo>
                    <a:pt x="2332" y="428"/>
                  </a:lnTo>
                  <a:lnTo>
                    <a:pt x="2331" y="429"/>
                  </a:lnTo>
                  <a:lnTo>
                    <a:pt x="2330" y="431"/>
                  </a:lnTo>
                  <a:lnTo>
                    <a:pt x="2329" y="432"/>
                  </a:lnTo>
                  <a:lnTo>
                    <a:pt x="2328" y="434"/>
                  </a:lnTo>
                  <a:lnTo>
                    <a:pt x="2327" y="436"/>
                  </a:lnTo>
                  <a:lnTo>
                    <a:pt x="2325" y="437"/>
                  </a:lnTo>
                  <a:lnTo>
                    <a:pt x="2325" y="439"/>
                  </a:lnTo>
                  <a:lnTo>
                    <a:pt x="2324" y="440"/>
                  </a:lnTo>
                  <a:lnTo>
                    <a:pt x="2324" y="440"/>
                  </a:lnTo>
                  <a:lnTo>
                    <a:pt x="2324" y="440"/>
                  </a:lnTo>
                  <a:lnTo>
                    <a:pt x="2325" y="441"/>
                  </a:lnTo>
                  <a:lnTo>
                    <a:pt x="2327" y="442"/>
                  </a:lnTo>
                  <a:lnTo>
                    <a:pt x="2328" y="444"/>
                  </a:lnTo>
                  <a:lnTo>
                    <a:pt x="2330" y="446"/>
                  </a:lnTo>
                  <a:lnTo>
                    <a:pt x="2331" y="447"/>
                  </a:lnTo>
                  <a:lnTo>
                    <a:pt x="2332" y="448"/>
                  </a:lnTo>
                  <a:lnTo>
                    <a:pt x="2332" y="449"/>
                  </a:lnTo>
                  <a:lnTo>
                    <a:pt x="2343" y="457"/>
                  </a:lnTo>
                  <a:lnTo>
                    <a:pt x="2350" y="469"/>
                  </a:lnTo>
                  <a:lnTo>
                    <a:pt x="2350" y="469"/>
                  </a:lnTo>
                  <a:lnTo>
                    <a:pt x="2351" y="470"/>
                  </a:lnTo>
                  <a:lnTo>
                    <a:pt x="2354" y="471"/>
                  </a:lnTo>
                  <a:lnTo>
                    <a:pt x="2356" y="472"/>
                  </a:lnTo>
                  <a:lnTo>
                    <a:pt x="2359" y="473"/>
                  </a:lnTo>
                  <a:lnTo>
                    <a:pt x="2361" y="474"/>
                  </a:lnTo>
                  <a:lnTo>
                    <a:pt x="2362" y="475"/>
                  </a:lnTo>
                  <a:lnTo>
                    <a:pt x="2363" y="476"/>
                  </a:lnTo>
                  <a:lnTo>
                    <a:pt x="2364" y="477"/>
                  </a:lnTo>
                  <a:lnTo>
                    <a:pt x="2366" y="477"/>
                  </a:lnTo>
                  <a:lnTo>
                    <a:pt x="2369" y="478"/>
                  </a:lnTo>
                  <a:lnTo>
                    <a:pt x="2372" y="478"/>
                  </a:lnTo>
                  <a:lnTo>
                    <a:pt x="2373" y="478"/>
                  </a:lnTo>
                  <a:lnTo>
                    <a:pt x="2374" y="478"/>
                  </a:lnTo>
                  <a:lnTo>
                    <a:pt x="2375" y="476"/>
                  </a:lnTo>
                  <a:lnTo>
                    <a:pt x="2377" y="472"/>
                  </a:lnTo>
                  <a:lnTo>
                    <a:pt x="2381" y="467"/>
                  </a:lnTo>
                  <a:lnTo>
                    <a:pt x="2385" y="462"/>
                  </a:lnTo>
                  <a:lnTo>
                    <a:pt x="2387" y="456"/>
                  </a:lnTo>
                  <a:lnTo>
                    <a:pt x="2390" y="449"/>
                  </a:lnTo>
                  <a:lnTo>
                    <a:pt x="2392" y="441"/>
                  </a:lnTo>
                  <a:lnTo>
                    <a:pt x="2393" y="433"/>
                  </a:lnTo>
                  <a:lnTo>
                    <a:pt x="2394" y="427"/>
                  </a:lnTo>
                  <a:lnTo>
                    <a:pt x="2395" y="420"/>
                  </a:lnTo>
                  <a:lnTo>
                    <a:pt x="2396" y="413"/>
                  </a:lnTo>
                  <a:lnTo>
                    <a:pt x="2397" y="408"/>
                  </a:lnTo>
                  <a:lnTo>
                    <a:pt x="2397" y="406"/>
                  </a:lnTo>
                  <a:lnTo>
                    <a:pt x="2403" y="391"/>
                  </a:lnTo>
                  <a:close/>
                  <a:moveTo>
                    <a:pt x="2018" y="329"/>
                  </a:moveTo>
                  <a:lnTo>
                    <a:pt x="2020" y="329"/>
                  </a:lnTo>
                  <a:lnTo>
                    <a:pt x="2023" y="330"/>
                  </a:lnTo>
                  <a:lnTo>
                    <a:pt x="2024" y="332"/>
                  </a:lnTo>
                  <a:lnTo>
                    <a:pt x="2025" y="332"/>
                  </a:lnTo>
                  <a:lnTo>
                    <a:pt x="2026" y="333"/>
                  </a:lnTo>
                  <a:lnTo>
                    <a:pt x="2027" y="334"/>
                  </a:lnTo>
                  <a:lnTo>
                    <a:pt x="2029" y="335"/>
                  </a:lnTo>
                  <a:lnTo>
                    <a:pt x="2030" y="337"/>
                  </a:lnTo>
                  <a:lnTo>
                    <a:pt x="2031" y="339"/>
                  </a:lnTo>
                  <a:lnTo>
                    <a:pt x="2032" y="341"/>
                  </a:lnTo>
                  <a:lnTo>
                    <a:pt x="2035" y="341"/>
                  </a:lnTo>
                  <a:lnTo>
                    <a:pt x="2041" y="341"/>
                  </a:lnTo>
                  <a:lnTo>
                    <a:pt x="2047" y="341"/>
                  </a:lnTo>
                  <a:lnTo>
                    <a:pt x="2051" y="341"/>
                  </a:lnTo>
                  <a:lnTo>
                    <a:pt x="2053" y="341"/>
                  </a:lnTo>
                  <a:lnTo>
                    <a:pt x="2054" y="340"/>
                  </a:lnTo>
                  <a:lnTo>
                    <a:pt x="2054" y="339"/>
                  </a:lnTo>
                  <a:lnTo>
                    <a:pt x="2054" y="337"/>
                  </a:lnTo>
                  <a:lnTo>
                    <a:pt x="2055" y="335"/>
                  </a:lnTo>
                  <a:lnTo>
                    <a:pt x="2056" y="333"/>
                  </a:lnTo>
                  <a:lnTo>
                    <a:pt x="2057" y="332"/>
                  </a:lnTo>
                  <a:lnTo>
                    <a:pt x="2059" y="332"/>
                  </a:lnTo>
                  <a:lnTo>
                    <a:pt x="2061" y="333"/>
                  </a:lnTo>
                  <a:lnTo>
                    <a:pt x="2063" y="334"/>
                  </a:lnTo>
                  <a:lnTo>
                    <a:pt x="2065" y="335"/>
                  </a:lnTo>
                  <a:lnTo>
                    <a:pt x="2067" y="337"/>
                  </a:lnTo>
                  <a:lnTo>
                    <a:pt x="2068" y="338"/>
                  </a:lnTo>
                  <a:lnTo>
                    <a:pt x="2070" y="339"/>
                  </a:lnTo>
                  <a:lnTo>
                    <a:pt x="2072" y="340"/>
                  </a:lnTo>
                  <a:lnTo>
                    <a:pt x="2075" y="339"/>
                  </a:lnTo>
                  <a:lnTo>
                    <a:pt x="2077" y="339"/>
                  </a:lnTo>
                  <a:lnTo>
                    <a:pt x="2079" y="339"/>
                  </a:lnTo>
                  <a:lnTo>
                    <a:pt x="2081" y="338"/>
                  </a:lnTo>
                  <a:lnTo>
                    <a:pt x="2084" y="338"/>
                  </a:lnTo>
                  <a:lnTo>
                    <a:pt x="2087" y="338"/>
                  </a:lnTo>
                  <a:lnTo>
                    <a:pt x="2089" y="339"/>
                  </a:lnTo>
                  <a:lnTo>
                    <a:pt x="2091" y="340"/>
                  </a:lnTo>
                  <a:lnTo>
                    <a:pt x="2092" y="341"/>
                  </a:lnTo>
                  <a:lnTo>
                    <a:pt x="2093" y="342"/>
                  </a:lnTo>
                  <a:lnTo>
                    <a:pt x="2093" y="342"/>
                  </a:lnTo>
                  <a:lnTo>
                    <a:pt x="2093" y="343"/>
                  </a:lnTo>
                  <a:lnTo>
                    <a:pt x="2092" y="343"/>
                  </a:lnTo>
                  <a:lnTo>
                    <a:pt x="2091" y="344"/>
                  </a:lnTo>
                  <a:lnTo>
                    <a:pt x="2089" y="345"/>
                  </a:lnTo>
                  <a:lnTo>
                    <a:pt x="2087" y="347"/>
                  </a:lnTo>
                  <a:lnTo>
                    <a:pt x="2085" y="348"/>
                  </a:lnTo>
                  <a:lnTo>
                    <a:pt x="2085" y="349"/>
                  </a:lnTo>
                  <a:lnTo>
                    <a:pt x="2085" y="350"/>
                  </a:lnTo>
                  <a:lnTo>
                    <a:pt x="2085" y="351"/>
                  </a:lnTo>
                  <a:lnTo>
                    <a:pt x="2086" y="351"/>
                  </a:lnTo>
                  <a:lnTo>
                    <a:pt x="2088" y="351"/>
                  </a:lnTo>
                  <a:lnTo>
                    <a:pt x="2092" y="352"/>
                  </a:lnTo>
                  <a:lnTo>
                    <a:pt x="2098" y="354"/>
                  </a:lnTo>
                  <a:lnTo>
                    <a:pt x="2103" y="355"/>
                  </a:lnTo>
                  <a:lnTo>
                    <a:pt x="2106" y="356"/>
                  </a:lnTo>
                  <a:lnTo>
                    <a:pt x="2108" y="357"/>
                  </a:lnTo>
                  <a:lnTo>
                    <a:pt x="2110" y="358"/>
                  </a:lnTo>
                  <a:lnTo>
                    <a:pt x="2114" y="358"/>
                  </a:lnTo>
                  <a:lnTo>
                    <a:pt x="2117" y="358"/>
                  </a:lnTo>
                  <a:lnTo>
                    <a:pt x="2119" y="357"/>
                  </a:lnTo>
                  <a:lnTo>
                    <a:pt x="2123" y="355"/>
                  </a:lnTo>
                  <a:lnTo>
                    <a:pt x="2126" y="354"/>
                  </a:lnTo>
                  <a:lnTo>
                    <a:pt x="2127" y="354"/>
                  </a:lnTo>
                  <a:lnTo>
                    <a:pt x="2129" y="355"/>
                  </a:lnTo>
                  <a:lnTo>
                    <a:pt x="2130" y="355"/>
                  </a:lnTo>
                  <a:lnTo>
                    <a:pt x="2133" y="356"/>
                  </a:lnTo>
                  <a:lnTo>
                    <a:pt x="2137" y="356"/>
                  </a:lnTo>
                  <a:lnTo>
                    <a:pt x="2140" y="357"/>
                  </a:lnTo>
                  <a:lnTo>
                    <a:pt x="2143" y="357"/>
                  </a:lnTo>
                  <a:lnTo>
                    <a:pt x="2144" y="358"/>
                  </a:lnTo>
                  <a:lnTo>
                    <a:pt x="2145" y="359"/>
                  </a:lnTo>
                  <a:lnTo>
                    <a:pt x="2147" y="359"/>
                  </a:lnTo>
                  <a:lnTo>
                    <a:pt x="2148" y="359"/>
                  </a:lnTo>
                  <a:lnTo>
                    <a:pt x="2150" y="359"/>
                  </a:lnTo>
                  <a:lnTo>
                    <a:pt x="2152" y="359"/>
                  </a:lnTo>
                  <a:lnTo>
                    <a:pt x="2155" y="360"/>
                  </a:lnTo>
                  <a:lnTo>
                    <a:pt x="2158" y="361"/>
                  </a:lnTo>
                  <a:lnTo>
                    <a:pt x="2162" y="361"/>
                  </a:lnTo>
                  <a:lnTo>
                    <a:pt x="2165" y="362"/>
                  </a:lnTo>
                  <a:lnTo>
                    <a:pt x="2167" y="362"/>
                  </a:lnTo>
                  <a:lnTo>
                    <a:pt x="2169" y="362"/>
                  </a:lnTo>
                  <a:lnTo>
                    <a:pt x="2170" y="362"/>
                  </a:lnTo>
                  <a:lnTo>
                    <a:pt x="2174" y="361"/>
                  </a:lnTo>
                  <a:lnTo>
                    <a:pt x="2177" y="360"/>
                  </a:lnTo>
                  <a:lnTo>
                    <a:pt x="2180" y="359"/>
                  </a:lnTo>
                  <a:lnTo>
                    <a:pt x="2183" y="358"/>
                  </a:lnTo>
                  <a:lnTo>
                    <a:pt x="2184" y="356"/>
                  </a:lnTo>
                  <a:lnTo>
                    <a:pt x="2185" y="355"/>
                  </a:lnTo>
                  <a:lnTo>
                    <a:pt x="2187" y="355"/>
                  </a:lnTo>
                  <a:lnTo>
                    <a:pt x="2189" y="356"/>
                  </a:lnTo>
                  <a:lnTo>
                    <a:pt x="2191" y="357"/>
                  </a:lnTo>
                  <a:lnTo>
                    <a:pt x="2193" y="358"/>
                  </a:lnTo>
                  <a:lnTo>
                    <a:pt x="2195" y="359"/>
                  </a:lnTo>
                  <a:lnTo>
                    <a:pt x="2198" y="359"/>
                  </a:lnTo>
                  <a:lnTo>
                    <a:pt x="2200" y="360"/>
                  </a:lnTo>
                  <a:lnTo>
                    <a:pt x="2204" y="360"/>
                  </a:lnTo>
                  <a:lnTo>
                    <a:pt x="2206" y="360"/>
                  </a:lnTo>
                  <a:lnTo>
                    <a:pt x="2207" y="359"/>
                  </a:lnTo>
                  <a:lnTo>
                    <a:pt x="2208" y="359"/>
                  </a:lnTo>
                  <a:lnTo>
                    <a:pt x="2209" y="359"/>
                  </a:lnTo>
                  <a:lnTo>
                    <a:pt x="2210" y="359"/>
                  </a:lnTo>
                  <a:lnTo>
                    <a:pt x="2213" y="358"/>
                  </a:lnTo>
                  <a:lnTo>
                    <a:pt x="2216" y="358"/>
                  </a:lnTo>
                  <a:lnTo>
                    <a:pt x="2219" y="357"/>
                  </a:lnTo>
                  <a:lnTo>
                    <a:pt x="2222" y="356"/>
                  </a:lnTo>
                  <a:lnTo>
                    <a:pt x="2224" y="356"/>
                  </a:lnTo>
                  <a:lnTo>
                    <a:pt x="2226" y="355"/>
                  </a:lnTo>
                  <a:lnTo>
                    <a:pt x="2228" y="355"/>
                  </a:lnTo>
                  <a:lnTo>
                    <a:pt x="2230" y="356"/>
                  </a:lnTo>
                  <a:lnTo>
                    <a:pt x="2233" y="356"/>
                  </a:lnTo>
                  <a:lnTo>
                    <a:pt x="2234" y="356"/>
                  </a:lnTo>
                  <a:lnTo>
                    <a:pt x="2235" y="356"/>
                  </a:lnTo>
                  <a:lnTo>
                    <a:pt x="2237" y="357"/>
                  </a:lnTo>
                  <a:lnTo>
                    <a:pt x="2238" y="357"/>
                  </a:lnTo>
                  <a:lnTo>
                    <a:pt x="2239" y="358"/>
                  </a:lnTo>
                  <a:lnTo>
                    <a:pt x="2240" y="358"/>
                  </a:lnTo>
                  <a:lnTo>
                    <a:pt x="2235" y="361"/>
                  </a:lnTo>
                  <a:lnTo>
                    <a:pt x="2235" y="361"/>
                  </a:lnTo>
                  <a:lnTo>
                    <a:pt x="2233" y="362"/>
                  </a:lnTo>
                  <a:lnTo>
                    <a:pt x="2231" y="362"/>
                  </a:lnTo>
                  <a:lnTo>
                    <a:pt x="2228" y="363"/>
                  </a:lnTo>
                  <a:lnTo>
                    <a:pt x="2226" y="364"/>
                  </a:lnTo>
                  <a:lnTo>
                    <a:pt x="2224" y="365"/>
                  </a:lnTo>
                  <a:lnTo>
                    <a:pt x="2222" y="366"/>
                  </a:lnTo>
                  <a:lnTo>
                    <a:pt x="2221" y="367"/>
                  </a:lnTo>
                  <a:lnTo>
                    <a:pt x="2219" y="369"/>
                  </a:lnTo>
                  <a:lnTo>
                    <a:pt x="2217" y="370"/>
                  </a:lnTo>
                  <a:lnTo>
                    <a:pt x="2213" y="375"/>
                  </a:lnTo>
                  <a:lnTo>
                    <a:pt x="2207" y="380"/>
                  </a:lnTo>
                  <a:lnTo>
                    <a:pt x="2201" y="385"/>
                  </a:lnTo>
                  <a:lnTo>
                    <a:pt x="2196" y="388"/>
                  </a:lnTo>
                  <a:lnTo>
                    <a:pt x="2195" y="389"/>
                  </a:lnTo>
                  <a:lnTo>
                    <a:pt x="2195" y="389"/>
                  </a:lnTo>
                  <a:lnTo>
                    <a:pt x="2195" y="388"/>
                  </a:lnTo>
                  <a:lnTo>
                    <a:pt x="2195" y="387"/>
                  </a:lnTo>
                  <a:lnTo>
                    <a:pt x="2196" y="385"/>
                  </a:lnTo>
                  <a:lnTo>
                    <a:pt x="2196" y="383"/>
                  </a:lnTo>
                  <a:lnTo>
                    <a:pt x="2197" y="382"/>
                  </a:lnTo>
                  <a:lnTo>
                    <a:pt x="2197" y="380"/>
                  </a:lnTo>
                  <a:lnTo>
                    <a:pt x="2197" y="378"/>
                  </a:lnTo>
                  <a:lnTo>
                    <a:pt x="2198" y="378"/>
                  </a:lnTo>
                  <a:lnTo>
                    <a:pt x="2199" y="377"/>
                  </a:lnTo>
                  <a:lnTo>
                    <a:pt x="2199" y="377"/>
                  </a:lnTo>
                  <a:lnTo>
                    <a:pt x="2199" y="378"/>
                  </a:lnTo>
                  <a:lnTo>
                    <a:pt x="2201" y="377"/>
                  </a:lnTo>
                  <a:lnTo>
                    <a:pt x="2205" y="373"/>
                  </a:lnTo>
                  <a:lnTo>
                    <a:pt x="2209" y="370"/>
                  </a:lnTo>
                  <a:lnTo>
                    <a:pt x="2213" y="367"/>
                  </a:lnTo>
                  <a:lnTo>
                    <a:pt x="2217" y="365"/>
                  </a:lnTo>
                  <a:lnTo>
                    <a:pt x="2218" y="364"/>
                  </a:lnTo>
                  <a:lnTo>
                    <a:pt x="2219" y="363"/>
                  </a:lnTo>
                  <a:lnTo>
                    <a:pt x="2220" y="362"/>
                  </a:lnTo>
                  <a:lnTo>
                    <a:pt x="2220" y="362"/>
                  </a:lnTo>
                  <a:lnTo>
                    <a:pt x="2220" y="362"/>
                  </a:lnTo>
                  <a:lnTo>
                    <a:pt x="2218" y="363"/>
                  </a:lnTo>
                  <a:lnTo>
                    <a:pt x="2212" y="364"/>
                  </a:lnTo>
                  <a:lnTo>
                    <a:pt x="2205" y="366"/>
                  </a:lnTo>
                  <a:lnTo>
                    <a:pt x="2199" y="366"/>
                  </a:lnTo>
                  <a:lnTo>
                    <a:pt x="2196" y="366"/>
                  </a:lnTo>
                  <a:lnTo>
                    <a:pt x="2193" y="367"/>
                  </a:lnTo>
                  <a:lnTo>
                    <a:pt x="2191" y="368"/>
                  </a:lnTo>
                  <a:lnTo>
                    <a:pt x="2188" y="369"/>
                  </a:lnTo>
                  <a:lnTo>
                    <a:pt x="2187" y="370"/>
                  </a:lnTo>
                  <a:lnTo>
                    <a:pt x="2184" y="370"/>
                  </a:lnTo>
                  <a:lnTo>
                    <a:pt x="2182" y="370"/>
                  </a:lnTo>
                  <a:lnTo>
                    <a:pt x="2179" y="369"/>
                  </a:lnTo>
                  <a:lnTo>
                    <a:pt x="2177" y="369"/>
                  </a:lnTo>
                  <a:lnTo>
                    <a:pt x="2175" y="369"/>
                  </a:lnTo>
                  <a:lnTo>
                    <a:pt x="2174" y="368"/>
                  </a:lnTo>
                  <a:lnTo>
                    <a:pt x="2173" y="368"/>
                  </a:lnTo>
                  <a:lnTo>
                    <a:pt x="2171" y="367"/>
                  </a:lnTo>
                  <a:lnTo>
                    <a:pt x="2169" y="367"/>
                  </a:lnTo>
                  <a:lnTo>
                    <a:pt x="2165" y="366"/>
                  </a:lnTo>
                  <a:lnTo>
                    <a:pt x="2162" y="366"/>
                  </a:lnTo>
                  <a:lnTo>
                    <a:pt x="2159" y="367"/>
                  </a:lnTo>
                  <a:lnTo>
                    <a:pt x="2156" y="368"/>
                  </a:lnTo>
                  <a:lnTo>
                    <a:pt x="2154" y="368"/>
                  </a:lnTo>
                  <a:lnTo>
                    <a:pt x="2152" y="369"/>
                  </a:lnTo>
                  <a:lnTo>
                    <a:pt x="2151" y="369"/>
                  </a:lnTo>
                  <a:lnTo>
                    <a:pt x="2148" y="368"/>
                  </a:lnTo>
                  <a:lnTo>
                    <a:pt x="2143" y="369"/>
                  </a:lnTo>
                  <a:lnTo>
                    <a:pt x="2137" y="368"/>
                  </a:lnTo>
                  <a:lnTo>
                    <a:pt x="2132" y="366"/>
                  </a:lnTo>
                  <a:lnTo>
                    <a:pt x="2127" y="363"/>
                  </a:lnTo>
                  <a:lnTo>
                    <a:pt x="2122" y="364"/>
                  </a:lnTo>
                  <a:lnTo>
                    <a:pt x="2117" y="366"/>
                  </a:lnTo>
                  <a:lnTo>
                    <a:pt x="2114" y="368"/>
                  </a:lnTo>
                  <a:lnTo>
                    <a:pt x="2111" y="368"/>
                  </a:lnTo>
                  <a:lnTo>
                    <a:pt x="2108" y="369"/>
                  </a:lnTo>
                  <a:lnTo>
                    <a:pt x="2105" y="369"/>
                  </a:lnTo>
                  <a:lnTo>
                    <a:pt x="2103" y="370"/>
                  </a:lnTo>
                  <a:lnTo>
                    <a:pt x="2101" y="369"/>
                  </a:lnTo>
                  <a:lnTo>
                    <a:pt x="2100" y="369"/>
                  </a:lnTo>
                  <a:lnTo>
                    <a:pt x="2096" y="367"/>
                  </a:lnTo>
                  <a:lnTo>
                    <a:pt x="2089" y="365"/>
                  </a:lnTo>
                  <a:lnTo>
                    <a:pt x="2080" y="363"/>
                  </a:lnTo>
                  <a:lnTo>
                    <a:pt x="2075" y="362"/>
                  </a:lnTo>
                  <a:lnTo>
                    <a:pt x="2071" y="361"/>
                  </a:lnTo>
                  <a:lnTo>
                    <a:pt x="2068" y="361"/>
                  </a:lnTo>
                  <a:lnTo>
                    <a:pt x="2066" y="360"/>
                  </a:lnTo>
                  <a:lnTo>
                    <a:pt x="2064" y="360"/>
                  </a:lnTo>
                  <a:lnTo>
                    <a:pt x="2061" y="360"/>
                  </a:lnTo>
                  <a:lnTo>
                    <a:pt x="2055" y="359"/>
                  </a:lnTo>
                  <a:lnTo>
                    <a:pt x="2048" y="359"/>
                  </a:lnTo>
                  <a:lnTo>
                    <a:pt x="2044" y="358"/>
                  </a:lnTo>
                  <a:lnTo>
                    <a:pt x="2042" y="358"/>
                  </a:lnTo>
                  <a:lnTo>
                    <a:pt x="2040" y="357"/>
                  </a:lnTo>
                  <a:lnTo>
                    <a:pt x="2037" y="356"/>
                  </a:lnTo>
                  <a:lnTo>
                    <a:pt x="2034" y="356"/>
                  </a:lnTo>
                  <a:lnTo>
                    <a:pt x="2031" y="355"/>
                  </a:lnTo>
                  <a:lnTo>
                    <a:pt x="2030" y="355"/>
                  </a:lnTo>
                  <a:lnTo>
                    <a:pt x="2029" y="354"/>
                  </a:lnTo>
                  <a:lnTo>
                    <a:pt x="2028" y="354"/>
                  </a:lnTo>
                  <a:lnTo>
                    <a:pt x="2027" y="353"/>
                  </a:lnTo>
                  <a:lnTo>
                    <a:pt x="2026" y="352"/>
                  </a:lnTo>
                  <a:lnTo>
                    <a:pt x="2024" y="350"/>
                  </a:lnTo>
                  <a:lnTo>
                    <a:pt x="2021" y="349"/>
                  </a:lnTo>
                  <a:lnTo>
                    <a:pt x="2019" y="347"/>
                  </a:lnTo>
                  <a:lnTo>
                    <a:pt x="2018" y="345"/>
                  </a:lnTo>
                  <a:lnTo>
                    <a:pt x="2017" y="344"/>
                  </a:lnTo>
                  <a:lnTo>
                    <a:pt x="2013" y="342"/>
                  </a:lnTo>
                  <a:lnTo>
                    <a:pt x="2007" y="341"/>
                  </a:lnTo>
                  <a:lnTo>
                    <a:pt x="2000" y="340"/>
                  </a:lnTo>
                  <a:lnTo>
                    <a:pt x="1998" y="339"/>
                  </a:lnTo>
                  <a:lnTo>
                    <a:pt x="2005" y="331"/>
                  </a:lnTo>
                  <a:lnTo>
                    <a:pt x="2011" y="330"/>
                  </a:lnTo>
                  <a:lnTo>
                    <a:pt x="2012" y="330"/>
                  </a:lnTo>
                  <a:lnTo>
                    <a:pt x="2014" y="329"/>
                  </a:lnTo>
                  <a:lnTo>
                    <a:pt x="2017" y="329"/>
                  </a:lnTo>
                  <a:lnTo>
                    <a:pt x="2018" y="329"/>
                  </a:lnTo>
                  <a:close/>
                  <a:moveTo>
                    <a:pt x="2300" y="260"/>
                  </a:moveTo>
                  <a:lnTo>
                    <a:pt x="2302" y="260"/>
                  </a:lnTo>
                  <a:lnTo>
                    <a:pt x="2304" y="260"/>
                  </a:lnTo>
                  <a:lnTo>
                    <a:pt x="2306" y="260"/>
                  </a:lnTo>
                  <a:lnTo>
                    <a:pt x="2307" y="262"/>
                  </a:lnTo>
                  <a:lnTo>
                    <a:pt x="2308" y="263"/>
                  </a:lnTo>
                  <a:lnTo>
                    <a:pt x="2309" y="263"/>
                  </a:lnTo>
                  <a:lnTo>
                    <a:pt x="2311" y="263"/>
                  </a:lnTo>
                  <a:lnTo>
                    <a:pt x="2313" y="262"/>
                  </a:lnTo>
                  <a:lnTo>
                    <a:pt x="2315" y="262"/>
                  </a:lnTo>
                  <a:lnTo>
                    <a:pt x="2317" y="262"/>
                  </a:lnTo>
                  <a:lnTo>
                    <a:pt x="2319" y="262"/>
                  </a:lnTo>
                  <a:lnTo>
                    <a:pt x="2319" y="263"/>
                  </a:lnTo>
                  <a:lnTo>
                    <a:pt x="2319" y="265"/>
                  </a:lnTo>
                  <a:lnTo>
                    <a:pt x="2319" y="267"/>
                  </a:lnTo>
                  <a:lnTo>
                    <a:pt x="2319" y="269"/>
                  </a:lnTo>
                  <a:lnTo>
                    <a:pt x="2318" y="271"/>
                  </a:lnTo>
                  <a:lnTo>
                    <a:pt x="2318" y="273"/>
                  </a:lnTo>
                  <a:lnTo>
                    <a:pt x="2318" y="276"/>
                  </a:lnTo>
                  <a:lnTo>
                    <a:pt x="2318" y="277"/>
                  </a:lnTo>
                  <a:lnTo>
                    <a:pt x="2320" y="279"/>
                  </a:lnTo>
                  <a:lnTo>
                    <a:pt x="2321" y="280"/>
                  </a:lnTo>
                  <a:lnTo>
                    <a:pt x="2324" y="282"/>
                  </a:lnTo>
                  <a:lnTo>
                    <a:pt x="2325" y="283"/>
                  </a:lnTo>
                  <a:lnTo>
                    <a:pt x="2327" y="285"/>
                  </a:lnTo>
                  <a:lnTo>
                    <a:pt x="2328" y="287"/>
                  </a:lnTo>
                  <a:lnTo>
                    <a:pt x="2330" y="291"/>
                  </a:lnTo>
                  <a:lnTo>
                    <a:pt x="2331" y="293"/>
                  </a:lnTo>
                  <a:lnTo>
                    <a:pt x="2332" y="294"/>
                  </a:lnTo>
                  <a:lnTo>
                    <a:pt x="2334" y="295"/>
                  </a:lnTo>
                  <a:lnTo>
                    <a:pt x="2335" y="295"/>
                  </a:lnTo>
                  <a:lnTo>
                    <a:pt x="2337" y="295"/>
                  </a:lnTo>
                  <a:lnTo>
                    <a:pt x="2339" y="295"/>
                  </a:lnTo>
                  <a:lnTo>
                    <a:pt x="2340" y="295"/>
                  </a:lnTo>
                  <a:lnTo>
                    <a:pt x="2341" y="294"/>
                  </a:lnTo>
                  <a:lnTo>
                    <a:pt x="2342" y="292"/>
                  </a:lnTo>
                  <a:lnTo>
                    <a:pt x="2343" y="291"/>
                  </a:lnTo>
                  <a:lnTo>
                    <a:pt x="2344" y="288"/>
                  </a:lnTo>
                  <a:lnTo>
                    <a:pt x="2346" y="286"/>
                  </a:lnTo>
                  <a:lnTo>
                    <a:pt x="2348" y="284"/>
                  </a:lnTo>
                  <a:lnTo>
                    <a:pt x="2350" y="282"/>
                  </a:lnTo>
                  <a:lnTo>
                    <a:pt x="2351" y="280"/>
                  </a:lnTo>
                  <a:lnTo>
                    <a:pt x="2353" y="279"/>
                  </a:lnTo>
                  <a:lnTo>
                    <a:pt x="2353" y="278"/>
                  </a:lnTo>
                  <a:lnTo>
                    <a:pt x="2355" y="277"/>
                  </a:lnTo>
                  <a:lnTo>
                    <a:pt x="2357" y="276"/>
                  </a:lnTo>
                  <a:lnTo>
                    <a:pt x="2359" y="275"/>
                  </a:lnTo>
                  <a:lnTo>
                    <a:pt x="2361" y="274"/>
                  </a:lnTo>
                  <a:lnTo>
                    <a:pt x="2363" y="273"/>
                  </a:lnTo>
                  <a:lnTo>
                    <a:pt x="2364" y="272"/>
                  </a:lnTo>
                  <a:lnTo>
                    <a:pt x="2365" y="272"/>
                  </a:lnTo>
                  <a:lnTo>
                    <a:pt x="2367" y="273"/>
                  </a:lnTo>
                  <a:lnTo>
                    <a:pt x="2372" y="274"/>
                  </a:lnTo>
                  <a:lnTo>
                    <a:pt x="2378" y="276"/>
                  </a:lnTo>
                  <a:lnTo>
                    <a:pt x="2387" y="278"/>
                  </a:lnTo>
                  <a:lnTo>
                    <a:pt x="2393" y="281"/>
                  </a:lnTo>
                  <a:lnTo>
                    <a:pt x="2397" y="282"/>
                  </a:lnTo>
                  <a:lnTo>
                    <a:pt x="2401" y="284"/>
                  </a:lnTo>
                  <a:lnTo>
                    <a:pt x="2408" y="287"/>
                  </a:lnTo>
                  <a:lnTo>
                    <a:pt x="2418" y="293"/>
                  </a:lnTo>
                  <a:lnTo>
                    <a:pt x="2427" y="298"/>
                  </a:lnTo>
                  <a:lnTo>
                    <a:pt x="2435" y="303"/>
                  </a:lnTo>
                  <a:lnTo>
                    <a:pt x="2443" y="306"/>
                  </a:lnTo>
                  <a:lnTo>
                    <a:pt x="2446" y="309"/>
                  </a:lnTo>
                  <a:lnTo>
                    <a:pt x="2447" y="312"/>
                  </a:lnTo>
                  <a:lnTo>
                    <a:pt x="2448" y="316"/>
                  </a:lnTo>
                  <a:lnTo>
                    <a:pt x="2449" y="321"/>
                  </a:lnTo>
                  <a:lnTo>
                    <a:pt x="2449" y="322"/>
                  </a:lnTo>
                  <a:lnTo>
                    <a:pt x="2451" y="323"/>
                  </a:lnTo>
                  <a:lnTo>
                    <a:pt x="2453" y="324"/>
                  </a:lnTo>
                  <a:lnTo>
                    <a:pt x="2455" y="324"/>
                  </a:lnTo>
                  <a:lnTo>
                    <a:pt x="2458" y="324"/>
                  </a:lnTo>
                  <a:lnTo>
                    <a:pt x="2460" y="325"/>
                  </a:lnTo>
                  <a:lnTo>
                    <a:pt x="2461" y="325"/>
                  </a:lnTo>
                  <a:lnTo>
                    <a:pt x="2463" y="325"/>
                  </a:lnTo>
                  <a:lnTo>
                    <a:pt x="2465" y="327"/>
                  </a:lnTo>
                  <a:lnTo>
                    <a:pt x="2467" y="329"/>
                  </a:lnTo>
                  <a:lnTo>
                    <a:pt x="2469" y="332"/>
                  </a:lnTo>
                  <a:lnTo>
                    <a:pt x="2470" y="335"/>
                  </a:lnTo>
                  <a:lnTo>
                    <a:pt x="2473" y="337"/>
                  </a:lnTo>
                  <a:lnTo>
                    <a:pt x="2474" y="338"/>
                  </a:lnTo>
                  <a:lnTo>
                    <a:pt x="2473" y="339"/>
                  </a:lnTo>
                  <a:lnTo>
                    <a:pt x="2472" y="340"/>
                  </a:lnTo>
                  <a:lnTo>
                    <a:pt x="2468" y="340"/>
                  </a:lnTo>
                  <a:lnTo>
                    <a:pt x="2466" y="341"/>
                  </a:lnTo>
                  <a:lnTo>
                    <a:pt x="2463" y="341"/>
                  </a:lnTo>
                  <a:lnTo>
                    <a:pt x="2461" y="341"/>
                  </a:lnTo>
                  <a:lnTo>
                    <a:pt x="2461" y="341"/>
                  </a:lnTo>
                  <a:lnTo>
                    <a:pt x="2461" y="342"/>
                  </a:lnTo>
                  <a:lnTo>
                    <a:pt x="2462" y="343"/>
                  </a:lnTo>
                  <a:lnTo>
                    <a:pt x="2463" y="345"/>
                  </a:lnTo>
                  <a:lnTo>
                    <a:pt x="2464" y="347"/>
                  </a:lnTo>
                  <a:lnTo>
                    <a:pt x="2464" y="349"/>
                  </a:lnTo>
                  <a:lnTo>
                    <a:pt x="2464" y="350"/>
                  </a:lnTo>
                  <a:lnTo>
                    <a:pt x="2465" y="352"/>
                  </a:lnTo>
                  <a:lnTo>
                    <a:pt x="2467" y="354"/>
                  </a:lnTo>
                  <a:lnTo>
                    <a:pt x="2469" y="357"/>
                  </a:lnTo>
                  <a:lnTo>
                    <a:pt x="2472" y="359"/>
                  </a:lnTo>
                  <a:lnTo>
                    <a:pt x="2474" y="361"/>
                  </a:lnTo>
                  <a:lnTo>
                    <a:pt x="2475" y="363"/>
                  </a:lnTo>
                  <a:lnTo>
                    <a:pt x="2476" y="364"/>
                  </a:lnTo>
                  <a:lnTo>
                    <a:pt x="2477" y="366"/>
                  </a:lnTo>
                  <a:lnTo>
                    <a:pt x="2478" y="367"/>
                  </a:lnTo>
                  <a:lnTo>
                    <a:pt x="2480" y="369"/>
                  </a:lnTo>
                  <a:lnTo>
                    <a:pt x="2482" y="370"/>
                  </a:lnTo>
                  <a:lnTo>
                    <a:pt x="2484" y="372"/>
                  </a:lnTo>
                  <a:lnTo>
                    <a:pt x="2487" y="373"/>
                  </a:lnTo>
                  <a:lnTo>
                    <a:pt x="2488" y="375"/>
                  </a:lnTo>
                  <a:lnTo>
                    <a:pt x="2490" y="376"/>
                  </a:lnTo>
                  <a:lnTo>
                    <a:pt x="2490" y="376"/>
                  </a:lnTo>
                  <a:lnTo>
                    <a:pt x="2490" y="377"/>
                  </a:lnTo>
                  <a:lnTo>
                    <a:pt x="2491" y="378"/>
                  </a:lnTo>
                  <a:lnTo>
                    <a:pt x="2492" y="380"/>
                  </a:lnTo>
                  <a:lnTo>
                    <a:pt x="2493" y="381"/>
                  </a:lnTo>
                  <a:lnTo>
                    <a:pt x="2494" y="383"/>
                  </a:lnTo>
                  <a:lnTo>
                    <a:pt x="2495" y="385"/>
                  </a:lnTo>
                  <a:lnTo>
                    <a:pt x="2496" y="387"/>
                  </a:lnTo>
                  <a:lnTo>
                    <a:pt x="2496" y="387"/>
                  </a:lnTo>
                  <a:lnTo>
                    <a:pt x="2495" y="388"/>
                  </a:lnTo>
                  <a:lnTo>
                    <a:pt x="2490" y="386"/>
                  </a:lnTo>
                  <a:lnTo>
                    <a:pt x="2487" y="386"/>
                  </a:lnTo>
                  <a:lnTo>
                    <a:pt x="2484" y="385"/>
                  </a:lnTo>
                  <a:lnTo>
                    <a:pt x="2481" y="384"/>
                  </a:lnTo>
                  <a:lnTo>
                    <a:pt x="2475" y="382"/>
                  </a:lnTo>
                  <a:lnTo>
                    <a:pt x="2468" y="380"/>
                  </a:lnTo>
                  <a:lnTo>
                    <a:pt x="2466" y="380"/>
                  </a:lnTo>
                  <a:lnTo>
                    <a:pt x="2465" y="379"/>
                  </a:lnTo>
                  <a:lnTo>
                    <a:pt x="2464" y="378"/>
                  </a:lnTo>
                  <a:lnTo>
                    <a:pt x="2462" y="376"/>
                  </a:lnTo>
                  <a:lnTo>
                    <a:pt x="2460" y="373"/>
                  </a:lnTo>
                  <a:lnTo>
                    <a:pt x="2458" y="370"/>
                  </a:lnTo>
                  <a:lnTo>
                    <a:pt x="2456" y="368"/>
                  </a:lnTo>
                  <a:lnTo>
                    <a:pt x="2454" y="365"/>
                  </a:lnTo>
                  <a:lnTo>
                    <a:pt x="2453" y="363"/>
                  </a:lnTo>
                  <a:lnTo>
                    <a:pt x="2452" y="361"/>
                  </a:lnTo>
                  <a:lnTo>
                    <a:pt x="2449" y="359"/>
                  </a:lnTo>
                  <a:lnTo>
                    <a:pt x="2447" y="356"/>
                  </a:lnTo>
                  <a:lnTo>
                    <a:pt x="2444" y="355"/>
                  </a:lnTo>
                  <a:lnTo>
                    <a:pt x="2440" y="353"/>
                  </a:lnTo>
                  <a:lnTo>
                    <a:pt x="2438" y="351"/>
                  </a:lnTo>
                  <a:lnTo>
                    <a:pt x="2438" y="350"/>
                  </a:lnTo>
                  <a:lnTo>
                    <a:pt x="2437" y="350"/>
                  </a:lnTo>
                  <a:lnTo>
                    <a:pt x="2436" y="350"/>
                  </a:lnTo>
                  <a:lnTo>
                    <a:pt x="2435" y="351"/>
                  </a:lnTo>
                  <a:lnTo>
                    <a:pt x="2433" y="352"/>
                  </a:lnTo>
                  <a:lnTo>
                    <a:pt x="2431" y="354"/>
                  </a:lnTo>
                  <a:lnTo>
                    <a:pt x="2429" y="355"/>
                  </a:lnTo>
                  <a:lnTo>
                    <a:pt x="2427" y="357"/>
                  </a:lnTo>
                  <a:lnTo>
                    <a:pt x="2426" y="358"/>
                  </a:lnTo>
                  <a:lnTo>
                    <a:pt x="2425" y="359"/>
                  </a:lnTo>
                  <a:lnTo>
                    <a:pt x="2424" y="359"/>
                  </a:lnTo>
                  <a:lnTo>
                    <a:pt x="2415" y="370"/>
                  </a:lnTo>
                  <a:lnTo>
                    <a:pt x="2399" y="369"/>
                  </a:lnTo>
                  <a:lnTo>
                    <a:pt x="2385" y="362"/>
                  </a:lnTo>
                  <a:lnTo>
                    <a:pt x="2373" y="357"/>
                  </a:lnTo>
                  <a:lnTo>
                    <a:pt x="2372" y="357"/>
                  </a:lnTo>
                  <a:lnTo>
                    <a:pt x="2371" y="357"/>
                  </a:lnTo>
                  <a:lnTo>
                    <a:pt x="2369" y="358"/>
                  </a:lnTo>
                  <a:lnTo>
                    <a:pt x="2366" y="358"/>
                  </a:lnTo>
                  <a:lnTo>
                    <a:pt x="2364" y="359"/>
                  </a:lnTo>
                  <a:lnTo>
                    <a:pt x="2361" y="359"/>
                  </a:lnTo>
                  <a:lnTo>
                    <a:pt x="2360" y="358"/>
                  </a:lnTo>
                  <a:lnTo>
                    <a:pt x="2359" y="358"/>
                  </a:lnTo>
                  <a:lnTo>
                    <a:pt x="2359" y="356"/>
                  </a:lnTo>
                  <a:lnTo>
                    <a:pt x="2360" y="355"/>
                  </a:lnTo>
                  <a:lnTo>
                    <a:pt x="2362" y="353"/>
                  </a:lnTo>
                  <a:lnTo>
                    <a:pt x="2364" y="351"/>
                  </a:lnTo>
                  <a:lnTo>
                    <a:pt x="2366" y="350"/>
                  </a:lnTo>
                  <a:lnTo>
                    <a:pt x="2368" y="348"/>
                  </a:lnTo>
                  <a:lnTo>
                    <a:pt x="2369" y="347"/>
                  </a:lnTo>
                  <a:lnTo>
                    <a:pt x="2369" y="347"/>
                  </a:lnTo>
                  <a:lnTo>
                    <a:pt x="2365" y="328"/>
                  </a:lnTo>
                  <a:lnTo>
                    <a:pt x="2358" y="319"/>
                  </a:lnTo>
                  <a:lnTo>
                    <a:pt x="2330" y="309"/>
                  </a:lnTo>
                  <a:lnTo>
                    <a:pt x="2319" y="305"/>
                  </a:lnTo>
                  <a:lnTo>
                    <a:pt x="2309" y="306"/>
                  </a:lnTo>
                  <a:lnTo>
                    <a:pt x="2309" y="305"/>
                  </a:lnTo>
                  <a:lnTo>
                    <a:pt x="2308" y="304"/>
                  </a:lnTo>
                  <a:lnTo>
                    <a:pt x="2307" y="302"/>
                  </a:lnTo>
                  <a:lnTo>
                    <a:pt x="2306" y="300"/>
                  </a:lnTo>
                  <a:lnTo>
                    <a:pt x="2305" y="298"/>
                  </a:lnTo>
                  <a:lnTo>
                    <a:pt x="2304" y="296"/>
                  </a:lnTo>
                  <a:lnTo>
                    <a:pt x="2303" y="295"/>
                  </a:lnTo>
                  <a:lnTo>
                    <a:pt x="2303" y="293"/>
                  </a:lnTo>
                  <a:lnTo>
                    <a:pt x="2303" y="291"/>
                  </a:lnTo>
                  <a:lnTo>
                    <a:pt x="2304" y="288"/>
                  </a:lnTo>
                  <a:lnTo>
                    <a:pt x="2304" y="287"/>
                  </a:lnTo>
                  <a:lnTo>
                    <a:pt x="2304" y="286"/>
                  </a:lnTo>
                  <a:lnTo>
                    <a:pt x="2304" y="286"/>
                  </a:lnTo>
                  <a:lnTo>
                    <a:pt x="2303" y="285"/>
                  </a:lnTo>
                  <a:lnTo>
                    <a:pt x="2302" y="283"/>
                  </a:lnTo>
                  <a:lnTo>
                    <a:pt x="2300" y="281"/>
                  </a:lnTo>
                  <a:lnTo>
                    <a:pt x="2298" y="280"/>
                  </a:lnTo>
                  <a:lnTo>
                    <a:pt x="2296" y="278"/>
                  </a:lnTo>
                  <a:lnTo>
                    <a:pt x="2294" y="278"/>
                  </a:lnTo>
                  <a:lnTo>
                    <a:pt x="2291" y="278"/>
                  </a:lnTo>
                  <a:lnTo>
                    <a:pt x="2289" y="277"/>
                  </a:lnTo>
                  <a:lnTo>
                    <a:pt x="2288" y="276"/>
                  </a:lnTo>
                  <a:lnTo>
                    <a:pt x="2286" y="274"/>
                  </a:lnTo>
                  <a:lnTo>
                    <a:pt x="2284" y="272"/>
                  </a:lnTo>
                  <a:lnTo>
                    <a:pt x="2282" y="270"/>
                  </a:lnTo>
                  <a:lnTo>
                    <a:pt x="2281" y="268"/>
                  </a:lnTo>
                  <a:lnTo>
                    <a:pt x="2280" y="266"/>
                  </a:lnTo>
                  <a:lnTo>
                    <a:pt x="2280" y="266"/>
                  </a:lnTo>
                  <a:lnTo>
                    <a:pt x="2282" y="265"/>
                  </a:lnTo>
                  <a:lnTo>
                    <a:pt x="2298" y="260"/>
                  </a:lnTo>
                  <a:lnTo>
                    <a:pt x="2299" y="260"/>
                  </a:lnTo>
                  <a:lnTo>
                    <a:pt x="2300" y="260"/>
                  </a:lnTo>
                  <a:close/>
                  <a:moveTo>
                    <a:pt x="2221" y="233"/>
                  </a:moveTo>
                  <a:lnTo>
                    <a:pt x="2221" y="233"/>
                  </a:lnTo>
                  <a:lnTo>
                    <a:pt x="2222" y="235"/>
                  </a:lnTo>
                  <a:lnTo>
                    <a:pt x="2222" y="237"/>
                  </a:lnTo>
                  <a:lnTo>
                    <a:pt x="2223" y="238"/>
                  </a:lnTo>
                  <a:lnTo>
                    <a:pt x="2223" y="240"/>
                  </a:lnTo>
                  <a:lnTo>
                    <a:pt x="2222" y="241"/>
                  </a:lnTo>
                  <a:lnTo>
                    <a:pt x="2221" y="243"/>
                  </a:lnTo>
                  <a:lnTo>
                    <a:pt x="2220" y="245"/>
                  </a:lnTo>
                  <a:lnTo>
                    <a:pt x="2219" y="246"/>
                  </a:lnTo>
                  <a:lnTo>
                    <a:pt x="2219" y="246"/>
                  </a:lnTo>
                  <a:lnTo>
                    <a:pt x="2219" y="247"/>
                  </a:lnTo>
                  <a:lnTo>
                    <a:pt x="2217" y="248"/>
                  </a:lnTo>
                  <a:lnTo>
                    <a:pt x="2216" y="249"/>
                  </a:lnTo>
                  <a:lnTo>
                    <a:pt x="2214" y="250"/>
                  </a:lnTo>
                  <a:lnTo>
                    <a:pt x="2213" y="251"/>
                  </a:lnTo>
                  <a:lnTo>
                    <a:pt x="2212" y="251"/>
                  </a:lnTo>
                  <a:lnTo>
                    <a:pt x="2211" y="251"/>
                  </a:lnTo>
                  <a:lnTo>
                    <a:pt x="2210" y="251"/>
                  </a:lnTo>
                  <a:lnTo>
                    <a:pt x="2208" y="252"/>
                  </a:lnTo>
                  <a:lnTo>
                    <a:pt x="2205" y="253"/>
                  </a:lnTo>
                  <a:lnTo>
                    <a:pt x="2203" y="254"/>
                  </a:lnTo>
                  <a:lnTo>
                    <a:pt x="2199" y="253"/>
                  </a:lnTo>
                  <a:lnTo>
                    <a:pt x="2191" y="250"/>
                  </a:lnTo>
                  <a:lnTo>
                    <a:pt x="2182" y="246"/>
                  </a:lnTo>
                  <a:lnTo>
                    <a:pt x="2179" y="245"/>
                  </a:lnTo>
                  <a:lnTo>
                    <a:pt x="2176" y="244"/>
                  </a:lnTo>
                  <a:lnTo>
                    <a:pt x="2174" y="245"/>
                  </a:lnTo>
                  <a:lnTo>
                    <a:pt x="2171" y="246"/>
                  </a:lnTo>
                  <a:lnTo>
                    <a:pt x="2169" y="247"/>
                  </a:lnTo>
                  <a:lnTo>
                    <a:pt x="2168" y="248"/>
                  </a:lnTo>
                  <a:lnTo>
                    <a:pt x="2167" y="249"/>
                  </a:lnTo>
                  <a:lnTo>
                    <a:pt x="2167" y="251"/>
                  </a:lnTo>
                  <a:lnTo>
                    <a:pt x="2166" y="254"/>
                  </a:lnTo>
                  <a:lnTo>
                    <a:pt x="2166" y="257"/>
                  </a:lnTo>
                  <a:lnTo>
                    <a:pt x="2166" y="260"/>
                  </a:lnTo>
                  <a:lnTo>
                    <a:pt x="2167" y="264"/>
                  </a:lnTo>
                  <a:lnTo>
                    <a:pt x="2168" y="265"/>
                  </a:lnTo>
                  <a:lnTo>
                    <a:pt x="2168" y="266"/>
                  </a:lnTo>
                  <a:lnTo>
                    <a:pt x="2170" y="267"/>
                  </a:lnTo>
                  <a:lnTo>
                    <a:pt x="2170" y="267"/>
                  </a:lnTo>
                  <a:lnTo>
                    <a:pt x="2171" y="268"/>
                  </a:lnTo>
                  <a:lnTo>
                    <a:pt x="2171" y="270"/>
                  </a:lnTo>
                  <a:lnTo>
                    <a:pt x="2173" y="271"/>
                  </a:lnTo>
                  <a:lnTo>
                    <a:pt x="2174" y="271"/>
                  </a:lnTo>
                  <a:lnTo>
                    <a:pt x="2176" y="270"/>
                  </a:lnTo>
                  <a:lnTo>
                    <a:pt x="2176" y="270"/>
                  </a:lnTo>
                  <a:lnTo>
                    <a:pt x="2177" y="270"/>
                  </a:lnTo>
                  <a:lnTo>
                    <a:pt x="2177" y="270"/>
                  </a:lnTo>
                  <a:lnTo>
                    <a:pt x="2177" y="270"/>
                  </a:lnTo>
                  <a:lnTo>
                    <a:pt x="2179" y="269"/>
                  </a:lnTo>
                  <a:lnTo>
                    <a:pt x="2181" y="268"/>
                  </a:lnTo>
                  <a:lnTo>
                    <a:pt x="2183" y="266"/>
                  </a:lnTo>
                  <a:lnTo>
                    <a:pt x="2185" y="264"/>
                  </a:lnTo>
                  <a:lnTo>
                    <a:pt x="2187" y="264"/>
                  </a:lnTo>
                  <a:lnTo>
                    <a:pt x="2190" y="263"/>
                  </a:lnTo>
                  <a:lnTo>
                    <a:pt x="2192" y="264"/>
                  </a:lnTo>
                  <a:lnTo>
                    <a:pt x="2195" y="265"/>
                  </a:lnTo>
                  <a:lnTo>
                    <a:pt x="2197" y="265"/>
                  </a:lnTo>
                  <a:lnTo>
                    <a:pt x="2199" y="266"/>
                  </a:lnTo>
                  <a:lnTo>
                    <a:pt x="2199" y="266"/>
                  </a:lnTo>
                  <a:lnTo>
                    <a:pt x="2199" y="266"/>
                  </a:lnTo>
                  <a:lnTo>
                    <a:pt x="2198" y="267"/>
                  </a:lnTo>
                  <a:lnTo>
                    <a:pt x="2198" y="268"/>
                  </a:lnTo>
                  <a:lnTo>
                    <a:pt x="2197" y="269"/>
                  </a:lnTo>
                  <a:lnTo>
                    <a:pt x="2196" y="271"/>
                  </a:lnTo>
                  <a:lnTo>
                    <a:pt x="2194" y="272"/>
                  </a:lnTo>
                  <a:lnTo>
                    <a:pt x="2193" y="274"/>
                  </a:lnTo>
                  <a:lnTo>
                    <a:pt x="2190" y="276"/>
                  </a:lnTo>
                  <a:lnTo>
                    <a:pt x="2186" y="277"/>
                  </a:lnTo>
                  <a:lnTo>
                    <a:pt x="2184" y="279"/>
                  </a:lnTo>
                  <a:lnTo>
                    <a:pt x="2183" y="279"/>
                  </a:lnTo>
                  <a:lnTo>
                    <a:pt x="2183" y="280"/>
                  </a:lnTo>
                  <a:lnTo>
                    <a:pt x="2184" y="280"/>
                  </a:lnTo>
                  <a:lnTo>
                    <a:pt x="2185" y="281"/>
                  </a:lnTo>
                  <a:lnTo>
                    <a:pt x="2186" y="282"/>
                  </a:lnTo>
                  <a:lnTo>
                    <a:pt x="2188" y="284"/>
                  </a:lnTo>
                  <a:lnTo>
                    <a:pt x="2190" y="286"/>
                  </a:lnTo>
                  <a:lnTo>
                    <a:pt x="2190" y="288"/>
                  </a:lnTo>
                  <a:lnTo>
                    <a:pt x="2190" y="291"/>
                  </a:lnTo>
                  <a:lnTo>
                    <a:pt x="2190" y="292"/>
                  </a:lnTo>
                  <a:lnTo>
                    <a:pt x="2190" y="294"/>
                  </a:lnTo>
                  <a:lnTo>
                    <a:pt x="2190" y="295"/>
                  </a:lnTo>
                  <a:lnTo>
                    <a:pt x="2191" y="297"/>
                  </a:lnTo>
                  <a:lnTo>
                    <a:pt x="2194" y="300"/>
                  </a:lnTo>
                  <a:lnTo>
                    <a:pt x="2195" y="302"/>
                  </a:lnTo>
                  <a:lnTo>
                    <a:pt x="2196" y="305"/>
                  </a:lnTo>
                  <a:lnTo>
                    <a:pt x="2197" y="307"/>
                  </a:lnTo>
                  <a:lnTo>
                    <a:pt x="2198" y="308"/>
                  </a:lnTo>
                  <a:lnTo>
                    <a:pt x="2198" y="310"/>
                  </a:lnTo>
                  <a:lnTo>
                    <a:pt x="2198" y="312"/>
                  </a:lnTo>
                  <a:lnTo>
                    <a:pt x="2198" y="315"/>
                  </a:lnTo>
                  <a:lnTo>
                    <a:pt x="2198" y="319"/>
                  </a:lnTo>
                  <a:lnTo>
                    <a:pt x="2198" y="321"/>
                  </a:lnTo>
                  <a:lnTo>
                    <a:pt x="2198" y="321"/>
                  </a:lnTo>
                  <a:lnTo>
                    <a:pt x="2198" y="321"/>
                  </a:lnTo>
                  <a:lnTo>
                    <a:pt x="2198" y="321"/>
                  </a:lnTo>
                  <a:lnTo>
                    <a:pt x="2198" y="321"/>
                  </a:lnTo>
                  <a:lnTo>
                    <a:pt x="2197" y="321"/>
                  </a:lnTo>
                  <a:lnTo>
                    <a:pt x="2196" y="322"/>
                  </a:lnTo>
                  <a:lnTo>
                    <a:pt x="2194" y="323"/>
                  </a:lnTo>
                  <a:lnTo>
                    <a:pt x="2193" y="324"/>
                  </a:lnTo>
                  <a:lnTo>
                    <a:pt x="2192" y="325"/>
                  </a:lnTo>
                  <a:lnTo>
                    <a:pt x="2191" y="325"/>
                  </a:lnTo>
                  <a:lnTo>
                    <a:pt x="2190" y="324"/>
                  </a:lnTo>
                  <a:lnTo>
                    <a:pt x="2189" y="323"/>
                  </a:lnTo>
                  <a:lnTo>
                    <a:pt x="2187" y="322"/>
                  </a:lnTo>
                  <a:lnTo>
                    <a:pt x="2186" y="322"/>
                  </a:lnTo>
                  <a:lnTo>
                    <a:pt x="2185" y="322"/>
                  </a:lnTo>
                  <a:lnTo>
                    <a:pt x="2184" y="322"/>
                  </a:lnTo>
                  <a:lnTo>
                    <a:pt x="2184" y="323"/>
                  </a:lnTo>
                  <a:lnTo>
                    <a:pt x="2183" y="322"/>
                  </a:lnTo>
                  <a:lnTo>
                    <a:pt x="2183" y="321"/>
                  </a:lnTo>
                  <a:lnTo>
                    <a:pt x="2182" y="319"/>
                  </a:lnTo>
                  <a:lnTo>
                    <a:pt x="2182" y="315"/>
                  </a:lnTo>
                  <a:lnTo>
                    <a:pt x="2182" y="312"/>
                  </a:lnTo>
                  <a:lnTo>
                    <a:pt x="2181" y="309"/>
                  </a:lnTo>
                  <a:lnTo>
                    <a:pt x="2180" y="307"/>
                  </a:lnTo>
                  <a:lnTo>
                    <a:pt x="2178" y="305"/>
                  </a:lnTo>
                  <a:lnTo>
                    <a:pt x="2177" y="304"/>
                  </a:lnTo>
                  <a:lnTo>
                    <a:pt x="2177" y="302"/>
                  </a:lnTo>
                  <a:lnTo>
                    <a:pt x="2178" y="301"/>
                  </a:lnTo>
                  <a:lnTo>
                    <a:pt x="2179" y="299"/>
                  </a:lnTo>
                  <a:lnTo>
                    <a:pt x="2179" y="298"/>
                  </a:lnTo>
                  <a:lnTo>
                    <a:pt x="2180" y="298"/>
                  </a:lnTo>
                  <a:lnTo>
                    <a:pt x="2179" y="297"/>
                  </a:lnTo>
                  <a:lnTo>
                    <a:pt x="2178" y="296"/>
                  </a:lnTo>
                  <a:lnTo>
                    <a:pt x="2177" y="294"/>
                  </a:lnTo>
                  <a:lnTo>
                    <a:pt x="2175" y="293"/>
                  </a:lnTo>
                  <a:lnTo>
                    <a:pt x="2171" y="291"/>
                  </a:lnTo>
                  <a:lnTo>
                    <a:pt x="2169" y="290"/>
                  </a:lnTo>
                  <a:lnTo>
                    <a:pt x="2167" y="291"/>
                  </a:lnTo>
                  <a:lnTo>
                    <a:pt x="2167" y="295"/>
                  </a:lnTo>
                  <a:lnTo>
                    <a:pt x="2168" y="300"/>
                  </a:lnTo>
                  <a:lnTo>
                    <a:pt x="2169" y="305"/>
                  </a:lnTo>
                  <a:lnTo>
                    <a:pt x="2170" y="309"/>
                  </a:lnTo>
                  <a:lnTo>
                    <a:pt x="2170" y="314"/>
                  </a:lnTo>
                  <a:lnTo>
                    <a:pt x="2169" y="320"/>
                  </a:lnTo>
                  <a:lnTo>
                    <a:pt x="2168" y="325"/>
                  </a:lnTo>
                  <a:lnTo>
                    <a:pt x="2168" y="326"/>
                  </a:lnTo>
                  <a:lnTo>
                    <a:pt x="2167" y="326"/>
                  </a:lnTo>
                  <a:lnTo>
                    <a:pt x="2165" y="327"/>
                  </a:lnTo>
                  <a:lnTo>
                    <a:pt x="2163" y="327"/>
                  </a:lnTo>
                  <a:lnTo>
                    <a:pt x="2160" y="328"/>
                  </a:lnTo>
                  <a:lnTo>
                    <a:pt x="2158" y="329"/>
                  </a:lnTo>
                  <a:lnTo>
                    <a:pt x="2157" y="329"/>
                  </a:lnTo>
                  <a:lnTo>
                    <a:pt x="2156" y="329"/>
                  </a:lnTo>
                  <a:lnTo>
                    <a:pt x="2156" y="325"/>
                  </a:lnTo>
                  <a:lnTo>
                    <a:pt x="2156" y="319"/>
                  </a:lnTo>
                  <a:lnTo>
                    <a:pt x="2156" y="313"/>
                  </a:lnTo>
                  <a:lnTo>
                    <a:pt x="2157" y="310"/>
                  </a:lnTo>
                  <a:lnTo>
                    <a:pt x="2156" y="307"/>
                  </a:lnTo>
                  <a:lnTo>
                    <a:pt x="2155" y="302"/>
                  </a:lnTo>
                  <a:lnTo>
                    <a:pt x="2153" y="296"/>
                  </a:lnTo>
                  <a:lnTo>
                    <a:pt x="2151" y="291"/>
                  </a:lnTo>
                  <a:lnTo>
                    <a:pt x="2150" y="290"/>
                  </a:lnTo>
                  <a:lnTo>
                    <a:pt x="2159" y="266"/>
                  </a:lnTo>
                  <a:lnTo>
                    <a:pt x="2159" y="266"/>
                  </a:lnTo>
                  <a:lnTo>
                    <a:pt x="2159" y="266"/>
                  </a:lnTo>
                  <a:lnTo>
                    <a:pt x="2160" y="264"/>
                  </a:lnTo>
                  <a:lnTo>
                    <a:pt x="2160" y="263"/>
                  </a:lnTo>
                  <a:lnTo>
                    <a:pt x="2161" y="260"/>
                  </a:lnTo>
                  <a:lnTo>
                    <a:pt x="2161" y="258"/>
                  </a:lnTo>
                  <a:lnTo>
                    <a:pt x="2161" y="257"/>
                  </a:lnTo>
                  <a:lnTo>
                    <a:pt x="2161" y="255"/>
                  </a:lnTo>
                  <a:lnTo>
                    <a:pt x="2161" y="253"/>
                  </a:lnTo>
                  <a:lnTo>
                    <a:pt x="2161" y="250"/>
                  </a:lnTo>
                  <a:lnTo>
                    <a:pt x="2161" y="248"/>
                  </a:lnTo>
                  <a:lnTo>
                    <a:pt x="2162" y="246"/>
                  </a:lnTo>
                  <a:lnTo>
                    <a:pt x="2163" y="243"/>
                  </a:lnTo>
                  <a:lnTo>
                    <a:pt x="2165" y="241"/>
                  </a:lnTo>
                  <a:lnTo>
                    <a:pt x="2166" y="239"/>
                  </a:lnTo>
                  <a:lnTo>
                    <a:pt x="2168" y="238"/>
                  </a:lnTo>
                  <a:lnTo>
                    <a:pt x="2171" y="237"/>
                  </a:lnTo>
                  <a:lnTo>
                    <a:pt x="2178" y="238"/>
                  </a:lnTo>
                  <a:lnTo>
                    <a:pt x="2184" y="240"/>
                  </a:lnTo>
                  <a:lnTo>
                    <a:pt x="2190" y="240"/>
                  </a:lnTo>
                  <a:lnTo>
                    <a:pt x="2193" y="241"/>
                  </a:lnTo>
                  <a:lnTo>
                    <a:pt x="2196" y="241"/>
                  </a:lnTo>
                  <a:lnTo>
                    <a:pt x="2199" y="242"/>
                  </a:lnTo>
                  <a:lnTo>
                    <a:pt x="2203" y="242"/>
                  </a:lnTo>
                  <a:lnTo>
                    <a:pt x="2205" y="242"/>
                  </a:lnTo>
                  <a:lnTo>
                    <a:pt x="2206" y="241"/>
                  </a:lnTo>
                  <a:lnTo>
                    <a:pt x="2209" y="240"/>
                  </a:lnTo>
                  <a:lnTo>
                    <a:pt x="2211" y="239"/>
                  </a:lnTo>
                  <a:lnTo>
                    <a:pt x="2214" y="237"/>
                  </a:lnTo>
                  <a:lnTo>
                    <a:pt x="2217" y="235"/>
                  </a:lnTo>
                  <a:lnTo>
                    <a:pt x="2219" y="234"/>
                  </a:lnTo>
                  <a:lnTo>
                    <a:pt x="2220" y="233"/>
                  </a:lnTo>
                  <a:lnTo>
                    <a:pt x="2221" y="233"/>
                  </a:lnTo>
                  <a:close/>
                  <a:moveTo>
                    <a:pt x="1888" y="185"/>
                  </a:moveTo>
                  <a:lnTo>
                    <a:pt x="1931" y="207"/>
                  </a:lnTo>
                  <a:lnTo>
                    <a:pt x="1933" y="208"/>
                  </a:lnTo>
                  <a:lnTo>
                    <a:pt x="1935" y="213"/>
                  </a:lnTo>
                  <a:lnTo>
                    <a:pt x="1938" y="218"/>
                  </a:lnTo>
                  <a:lnTo>
                    <a:pt x="1941" y="222"/>
                  </a:lnTo>
                  <a:lnTo>
                    <a:pt x="1943" y="224"/>
                  </a:lnTo>
                  <a:lnTo>
                    <a:pt x="1946" y="226"/>
                  </a:lnTo>
                  <a:lnTo>
                    <a:pt x="1951" y="229"/>
                  </a:lnTo>
                  <a:lnTo>
                    <a:pt x="1957" y="234"/>
                  </a:lnTo>
                  <a:lnTo>
                    <a:pt x="1960" y="235"/>
                  </a:lnTo>
                  <a:lnTo>
                    <a:pt x="1964" y="237"/>
                  </a:lnTo>
                  <a:lnTo>
                    <a:pt x="1968" y="240"/>
                  </a:lnTo>
                  <a:lnTo>
                    <a:pt x="1974" y="245"/>
                  </a:lnTo>
                  <a:lnTo>
                    <a:pt x="1979" y="250"/>
                  </a:lnTo>
                  <a:lnTo>
                    <a:pt x="1983" y="254"/>
                  </a:lnTo>
                  <a:lnTo>
                    <a:pt x="1984" y="255"/>
                  </a:lnTo>
                  <a:lnTo>
                    <a:pt x="1984" y="255"/>
                  </a:lnTo>
                  <a:lnTo>
                    <a:pt x="1983" y="256"/>
                  </a:lnTo>
                  <a:lnTo>
                    <a:pt x="1981" y="257"/>
                  </a:lnTo>
                  <a:lnTo>
                    <a:pt x="1979" y="258"/>
                  </a:lnTo>
                  <a:lnTo>
                    <a:pt x="1978" y="260"/>
                  </a:lnTo>
                  <a:lnTo>
                    <a:pt x="1978" y="262"/>
                  </a:lnTo>
                  <a:lnTo>
                    <a:pt x="1979" y="263"/>
                  </a:lnTo>
                  <a:lnTo>
                    <a:pt x="1981" y="265"/>
                  </a:lnTo>
                  <a:lnTo>
                    <a:pt x="1983" y="266"/>
                  </a:lnTo>
                  <a:lnTo>
                    <a:pt x="1985" y="268"/>
                  </a:lnTo>
                  <a:lnTo>
                    <a:pt x="1988" y="270"/>
                  </a:lnTo>
                  <a:lnTo>
                    <a:pt x="1990" y="272"/>
                  </a:lnTo>
                  <a:lnTo>
                    <a:pt x="1993" y="274"/>
                  </a:lnTo>
                  <a:lnTo>
                    <a:pt x="1995" y="275"/>
                  </a:lnTo>
                  <a:lnTo>
                    <a:pt x="1995" y="275"/>
                  </a:lnTo>
                  <a:lnTo>
                    <a:pt x="2002" y="288"/>
                  </a:lnTo>
                  <a:lnTo>
                    <a:pt x="2009" y="287"/>
                  </a:lnTo>
                  <a:lnTo>
                    <a:pt x="2010" y="287"/>
                  </a:lnTo>
                  <a:lnTo>
                    <a:pt x="2011" y="287"/>
                  </a:lnTo>
                  <a:lnTo>
                    <a:pt x="2012" y="287"/>
                  </a:lnTo>
                  <a:lnTo>
                    <a:pt x="2013" y="288"/>
                  </a:lnTo>
                  <a:lnTo>
                    <a:pt x="2013" y="290"/>
                  </a:lnTo>
                  <a:lnTo>
                    <a:pt x="2013" y="291"/>
                  </a:lnTo>
                  <a:lnTo>
                    <a:pt x="2012" y="293"/>
                  </a:lnTo>
                  <a:lnTo>
                    <a:pt x="2008" y="297"/>
                  </a:lnTo>
                  <a:lnTo>
                    <a:pt x="2006" y="302"/>
                  </a:lnTo>
                  <a:lnTo>
                    <a:pt x="2004" y="307"/>
                  </a:lnTo>
                  <a:lnTo>
                    <a:pt x="2004" y="311"/>
                  </a:lnTo>
                  <a:lnTo>
                    <a:pt x="2005" y="312"/>
                  </a:lnTo>
                  <a:lnTo>
                    <a:pt x="2006" y="313"/>
                  </a:lnTo>
                  <a:lnTo>
                    <a:pt x="2006" y="314"/>
                  </a:lnTo>
                  <a:lnTo>
                    <a:pt x="2006" y="316"/>
                  </a:lnTo>
                  <a:lnTo>
                    <a:pt x="2006" y="320"/>
                  </a:lnTo>
                  <a:lnTo>
                    <a:pt x="2005" y="322"/>
                  </a:lnTo>
                  <a:lnTo>
                    <a:pt x="2003" y="324"/>
                  </a:lnTo>
                  <a:lnTo>
                    <a:pt x="2001" y="326"/>
                  </a:lnTo>
                  <a:lnTo>
                    <a:pt x="1999" y="328"/>
                  </a:lnTo>
                  <a:lnTo>
                    <a:pt x="1998" y="329"/>
                  </a:lnTo>
                  <a:lnTo>
                    <a:pt x="1997" y="330"/>
                  </a:lnTo>
                  <a:lnTo>
                    <a:pt x="1996" y="331"/>
                  </a:lnTo>
                  <a:lnTo>
                    <a:pt x="1996" y="331"/>
                  </a:lnTo>
                  <a:lnTo>
                    <a:pt x="1994" y="330"/>
                  </a:lnTo>
                  <a:lnTo>
                    <a:pt x="1991" y="329"/>
                  </a:lnTo>
                  <a:lnTo>
                    <a:pt x="1988" y="328"/>
                  </a:lnTo>
                  <a:lnTo>
                    <a:pt x="1985" y="327"/>
                  </a:lnTo>
                  <a:lnTo>
                    <a:pt x="1982" y="326"/>
                  </a:lnTo>
                  <a:lnTo>
                    <a:pt x="1980" y="325"/>
                  </a:lnTo>
                  <a:lnTo>
                    <a:pt x="1979" y="324"/>
                  </a:lnTo>
                  <a:lnTo>
                    <a:pt x="1978" y="322"/>
                  </a:lnTo>
                  <a:lnTo>
                    <a:pt x="1974" y="318"/>
                  </a:lnTo>
                  <a:lnTo>
                    <a:pt x="1968" y="312"/>
                  </a:lnTo>
                  <a:lnTo>
                    <a:pt x="1963" y="308"/>
                  </a:lnTo>
                  <a:lnTo>
                    <a:pt x="1958" y="305"/>
                  </a:lnTo>
                  <a:lnTo>
                    <a:pt x="1957" y="304"/>
                  </a:lnTo>
                  <a:lnTo>
                    <a:pt x="1956" y="302"/>
                  </a:lnTo>
                  <a:lnTo>
                    <a:pt x="1954" y="298"/>
                  </a:lnTo>
                  <a:lnTo>
                    <a:pt x="1951" y="292"/>
                  </a:lnTo>
                  <a:lnTo>
                    <a:pt x="1949" y="285"/>
                  </a:lnTo>
                  <a:lnTo>
                    <a:pt x="1948" y="280"/>
                  </a:lnTo>
                  <a:lnTo>
                    <a:pt x="1947" y="275"/>
                  </a:lnTo>
                  <a:lnTo>
                    <a:pt x="1945" y="268"/>
                  </a:lnTo>
                  <a:lnTo>
                    <a:pt x="1941" y="260"/>
                  </a:lnTo>
                  <a:lnTo>
                    <a:pt x="1938" y="254"/>
                  </a:lnTo>
                  <a:lnTo>
                    <a:pt x="1936" y="250"/>
                  </a:lnTo>
                  <a:lnTo>
                    <a:pt x="1935" y="247"/>
                  </a:lnTo>
                  <a:lnTo>
                    <a:pt x="1934" y="244"/>
                  </a:lnTo>
                  <a:lnTo>
                    <a:pt x="1931" y="242"/>
                  </a:lnTo>
                  <a:lnTo>
                    <a:pt x="1929" y="240"/>
                  </a:lnTo>
                  <a:lnTo>
                    <a:pt x="1928" y="239"/>
                  </a:lnTo>
                  <a:lnTo>
                    <a:pt x="1927" y="237"/>
                  </a:lnTo>
                  <a:lnTo>
                    <a:pt x="1926" y="235"/>
                  </a:lnTo>
                  <a:lnTo>
                    <a:pt x="1925" y="233"/>
                  </a:lnTo>
                  <a:lnTo>
                    <a:pt x="1925" y="230"/>
                  </a:lnTo>
                  <a:lnTo>
                    <a:pt x="1924" y="228"/>
                  </a:lnTo>
                  <a:lnTo>
                    <a:pt x="1924" y="228"/>
                  </a:lnTo>
                  <a:lnTo>
                    <a:pt x="1923" y="227"/>
                  </a:lnTo>
                  <a:lnTo>
                    <a:pt x="1922" y="227"/>
                  </a:lnTo>
                  <a:lnTo>
                    <a:pt x="1920" y="226"/>
                  </a:lnTo>
                  <a:lnTo>
                    <a:pt x="1917" y="225"/>
                  </a:lnTo>
                  <a:lnTo>
                    <a:pt x="1915" y="224"/>
                  </a:lnTo>
                  <a:lnTo>
                    <a:pt x="1912" y="222"/>
                  </a:lnTo>
                  <a:lnTo>
                    <a:pt x="1909" y="219"/>
                  </a:lnTo>
                  <a:lnTo>
                    <a:pt x="1908" y="217"/>
                  </a:lnTo>
                  <a:lnTo>
                    <a:pt x="1907" y="214"/>
                  </a:lnTo>
                  <a:lnTo>
                    <a:pt x="1906" y="212"/>
                  </a:lnTo>
                  <a:lnTo>
                    <a:pt x="1905" y="209"/>
                  </a:lnTo>
                  <a:lnTo>
                    <a:pt x="1904" y="207"/>
                  </a:lnTo>
                  <a:lnTo>
                    <a:pt x="1900" y="205"/>
                  </a:lnTo>
                  <a:lnTo>
                    <a:pt x="1898" y="201"/>
                  </a:lnTo>
                  <a:lnTo>
                    <a:pt x="1896" y="200"/>
                  </a:lnTo>
                  <a:lnTo>
                    <a:pt x="1895" y="199"/>
                  </a:lnTo>
                  <a:lnTo>
                    <a:pt x="1893" y="198"/>
                  </a:lnTo>
                  <a:lnTo>
                    <a:pt x="1891" y="197"/>
                  </a:lnTo>
                  <a:lnTo>
                    <a:pt x="1890" y="196"/>
                  </a:lnTo>
                  <a:lnTo>
                    <a:pt x="1890" y="196"/>
                  </a:lnTo>
                  <a:lnTo>
                    <a:pt x="1889" y="196"/>
                  </a:lnTo>
                  <a:lnTo>
                    <a:pt x="1888" y="195"/>
                  </a:lnTo>
                  <a:lnTo>
                    <a:pt x="1886" y="195"/>
                  </a:lnTo>
                  <a:lnTo>
                    <a:pt x="1884" y="194"/>
                  </a:lnTo>
                  <a:lnTo>
                    <a:pt x="1883" y="193"/>
                  </a:lnTo>
                  <a:lnTo>
                    <a:pt x="1882" y="192"/>
                  </a:lnTo>
                  <a:lnTo>
                    <a:pt x="1883" y="191"/>
                  </a:lnTo>
                  <a:lnTo>
                    <a:pt x="1884" y="189"/>
                  </a:lnTo>
                  <a:lnTo>
                    <a:pt x="1885" y="187"/>
                  </a:lnTo>
                  <a:lnTo>
                    <a:pt x="1886" y="186"/>
                  </a:lnTo>
                  <a:lnTo>
                    <a:pt x="1887" y="185"/>
                  </a:lnTo>
                  <a:lnTo>
                    <a:pt x="1888" y="185"/>
                  </a:lnTo>
                  <a:close/>
                  <a:moveTo>
                    <a:pt x="2128" y="162"/>
                  </a:moveTo>
                  <a:lnTo>
                    <a:pt x="2129" y="163"/>
                  </a:lnTo>
                  <a:lnTo>
                    <a:pt x="2130" y="164"/>
                  </a:lnTo>
                  <a:lnTo>
                    <a:pt x="2132" y="165"/>
                  </a:lnTo>
                  <a:lnTo>
                    <a:pt x="2134" y="167"/>
                  </a:lnTo>
                  <a:lnTo>
                    <a:pt x="2136" y="170"/>
                  </a:lnTo>
                  <a:lnTo>
                    <a:pt x="2139" y="172"/>
                  </a:lnTo>
                  <a:lnTo>
                    <a:pt x="2141" y="174"/>
                  </a:lnTo>
                  <a:lnTo>
                    <a:pt x="2144" y="177"/>
                  </a:lnTo>
                  <a:lnTo>
                    <a:pt x="2145" y="178"/>
                  </a:lnTo>
                  <a:lnTo>
                    <a:pt x="2146" y="179"/>
                  </a:lnTo>
                  <a:lnTo>
                    <a:pt x="2148" y="181"/>
                  </a:lnTo>
                  <a:lnTo>
                    <a:pt x="2150" y="183"/>
                  </a:lnTo>
                  <a:lnTo>
                    <a:pt x="2152" y="185"/>
                  </a:lnTo>
                  <a:lnTo>
                    <a:pt x="2153" y="187"/>
                  </a:lnTo>
                  <a:lnTo>
                    <a:pt x="2154" y="188"/>
                  </a:lnTo>
                  <a:lnTo>
                    <a:pt x="2153" y="190"/>
                  </a:lnTo>
                  <a:lnTo>
                    <a:pt x="2152" y="192"/>
                  </a:lnTo>
                  <a:lnTo>
                    <a:pt x="2151" y="194"/>
                  </a:lnTo>
                  <a:lnTo>
                    <a:pt x="2150" y="197"/>
                  </a:lnTo>
                  <a:lnTo>
                    <a:pt x="2148" y="200"/>
                  </a:lnTo>
                  <a:lnTo>
                    <a:pt x="2146" y="202"/>
                  </a:lnTo>
                  <a:lnTo>
                    <a:pt x="2145" y="203"/>
                  </a:lnTo>
                  <a:lnTo>
                    <a:pt x="2141" y="208"/>
                  </a:lnTo>
                  <a:lnTo>
                    <a:pt x="2139" y="214"/>
                  </a:lnTo>
                  <a:lnTo>
                    <a:pt x="2137" y="221"/>
                  </a:lnTo>
                  <a:lnTo>
                    <a:pt x="2138" y="225"/>
                  </a:lnTo>
                  <a:lnTo>
                    <a:pt x="2139" y="227"/>
                  </a:lnTo>
                  <a:lnTo>
                    <a:pt x="2140" y="229"/>
                  </a:lnTo>
                  <a:lnTo>
                    <a:pt x="2143" y="231"/>
                  </a:lnTo>
                  <a:lnTo>
                    <a:pt x="2145" y="234"/>
                  </a:lnTo>
                  <a:lnTo>
                    <a:pt x="2147" y="237"/>
                  </a:lnTo>
                  <a:lnTo>
                    <a:pt x="2148" y="238"/>
                  </a:lnTo>
                  <a:lnTo>
                    <a:pt x="2149" y="240"/>
                  </a:lnTo>
                  <a:lnTo>
                    <a:pt x="2149" y="241"/>
                  </a:lnTo>
                  <a:lnTo>
                    <a:pt x="2150" y="242"/>
                  </a:lnTo>
                  <a:lnTo>
                    <a:pt x="2150" y="243"/>
                  </a:lnTo>
                  <a:lnTo>
                    <a:pt x="2150" y="244"/>
                  </a:lnTo>
                  <a:lnTo>
                    <a:pt x="2150" y="245"/>
                  </a:lnTo>
                  <a:lnTo>
                    <a:pt x="2149" y="246"/>
                  </a:lnTo>
                  <a:lnTo>
                    <a:pt x="2147" y="246"/>
                  </a:lnTo>
                  <a:lnTo>
                    <a:pt x="2144" y="246"/>
                  </a:lnTo>
                  <a:lnTo>
                    <a:pt x="2141" y="247"/>
                  </a:lnTo>
                  <a:lnTo>
                    <a:pt x="2139" y="247"/>
                  </a:lnTo>
                  <a:lnTo>
                    <a:pt x="2138" y="248"/>
                  </a:lnTo>
                  <a:lnTo>
                    <a:pt x="2137" y="249"/>
                  </a:lnTo>
                  <a:lnTo>
                    <a:pt x="2137" y="253"/>
                  </a:lnTo>
                  <a:lnTo>
                    <a:pt x="2136" y="257"/>
                  </a:lnTo>
                  <a:lnTo>
                    <a:pt x="2136" y="262"/>
                  </a:lnTo>
                  <a:lnTo>
                    <a:pt x="2135" y="266"/>
                  </a:lnTo>
                  <a:lnTo>
                    <a:pt x="2134" y="269"/>
                  </a:lnTo>
                  <a:lnTo>
                    <a:pt x="2133" y="271"/>
                  </a:lnTo>
                  <a:lnTo>
                    <a:pt x="2130" y="273"/>
                  </a:lnTo>
                  <a:lnTo>
                    <a:pt x="2127" y="276"/>
                  </a:lnTo>
                  <a:lnTo>
                    <a:pt x="2125" y="277"/>
                  </a:lnTo>
                  <a:lnTo>
                    <a:pt x="2124" y="278"/>
                  </a:lnTo>
                  <a:lnTo>
                    <a:pt x="2123" y="279"/>
                  </a:lnTo>
                  <a:lnTo>
                    <a:pt x="2122" y="281"/>
                  </a:lnTo>
                  <a:lnTo>
                    <a:pt x="2122" y="283"/>
                  </a:lnTo>
                  <a:lnTo>
                    <a:pt x="2122" y="286"/>
                  </a:lnTo>
                  <a:lnTo>
                    <a:pt x="2122" y="292"/>
                  </a:lnTo>
                  <a:lnTo>
                    <a:pt x="2122" y="295"/>
                  </a:lnTo>
                  <a:lnTo>
                    <a:pt x="2123" y="298"/>
                  </a:lnTo>
                  <a:lnTo>
                    <a:pt x="2123" y="301"/>
                  </a:lnTo>
                  <a:lnTo>
                    <a:pt x="2122" y="303"/>
                  </a:lnTo>
                  <a:lnTo>
                    <a:pt x="2120" y="304"/>
                  </a:lnTo>
                  <a:lnTo>
                    <a:pt x="2118" y="305"/>
                  </a:lnTo>
                  <a:lnTo>
                    <a:pt x="2116" y="306"/>
                  </a:lnTo>
                  <a:lnTo>
                    <a:pt x="2113" y="307"/>
                  </a:lnTo>
                  <a:lnTo>
                    <a:pt x="2110" y="307"/>
                  </a:lnTo>
                  <a:lnTo>
                    <a:pt x="2108" y="307"/>
                  </a:lnTo>
                  <a:lnTo>
                    <a:pt x="2107" y="307"/>
                  </a:lnTo>
                  <a:lnTo>
                    <a:pt x="2105" y="306"/>
                  </a:lnTo>
                  <a:lnTo>
                    <a:pt x="2103" y="306"/>
                  </a:lnTo>
                  <a:lnTo>
                    <a:pt x="2101" y="306"/>
                  </a:lnTo>
                  <a:lnTo>
                    <a:pt x="2098" y="306"/>
                  </a:lnTo>
                  <a:lnTo>
                    <a:pt x="2096" y="305"/>
                  </a:lnTo>
                  <a:lnTo>
                    <a:pt x="2094" y="305"/>
                  </a:lnTo>
                  <a:lnTo>
                    <a:pt x="2092" y="304"/>
                  </a:lnTo>
                  <a:lnTo>
                    <a:pt x="2091" y="303"/>
                  </a:lnTo>
                  <a:lnTo>
                    <a:pt x="2088" y="302"/>
                  </a:lnTo>
                  <a:lnTo>
                    <a:pt x="2086" y="301"/>
                  </a:lnTo>
                  <a:lnTo>
                    <a:pt x="2083" y="300"/>
                  </a:lnTo>
                  <a:lnTo>
                    <a:pt x="2080" y="300"/>
                  </a:lnTo>
                  <a:lnTo>
                    <a:pt x="2078" y="299"/>
                  </a:lnTo>
                  <a:lnTo>
                    <a:pt x="2075" y="298"/>
                  </a:lnTo>
                  <a:lnTo>
                    <a:pt x="2072" y="298"/>
                  </a:lnTo>
                  <a:lnTo>
                    <a:pt x="2070" y="298"/>
                  </a:lnTo>
                  <a:lnTo>
                    <a:pt x="2067" y="300"/>
                  </a:lnTo>
                  <a:lnTo>
                    <a:pt x="2066" y="300"/>
                  </a:lnTo>
                  <a:lnTo>
                    <a:pt x="2063" y="301"/>
                  </a:lnTo>
                  <a:lnTo>
                    <a:pt x="2061" y="300"/>
                  </a:lnTo>
                  <a:lnTo>
                    <a:pt x="2059" y="300"/>
                  </a:lnTo>
                  <a:lnTo>
                    <a:pt x="2057" y="298"/>
                  </a:lnTo>
                  <a:lnTo>
                    <a:pt x="2056" y="297"/>
                  </a:lnTo>
                  <a:lnTo>
                    <a:pt x="2054" y="296"/>
                  </a:lnTo>
                  <a:lnTo>
                    <a:pt x="2053" y="295"/>
                  </a:lnTo>
                  <a:lnTo>
                    <a:pt x="2051" y="293"/>
                  </a:lnTo>
                  <a:lnTo>
                    <a:pt x="2051" y="291"/>
                  </a:lnTo>
                  <a:lnTo>
                    <a:pt x="2051" y="287"/>
                  </a:lnTo>
                  <a:lnTo>
                    <a:pt x="2053" y="281"/>
                  </a:lnTo>
                  <a:lnTo>
                    <a:pt x="2051" y="275"/>
                  </a:lnTo>
                  <a:lnTo>
                    <a:pt x="2049" y="271"/>
                  </a:lnTo>
                  <a:lnTo>
                    <a:pt x="2046" y="268"/>
                  </a:lnTo>
                  <a:lnTo>
                    <a:pt x="2044" y="266"/>
                  </a:lnTo>
                  <a:lnTo>
                    <a:pt x="2042" y="262"/>
                  </a:lnTo>
                  <a:lnTo>
                    <a:pt x="2042" y="259"/>
                  </a:lnTo>
                  <a:lnTo>
                    <a:pt x="2041" y="256"/>
                  </a:lnTo>
                  <a:lnTo>
                    <a:pt x="2041" y="253"/>
                  </a:lnTo>
                  <a:lnTo>
                    <a:pt x="2041" y="251"/>
                  </a:lnTo>
                  <a:lnTo>
                    <a:pt x="2041" y="249"/>
                  </a:lnTo>
                  <a:lnTo>
                    <a:pt x="2040" y="248"/>
                  </a:lnTo>
                  <a:lnTo>
                    <a:pt x="2041" y="246"/>
                  </a:lnTo>
                  <a:lnTo>
                    <a:pt x="2042" y="244"/>
                  </a:lnTo>
                  <a:lnTo>
                    <a:pt x="2043" y="242"/>
                  </a:lnTo>
                  <a:lnTo>
                    <a:pt x="2044" y="240"/>
                  </a:lnTo>
                  <a:lnTo>
                    <a:pt x="2045" y="239"/>
                  </a:lnTo>
                  <a:lnTo>
                    <a:pt x="2045" y="238"/>
                  </a:lnTo>
                  <a:lnTo>
                    <a:pt x="2044" y="233"/>
                  </a:lnTo>
                  <a:lnTo>
                    <a:pt x="2062" y="237"/>
                  </a:lnTo>
                  <a:lnTo>
                    <a:pt x="2067" y="222"/>
                  </a:lnTo>
                  <a:lnTo>
                    <a:pt x="2068" y="222"/>
                  </a:lnTo>
                  <a:lnTo>
                    <a:pt x="2069" y="220"/>
                  </a:lnTo>
                  <a:lnTo>
                    <a:pt x="2071" y="219"/>
                  </a:lnTo>
                  <a:lnTo>
                    <a:pt x="2073" y="217"/>
                  </a:lnTo>
                  <a:lnTo>
                    <a:pt x="2075" y="216"/>
                  </a:lnTo>
                  <a:lnTo>
                    <a:pt x="2077" y="214"/>
                  </a:lnTo>
                  <a:lnTo>
                    <a:pt x="2079" y="214"/>
                  </a:lnTo>
                  <a:lnTo>
                    <a:pt x="2080" y="214"/>
                  </a:lnTo>
                  <a:lnTo>
                    <a:pt x="2081" y="214"/>
                  </a:lnTo>
                  <a:lnTo>
                    <a:pt x="2084" y="213"/>
                  </a:lnTo>
                  <a:lnTo>
                    <a:pt x="2086" y="212"/>
                  </a:lnTo>
                  <a:lnTo>
                    <a:pt x="2088" y="210"/>
                  </a:lnTo>
                  <a:lnTo>
                    <a:pt x="2090" y="207"/>
                  </a:lnTo>
                  <a:lnTo>
                    <a:pt x="2092" y="205"/>
                  </a:lnTo>
                  <a:lnTo>
                    <a:pt x="2093" y="201"/>
                  </a:lnTo>
                  <a:lnTo>
                    <a:pt x="2095" y="199"/>
                  </a:lnTo>
                  <a:lnTo>
                    <a:pt x="2099" y="196"/>
                  </a:lnTo>
                  <a:lnTo>
                    <a:pt x="2105" y="191"/>
                  </a:lnTo>
                  <a:lnTo>
                    <a:pt x="2111" y="188"/>
                  </a:lnTo>
                  <a:lnTo>
                    <a:pt x="2115" y="186"/>
                  </a:lnTo>
                  <a:lnTo>
                    <a:pt x="2116" y="185"/>
                  </a:lnTo>
                  <a:lnTo>
                    <a:pt x="2118" y="183"/>
                  </a:lnTo>
                  <a:lnTo>
                    <a:pt x="2119" y="181"/>
                  </a:lnTo>
                  <a:lnTo>
                    <a:pt x="2121" y="177"/>
                  </a:lnTo>
                  <a:lnTo>
                    <a:pt x="2123" y="173"/>
                  </a:lnTo>
                  <a:lnTo>
                    <a:pt x="2125" y="170"/>
                  </a:lnTo>
                  <a:lnTo>
                    <a:pt x="2126" y="167"/>
                  </a:lnTo>
                  <a:lnTo>
                    <a:pt x="2127" y="164"/>
                  </a:lnTo>
                  <a:lnTo>
                    <a:pt x="2127" y="163"/>
                  </a:lnTo>
                  <a:lnTo>
                    <a:pt x="2127" y="162"/>
                  </a:lnTo>
                  <a:lnTo>
                    <a:pt x="2128" y="162"/>
                  </a:lnTo>
                  <a:close/>
                  <a:moveTo>
                    <a:pt x="2164" y="14"/>
                  </a:moveTo>
                  <a:lnTo>
                    <a:pt x="2164" y="15"/>
                  </a:lnTo>
                  <a:lnTo>
                    <a:pt x="2166" y="15"/>
                  </a:lnTo>
                  <a:lnTo>
                    <a:pt x="2167" y="16"/>
                  </a:lnTo>
                  <a:lnTo>
                    <a:pt x="2169" y="18"/>
                  </a:lnTo>
                  <a:lnTo>
                    <a:pt x="2170" y="19"/>
                  </a:lnTo>
                  <a:lnTo>
                    <a:pt x="2171" y="20"/>
                  </a:lnTo>
                  <a:lnTo>
                    <a:pt x="2171" y="23"/>
                  </a:lnTo>
                  <a:lnTo>
                    <a:pt x="2173" y="26"/>
                  </a:lnTo>
                  <a:lnTo>
                    <a:pt x="2174" y="29"/>
                  </a:lnTo>
                  <a:lnTo>
                    <a:pt x="2175" y="32"/>
                  </a:lnTo>
                  <a:lnTo>
                    <a:pt x="2175" y="36"/>
                  </a:lnTo>
                  <a:lnTo>
                    <a:pt x="2176" y="39"/>
                  </a:lnTo>
                  <a:lnTo>
                    <a:pt x="2176" y="41"/>
                  </a:lnTo>
                  <a:lnTo>
                    <a:pt x="2176" y="43"/>
                  </a:lnTo>
                  <a:lnTo>
                    <a:pt x="2175" y="43"/>
                  </a:lnTo>
                  <a:lnTo>
                    <a:pt x="2175" y="43"/>
                  </a:lnTo>
                  <a:lnTo>
                    <a:pt x="2174" y="45"/>
                  </a:lnTo>
                  <a:lnTo>
                    <a:pt x="2174" y="46"/>
                  </a:lnTo>
                  <a:lnTo>
                    <a:pt x="2173" y="48"/>
                  </a:lnTo>
                  <a:lnTo>
                    <a:pt x="2171" y="49"/>
                  </a:lnTo>
                  <a:lnTo>
                    <a:pt x="2171" y="50"/>
                  </a:lnTo>
                  <a:lnTo>
                    <a:pt x="2171" y="52"/>
                  </a:lnTo>
                  <a:lnTo>
                    <a:pt x="2170" y="55"/>
                  </a:lnTo>
                  <a:lnTo>
                    <a:pt x="2170" y="58"/>
                  </a:lnTo>
                  <a:lnTo>
                    <a:pt x="2170" y="61"/>
                  </a:lnTo>
                  <a:lnTo>
                    <a:pt x="2170" y="64"/>
                  </a:lnTo>
                  <a:lnTo>
                    <a:pt x="2171" y="67"/>
                  </a:lnTo>
                  <a:lnTo>
                    <a:pt x="2173" y="69"/>
                  </a:lnTo>
                  <a:lnTo>
                    <a:pt x="2174" y="71"/>
                  </a:lnTo>
                  <a:lnTo>
                    <a:pt x="2175" y="71"/>
                  </a:lnTo>
                  <a:lnTo>
                    <a:pt x="2177" y="71"/>
                  </a:lnTo>
                  <a:lnTo>
                    <a:pt x="2178" y="72"/>
                  </a:lnTo>
                  <a:lnTo>
                    <a:pt x="2180" y="73"/>
                  </a:lnTo>
                  <a:lnTo>
                    <a:pt x="2182" y="73"/>
                  </a:lnTo>
                  <a:lnTo>
                    <a:pt x="2184" y="73"/>
                  </a:lnTo>
                  <a:lnTo>
                    <a:pt x="2186" y="73"/>
                  </a:lnTo>
                  <a:lnTo>
                    <a:pt x="2189" y="73"/>
                  </a:lnTo>
                  <a:lnTo>
                    <a:pt x="2190" y="74"/>
                  </a:lnTo>
                  <a:lnTo>
                    <a:pt x="2192" y="75"/>
                  </a:lnTo>
                  <a:lnTo>
                    <a:pt x="2194" y="76"/>
                  </a:lnTo>
                  <a:lnTo>
                    <a:pt x="2196" y="77"/>
                  </a:lnTo>
                  <a:lnTo>
                    <a:pt x="2198" y="78"/>
                  </a:lnTo>
                  <a:lnTo>
                    <a:pt x="2200" y="79"/>
                  </a:lnTo>
                  <a:lnTo>
                    <a:pt x="2200" y="80"/>
                  </a:lnTo>
                  <a:lnTo>
                    <a:pt x="2200" y="80"/>
                  </a:lnTo>
                  <a:lnTo>
                    <a:pt x="2200" y="81"/>
                  </a:lnTo>
                  <a:lnTo>
                    <a:pt x="2201" y="82"/>
                  </a:lnTo>
                  <a:lnTo>
                    <a:pt x="2201" y="83"/>
                  </a:lnTo>
                  <a:lnTo>
                    <a:pt x="2200" y="85"/>
                  </a:lnTo>
                  <a:lnTo>
                    <a:pt x="2200" y="87"/>
                  </a:lnTo>
                  <a:lnTo>
                    <a:pt x="2198" y="90"/>
                  </a:lnTo>
                  <a:lnTo>
                    <a:pt x="2197" y="93"/>
                  </a:lnTo>
                  <a:lnTo>
                    <a:pt x="2197" y="94"/>
                  </a:lnTo>
                  <a:lnTo>
                    <a:pt x="2197" y="94"/>
                  </a:lnTo>
                  <a:lnTo>
                    <a:pt x="2197" y="95"/>
                  </a:lnTo>
                  <a:lnTo>
                    <a:pt x="2198" y="94"/>
                  </a:lnTo>
                  <a:lnTo>
                    <a:pt x="2199" y="94"/>
                  </a:lnTo>
                  <a:lnTo>
                    <a:pt x="2201" y="93"/>
                  </a:lnTo>
                  <a:lnTo>
                    <a:pt x="2203" y="93"/>
                  </a:lnTo>
                  <a:lnTo>
                    <a:pt x="2204" y="92"/>
                  </a:lnTo>
                  <a:lnTo>
                    <a:pt x="2205" y="93"/>
                  </a:lnTo>
                  <a:lnTo>
                    <a:pt x="2206" y="93"/>
                  </a:lnTo>
                  <a:lnTo>
                    <a:pt x="2207" y="95"/>
                  </a:lnTo>
                  <a:lnTo>
                    <a:pt x="2208" y="96"/>
                  </a:lnTo>
                  <a:lnTo>
                    <a:pt x="2210" y="96"/>
                  </a:lnTo>
                  <a:lnTo>
                    <a:pt x="2212" y="96"/>
                  </a:lnTo>
                  <a:lnTo>
                    <a:pt x="2213" y="97"/>
                  </a:lnTo>
                  <a:lnTo>
                    <a:pt x="2214" y="97"/>
                  </a:lnTo>
                  <a:lnTo>
                    <a:pt x="2215" y="99"/>
                  </a:lnTo>
                  <a:lnTo>
                    <a:pt x="2216" y="101"/>
                  </a:lnTo>
                  <a:lnTo>
                    <a:pt x="2217" y="104"/>
                  </a:lnTo>
                  <a:lnTo>
                    <a:pt x="2218" y="106"/>
                  </a:lnTo>
                  <a:lnTo>
                    <a:pt x="2219" y="108"/>
                  </a:lnTo>
                  <a:lnTo>
                    <a:pt x="2219" y="110"/>
                  </a:lnTo>
                  <a:lnTo>
                    <a:pt x="2218" y="112"/>
                  </a:lnTo>
                  <a:lnTo>
                    <a:pt x="2218" y="113"/>
                  </a:lnTo>
                  <a:lnTo>
                    <a:pt x="2218" y="114"/>
                  </a:lnTo>
                  <a:lnTo>
                    <a:pt x="2218" y="115"/>
                  </a:lnTo>
                  <a:lnTo>
                    <a:pt x="2218" y="116"/>
                  </a:lnTo>
                  <a:lnTo>
                    <a:pt x="2218" y="118"/>
                  </a:lnTo>
                  <a:lnTo>
                    <a:pt x="2218" y="121"/>
                  </a:lnTo>
                  <a:lnTo>
                    <a:pt x="2218" y="122"/>
                  </a:lnTo>
                  <a:lnTo>
                    <a:pt x="2219" y="122"/>
                  </a:lnTo>
                  <a:lnTo>
                    <a:pt x="2219" y="122"/>
                  </a:lnTo>
                  <a:lnTo>
                    <a:pt x="2219" y="122"/>
                  </a:lnTo>
                  <a:lnTo>
                    <a:pt x="2220" y="123"/>
                  </a:lnTo>
                  <a:lnTo>
                    <a:pt x="2221" y="124"/>
                  </a:lnTo>
                  <a:lnTo>
                    <a:pt x="2222" y="125"/>
                  </a:lnTo>
                  <a:lnTo>
                    <a:pt x="2225" y="127"/>
                  </a:lnTo>
                  <a:lnTo>
                    <a:pt x="2228" y="129"/>
                  </a:lnTo>
                  <a:lnTo>
                    <a:pt x="2231" y="133"/>
                  </a:lnTo>
                  <a:lnTo>
                    <a:pt x="2233" y="137"/>
                  </a:lnTo>
                  <a:lnTo>
                    <a:pt x="2231" y="140"/>
                  </a:lnTo>
                  <a:lnTo>
                    <a:pt x="2230" y="142"/>
                  </a:lnTo>
                  <a:lnTo>
                    <a:pt x="2229" y="145"/>
                  </a:lnTo>
                  <a:lnTo>
                    <a:pt x="2231" y="153"/>
                  </a:lnTo>
                  <a:lnTo>
                    <a:pt x="2233" y="161"/>
                  </a:lnTo>
                  <a:lnTo>
                    <a:pt x="2234" y="166"/>
                  </a:lnTo>
                  <a:lnTo>
                    <a:pt x="2234" y="168"/>
                  </a:lnTo>
                  <a:lnTo>
                    <a:pt x="2234" y="169"/>
                  </a:lnTo>
                  <a:lnTo>
                    <a:pt x="2231" y="169"/>
                  </a:lnTo>
                  <a:lnTo>
                    <a:pt x="2229" y="169"/>
                  </a:lnTo>
                  <a:lnTo>
                    <a:pt x="2226" y="168"/>
                  </a:lnTo>
                  <a:lnTo>
                    <a:pt x="2224" y="168"/>
                  </a:lnTo>
                  <a:lnTo>
                    <a:pt x="2223" y="168"/>
                  </a:lnTo>
                  <a:lnTo>
                    <a:pt x="2223" y="169"/>
                  </a:lnTo>
                  <a:lnTo>
                    <a:pt x="2223" y="170"/>
                  </a:lnTo>
                  <a:lnTo>
                    <a:pt x="2223" y="171"/>
                  </a:lnTo>
                  <a:lnTo>
                    <a:pt x="2223" y="173"/>
                  </a:lnTo>
                  <a:lnTo>
                    <a:pt x="2224" y="175"/>
                  </a:lnTo>
                  <a:lnTo>
                    <a:pt x="2224" y="179"/>
                  </a:lnTo>
                  <a:lnTo>
                    <a:pt x="2224" y="181"/>
                  </a:lnTo>
                  <a:lnTo>
                    <a:pt x="2224" y="184"/>
                  </a:lnTo>
                  <a:lnTo>
                    <a:pt x="2224" y="185"/>
                  </a:lnTo>
                  <a:lnTo>
                    <a:pt x="2223" y="187"/>
                  </a:lnTo>
                  <a:lnTo>
                    <a:pt x="2223" y="187"/>
                  </a:lnTo>
                  <a:lnTo>
                    <a:pt x="2220" y="185"/>
                  </a:lnTo>
                  <a:lnTo>
                    <a:pt x="2217" y="182"/>
                  </a:lnTo>
                  <a:lnTo>
                    <a:pt x="2216" y="181"/>
                  </a:lnTo>
                  <a:lnTo>
                    <a:pt x="2214" y="180"/>
                  </a:lnTo>
                  <a:lnTo>
                    <a:pt x="2212" y="178"/>
                  </a:lnTo>
                  <a:lnTo>
                    <a:pt x="2210" y="175"/>
                  </a:lnTo>
                  <a:lnTo>
                    <a:pt x="2208" y="172"/>
                  </a:lnTo>
                  <a:lnTo>
                    <a:pt x="2208" y="169"/>
                  </a:lnTo>
                  <a:lnTo>
                    <a:pt x="2207" y="168"/>
                  </a:lnTo>
                  <a:lnTo>
                    <a:pt x="2207" y="166"/>
                  </a:lnTo>
                  <a:lnTo>
                    <a:pt x="2207" y="164"/>
                  </a:lnTo>
                  <a:lnTo>
                    <a:pt x="2207" y="162"/>
                  </a:lnTo>
                  <a:lnTo>
                    <a:pt x="2207" y="160"/>
                  </a:lnTo>
                  <a:lnTo>
                    <a:pt x="2207" y="159"/>
                  </a:lnTo>
                  <a:lnTo>
                    <a:pt x="2206" y="158"/>
                  </a:lnTo>
                  <a:lnTo>
                    <a:pt x="2205" y="158"/>
                  </a:lnTo>
                  <a:lnTo>
                    <a:pt x="2204" y="158"/>
                  </a:lnTo>
                  <a:lnTo>
                    <a:pt x="2204" y="158"/>
                  </a:lnTo>
                  <a:lnTo>
                    <a:pt x="2204" y="158"/>
                  </a:lnTo>
                  <a:lnTo>
                    <a:pt x="2203" y="158"/>
                  </a:lnTo>
                  <a:lnTo>
                    <a:pt x="2200" y="158"/>
                  </a:lnTo>
                  <a:lnTo>
                    <a:pt x="2198" y="159"/>
                  </a:lnTo>
                  <a:lnTo>
                    <a:pt x="2197" y="160"/>
                  </a:lnTo>
                  <a:lnTo>
                    <a:pt x="2196" y="159"/>
                  </a:lnTo>
                  <a:lnTo>
                    <a:pt x="2195" y="159"/>
                  </a:lnTo>
                  <a:lnTo>
                    <a:pt x="2195" y="158"/>
                  </a:lnTo>
                  <a:lnTo>
                    <a:pt x="2194" y="158"/>
                  </a:lnTo>
                  <a:lnTo>
                    <a:pt x="2193" y="158"/>
                  </a:lnTo>
                  <a:lnTo>
                    <a:pt x="2192" y="160"/>
                  </a:lnTo>
                  <a:lnTo>
                    <a:pt x="2191" y="162"/>
                  </a:lnTo>
                  <a:lnTo>
                    <a:pt x="2189" y="164"/>
                  </a:lnTo>
                  <a:lnTo>
                    <a:pt x="2188" y="166"/>
                  </a:lnTo>
                  <a:lnTo>
                    <a:pt x="2187" y="168"/>
                  </a:lnTo>
                  <a:lnTo>
                    <a:pt x="2186" y="169"/>
                  </a:lnTo>
                  <a:lnTo>
                    <a:pt x="2186" y="170"/>
                  </a:lnTo>
                  <a:lnTo>
                    <a:pt x="2186" y="170"/>
                  </a:lnTo>
                  <a:lnTo>
                    <a:pt x="2186" y="169"/>
                  </a:lnTo>
                  <a:lnTo>
                    <a:pt x="2186" y="168"/>
                  </a:lnTo>
                  <a:lnTo>
                    <a:pt x="2185" y="166"/>
                  </a:lnTo>
                  <a:lnTo>
                    <a:pt x="2185" y="165"/>
                  </a:lnTo>
                  <a:lnTo>
                    <a:pt x="2186" y="163"/>
                  </a:lnTo>
                  <a:lnTo>
                    <a:pt x="2186" y="160"/>
                  </a:lnTo>
                  <a:lnTo>
                    <a:pt x="2187" y="158"/>
                  </a:lnTo>
                  <a:lnTo>
                    <a:pt x="2187" y="156"/>
                  </a:lnTo>
                  <a:lnTo>
                    <a:pt x="2188" y="154"/>
                  </a:lnTo>
                  <a:lnTo>
                    <a:pt x="2188" y="154"/>
                  </a:lnTo>
                  <a:lnTo>
                    <a:pt x="2192" y="152"/>
                  </a:lnTo>
                  <a:lnTo>
                    <a:pt x="2192" y="151"/>
                  </a:lnTo>
                  <a:lnTo>
                    <a:pt x="2193" y="150"/>
                  </a:lnTo>
                  <a:lnTo>
                    <a:pt x="2194" y="148"/>
                  </a:lnTo>
                  <a:lnTo>
                    <a:pt x="2196" y="144"/>
                  </a:lnTo>
                  <a:lnTo>
                    <a:pt x="2196" y="143"/>
                  </a:lnTo>
                  <a:lnTo>
                    <a:pt x="2197" y="142"/>
                  </a:lnTo>
                  <a:lnTo>
                    <a:pt x="2197" y="142"/>
                  </a:lnTo>
                  <a:lnTo>
                    <a:pt x="2198" y="143"/>
                  </a:lnTo>
                  <a:lnTo>
                    <a:pt x="2199" y="144"/>
                  </a:lnTo>
                  <a:lnTo>
                    <a:pt x="2201" y="144"/>
                  </a:lnTo>
                  <a:lnTo>
                    <a:pt x="2205" y="145"/>
                  </a:lnTo>
                  <a:lnTo>
                    <a:pt x="2207" y="145"/>
                  </a:lnTo>
                  <a:lnTo>
                    <a:pt x="2209" y="145"/>
                  </a:lnTo>
                  <a:lnTo>
                    <a:pt x="2209" y="145"/>
                  </a:lnTo>
                  <a:lnTo>
                    <a:pt x="2209" y="145"/>
                  </a:lnTo>
                  <a:lnTo>
                    <a:pt x="2210" y="145"/>
                  </a:lnTo>
                  <a:lnTo>
                    <a:pt x="2211" y="143"/>
                  </a:lnTo>
                  <a:lnTo>
                    <a:pt x="2213" y="141"/>
                  </a:lnTo>
                  <a:lnTo>
                    <a:pt x="2215" y="140"/>
                  </a:lnTo>
                  <a:lnTo>
                    <a:pt x="2218" y="138"/>
                  </a:lnTo>
                  <a:lnTo>
                    <a:pt x="2219" y="138"/>
                  </a:lnTo>
                  <a:lnTo>
                    <a:pt x="2219" y="138"/>
                  </a:lnTo>
                  <a:lnTo>
                    <a:pt x="2219" y="137"/>
                  </a:lnTo>
                  <a:lnTo>
                    <a:pt x="2219" y="136"/>
                  </a:lnTo>
                  <a:lnTo>
                    <a:pt x="2218" y="134"/>
                  </a:lnTo>
                  <a:lnTo>
                    <a:pt x="2217" y="132"/>
                  </a:lnTo>
                  <a:lnTo>
                    <a:pt x="2216" y="128"/>
                  </a:lnTo>
                  <a:lnTo>
                    <a:pt x="2215" y="126"/>
                  </a:lnTo>
                  <a:lnTo>
                    <a:pt x="2215" y="124"/>
                  </a:lnTo>
                  <a:lnTo>
                    <a:pt x="2214" y="123"/>
                  </a:lnTo>
                  <a:lnTo>
                    <a:pt x="2215" y="122"/>
                  </a:lnTo>
                  <a:lnTo>
                    <a:pt x="2215" y="121"/>
                  </a:lnTo>
                  <a:lnTo>
                    <a:pt x="2214" y="118"/>
                  </a:lnTo>
                  <a:lnTo>
                    <a:pt x="2213" y="116"/>
                  </a:lnTo>
                  <a:lnTo>
                    <a:pt x="2211" y="113"/>
                  </a:lnTo>
                  <a:lnTo>
                    <a:pt x="2210" y="112"/>
                  </a:lnTo>
                  <a:lnTo>
                    <a:pt x="2209" y="111"/>
                  </a:lnTo>
                  <a:lnTo>
                    <a:pt x="2208" y="111"/>
                  </a:lnTo>
                  <a:lnTo>
                    <a:pt x="2206" y="112"/>
                  </a:lnTo>
                  <a:lnTo>
                    <a:pt x="2205" y="113"/>
                  </a:lnTo>
                  <a:lnTo>
                    <a:pt x="2203" y="115"/>
                  </a:lnTo>
                  <a:lnTo>
                    <a:pt x="2201" y="116"/>
                  </a:lnTo>
                  <a:lnTo>
                    <a:pt x="2200" y="117"/>
                  </a:lnTo>
                  <a:lnTo>
                    <a:pt x="2201" y="120"/>
                  </a:lnTo>
                  <a:lnTo>
                    <a:pt x="2203" y="121"/>
                  </a:lnTo>
                  <a:lnTo>
                    <a:pt x="2204" y="123"/>
                  </a:lnTo>
                  <a:lnTo>
                    <a:pt x="2206" y="124"/>
                  </a:lnTo>
                  <a:lnTo>
                    <a:pt x="2207" y="125"/>
                  </a:lnTo>
                  <a:lnTo>
                    <a:pt x="2208" y="127"/>
                  </a:lnTo>
                  <a:lnTo>
                    <a:pt x="2209" y="130"/>
                  </a:lnTo>
                  <a:lnTo>
                    <a:pt x="2209" y="131"/>
                  </a:lnTo>
                  <a:lnTo>
                    <a:pt x="2209" y="132"/>
                  </a:lnTo>
                  <a:lnTo>
                    <a:pt x="2209" y="132"/>
                  </a:lnTo>
                  <a:lnTo>
                    <a:pt x="2207" y="133"/>
                  </a:lnTo>
                  <a:lnTo>
                    <a:pt x="2206" y="134"/>
                  </a:lnTo>
                  <a:lnTo>
                    <a:pt x="2204" y="135"/>
                  </a:lnTo>
                  <a:lnTo>
                    <a:pt x="2201" y="136"/>
                  </a:lnTo>
                  <a:lnTo>
                    <a:pt x="2200" y="137"/>
                  </a:lnTo>
                  <a:lnTo>
                    <a:pt x="2198" y="137"/>
                  </a:lnTo>
                  <a:lnTo>
                    <a:pt x="2196" y="137"/>
                  </a:lnTo>
                  <a:lnTo>
                    <a:pt x="2193" y="136"/>
                  </a:lnTo>
                  <a:lnTo>
                    <a:pt x="2191" y="135"/>
                  </a:lnTo>
                  <a:lnTo>
                    <a:pt x="2191" y="133"/>
                  </a:lnTo>
                  <a:lnTo>
                    <a:pt x="2190" y="130"/>
                  </a:lnTo>
                  <a:lnTo>
                    <a:pt x="2190" y="128"/>
                  </a:lnTo>
                  <a:lnTo>
                    <a:pt x="2190" y="126"/>
                  </a:lnTo>
                  <a:lnTo>
                    <a:pt x="2189" y="125"/>
                  </a:lnTo>
                  <a:lnTo>
                    <a:pt x="2188" y="125"/>
                  </a:lnTo>
                  <a:lnTo>
                    <a:pt x="2186" y="126"/>
                  </a:lnTo>
                  <a:lnTo>
                    <a:pt x="2185" y="125"/>
                  </a:lnTo>
                  <a:lnTo>
                    <a:pt x="2183" y="124"/>
                  </a:lnTo>
                  <a:lnTo>
                    <a:pt x="2182" y="122"/>
                  </a:lnTo>
                  <a:lnTo>
                    <a:pt x="2181" y="117"/>
                  </a:lnTo>
                  <a:lnTo>
                    <a:pt x="2180" y="114"/>
                  </a:lnTo>
                  <a:lnTo>
                    <a:pt x="2180" y="110"/>
                  </a:lnTo>
                  <a:lnTo>
                    <a:pt x="2180" y="107"/>
                  </a:lnTo>
                  <a:lnTo>
                    <a:pt x="2180" y="105"/>
                  </a:lnTo>
                  <a:lnTo>
                    <a:pt x="2181" y="104"/>
                  </a:lnTo>
                  <a:lnTo>
                    <a:pt x="2182" y="104"/>
                  </a:lnTo>
                  <a:lnTo>
                    <a:pt x="2183" y="104"/>
                  </a:lnTo>
                  <a:lnTo>
                    <a:pt x="2183" y="104"/>
                  </a:lnTo>
                  <a:lnTo>
                    <a:pt x="2183" y="104"/>
                  </a:lnTo>
                  <a:lnTo>
                    <a:pt x="2184" y="105"/>
                  </a:lnTo>
                  <a:lnTo>
                    <a:pt x="2186" y="106"/>
                  </a:lnTo>
                  <a:lnTo>
                    <a:pt x="2188" y="108"/>
                  </a:lnTo>
                  <a:lnTo>
                    <a:pt x="2190" y="109"/>
                  </a:lnTo>
                  <a:lnTo>
                    <a:pt x="2192" y="110"/>
                  </a:lnTo>
                  <a:lnTo>
                    <a:pt x="2194" y="111"/>
                  </a:lnTo>
                  <a:lnTo>
                    <a:pt x="2196" y="111"/>
                  </a:lnTo>
                  <a:lnTo>
                    <a:pt x="2198" y="111"/>
                  </a:lnTo>
                  <a:lnTo>
                    <a:pt x="2200" y="110"/>
                  </a:lnTo>
                  <a:lnTo>
                    <a:pt x="2203" y="110"/>
                  </a:lnTo>
                  <a:lnTo>
                    <a:pt x="2205" y="109"/>
                  </a:lnTo>
                  <a:lnTo>
                    <a:pt x="2205" y="107"/>
                  </a:lnTo>
                  <a:lnTo>
                    <a:pt x="2205" y="106"/>
                  </a:lnTo>
                  <a:lnTo>
                    <a:pt x="2204" y="104"/>
                  </a:lnTo>
                  <a:lnTo>
                    <a:pt x="2201" y="103"/>
                  </a:lnTo>
                  <a:lnTo>
                    <a:pt x="2199" y="102"/>
                  </a:lnTo>
                  <a:lnTo>
                    <a:pt x="2197" y="101"/>
                  </a:lnTo>
                  <a:lnTo>
                    <a:pt x="2196" y="99"/>
                  </a:lnTo>
                  <a:lnTo>
                    <a:pt x="2194" y="97"/>
                  </a:lnTo>
                  <a:lnTo>
                    <a:pt x="2192" y="95"/>
                  </a:lnTo>
                  <a:lnTo>
                    <a:pt x="2190" y="93"/>
                  </a:lnTo>
                  <a:lnTo>
                    <a:pt x="2188" y="89"/>
                  </a:lnTo>
                  <a:lnTo>
                    <a:pt x="2187" y="87"/>
                  </a:lnTo>
                  <a:lnTo>
                    <a:pt x="2186" y="86"/>
                  </a:lnTo>
                  <a:lnTo>
                    <a:pt x="2185" y="85"/>
                  </a:lnTo>
                  <a:lnTo>
                    <a:pt x="2182" y="84"/>
                  </a:lnTo>
                  <a:lnTo>
                    <a:pt x="2180" y="84"/>
                  </a:lnTo>
                  <a:lnTo>
                    <a:pt x="2177" y="83"/>
                  </a:lnTo>
                  <a:lnTo>
                    <a:pt x="2175" y="82"/>
                  </a:lnTo>
                  <a:lnTo>
                    <a:pt x="2173" y="81"/>
                  </a:lnTo>
                  <a:lnTo>
                    <a:pt x="2171" y="81"/>
                  </a:lnTo>
                  <a:lnTo>
                    <a:pt x="2170" y="81"/>
                  </a:lnTo>
                  <a:lnTo>
                    <a:pt x="2170" y="83"/>
                  </a:lnTo>
                  <a:lnTo>
                    <a:pt x="2170" y="85"/>
                  </a:lnTo>
                  <a:lnTo>
                    <a:pt x="2170" y="88"/>
                  </a:lnTo>
                  <a:lnTo>
                    <a:pt x="2170" y="90"/>
                  </a:lnTo>
                  <a:lnTo>
                    <a:pt x="2170" y="93"/>
                  </a:lnTo>
                  <a:lnTo>
                    <a:pt x="2170" y="95"/>
                  </a:lnTo>
                  <a:lnTo>
                    <a:pt x="2170" y="95"/>
                  </a:lnTo>
                  <a:lnTo>
                    <a:pt x="2170" y="96"/>
                  </a:lnTo>
                  <a:lnTo>
                    <a:pt x="2169" y="96"/>
                  </a:lnTo>
                  <a:lnTo>
                    <a:pt x="2168" y="96"/>
                  </a:lnTo>
                  <a:lnTo>
                    <a:pt x="2167" y="95"/>
                  </a:lnTo>
                  <a:lnTo>
                    <a:pt x="2166" y="94"/>
                  </a:lnTo>
                  <a:lnTo>
                    <a:pt x="2165" y="93"/>
                  </a:lnTo>
                  <a:lnTo>
                    <a:pt x="2164" y="90"/>
                  </a:lnTo>
                  <a:lnTo>
                    <a:pt x="2162" y="88"/>
                  </a:lnTo>
                  <a:lnTo>
                    <a:pt x="2161" y="86"/>
                  </a:lnTo>
                  <a:lnTo>
                    <a:pt x="2159" y="84"/>
                  </a:lnTo>
                  <a:lnTo>
                    <a:pt x="2158" y="83"/>
                  </a:lnTo>
                  <a:lnTo>
                    <a:pt x="2158" y="82"/>
                  </a:lnTo>
                  <a:lnTo>
                    <a:pt x="2158" y="82"/>
                  </a:lnTo>
                  <a:lnTo>
                    <a:pt x="2159" y="80"/>
                  </a:lnTo>
                  <a:lnTo>
                    <a:pt x="2159" y="79"/>
                  </a:lnTo>
                  <a:lnTo>
                    <a:pt x="2160" y="77"/>
                  </a:lnTo>
                  <a:lnTo>
                    <a:pt x="2160" y="75"/>
                  </a:lnTo>
                  <a:lnTo>
                    <a:pt x="2160" y="73"/>
                  </a:lnTo>
                  <a:lnTo>
                    <a:pt x="2159" y="73"/>
                  </a:lnTo>
                  <a:lnTo>
                    <a:pt x="2158" y="72"/>
                  </a:lnTo>
                  <a:lnTo>
                    <a:pt x="2156" y="70"/>
                  </a:lnTo>
                  <a:lnTo>
                    <a:pt x="2154" y="69"/>
                  </a:lnTo>
                  <a:lnTo>
                    <a:pt x="2152" y="67"/>
                  </a:lnTo>
                  <a:lnTo>
                    <a:pt x="2150" y="64"/>
                  </a:lnTo>
                  <a:lnTo>
                    <a:pt x="2149" y="58"/>
                  </a:lnTo>
                  <a:lnTo>
                    <a:pt x="2148" y="53"/>
                  </a:lnTo>
                  <a:lnTo>
                    <a:pt x="2148" y="50"/>
                  </a:lnTo>
                  <a:lnTo>
                    <a:pt x="2148" y="48"/>
                  </a:lnTo>
                  <a:lnTo>
                    <a:pt x="2149" y="47"/>
                  </a:lnTo>
                  <a:lnTo>
                    <a:pt x="2151" y="46"/>
                  </a:lnTo>
                  <a:lnTo>
                    <a:pt x="2152" y="46"/>
                  </a:lnTo>
                  <a:lnTo>
                    <a:pt x="2153" y="45"/>
                  </a:lnTo>
                  <a:lnTo>
                    <a:pt x="2156" y="17"/>
                  </a:lnTo>
                  <a:lnTo>
                    <a:pt x="2164" y="14"/>
                  </a:lnTo>
                  <a:close/>
                  <a:moveTo>
                    <a:pt x="2036" y="0"/>
                  </a:moveTo>
                  <a:lnTo>
                    <a:pt x="2037" y="0"/>
                  </a:lnTo>
                  <a:lnTo>
                    <a:pt x="2039" y="1"/>
                  </a:lnTo>
                  <a:lnTo>
                    <a:pt x="2041" y="1"/>
                  </a:lnTo>
                  <a:lnTo>
                    <a:pt x="2043" y="2"/>
                  </a:lnTo>
                  <a:lnTo>
                    <a:pt x="2044" y="3"/>
                  </a:lnTo>
                  <a:lnTo>
                    <a:pt x="2044" y="4"/>
                  </a:lnTo>
                  <a:lnTo>
                    <a:pt x="2044" y="7"/>
                  </a:lnTo>
                  <a:lnTo>
                    <a:pt x="2043" y="8"/>
                  </a:lnTo>
                  <a:lnTo>
                    <a:pt x="2043" y="8"/>
                  </a:lnTo>
                  <a:lnTo>
                    <a:pt x="2039" y="17"/>
                  </a:lnTo>
                  <a:lnTo>
                    <a:pt x="2033" y="22"/>
                  </a:lnTo>
                  <a:lnTo>
                    <a:pt x="2024" y="22"/>
                  </a:lnTo>
                  <a:lnTo>
                    <a:pt x="2023" y="22"/>
                  </a:lnTo>
                  <a:lnTo>
                    <a:pt x="2021" y="20"/>
                  </a:lnTo>
                  <a:lnTo>
                    <a:pt x="2021" y="18"/>
                  </a:lnTo>
                  <a:lnTo>
                    <a:pt x="2020" y="16"/>
                  </a:lnTo>
                  <a:lnTo>
                    <a:pt x="2020" y="14"/>
                  </a:lnTo>
                  <a:lnTo>
                    <a:pt x="2019" y="12"/>
                  </a:lnTo>
                  <a:lnTo>
                    <a:pt x="2019" y="12"/>
                  </a:lnTo>
                  <a:lnTo>
                    <a:pt x="2027" y="2"/>
                  </a:lnTo>
                  <a:lnTo>
                    <a:pt x="2030" y="3"/>
                  </a:lnTo>
                  <a:lnTo>
                    <a:pt x="2036" y="0"/>
                  </a:lnTo>
                  <a:close/>
                  <a:moveTo>
                    <a:pt x="22" y="0"/>
                  </a:moveTo>
                  <a:lnTo>
                    <a:pt x="26" y="1"/>
                  </a:lnTo>
                  <a:lnTo>
                    <a:pt x="32" y="2"/>
                  </a:lnTo>
                  <a:lnTo>
                    <a:pt x="38" y="4"/>
                  </a:lnTo>
                  <a:lnTo>
                    <a:pt x="41" y="4"/>
                  </a:lnTo>
                  <a:lnTo>
                    <a:pt x="43" y="3"/>
                  </a:lnTo>
                  <a:lnTo>
                    <a:pt x="44" y="2"/>
                  </a:lnTo>
                  <a:lnTo>
                    <a:pt x="48" y="2"/>
                  </a:lnTo>
                  <a:lnTo>
                    <a:pt x="50" y="2"/>
                  </a:lnTo>
                  <a:lnTo>
                    <a:pt x="52" y="2"/>
                  </a:lnTo>
                  <a:lnTo>
                    <a:pt x="54" y="2"/>
                  </a:lnTo>
                  <a:lnTo>
                    <a:pt x="55" y="4"/>
                  </a:lnTo>
                  <a:lnTo>
                    <a:pt x="56" y="5"/>
                  </a:lnTo>
                  <a:lnTo>
                    <a:pt x="59" y="8"/>
                  </a:lnTo>
                  <a:lnTo>
                    <a:pt x="61" y="9"/>
                  </a:lnTo>
                  <a:lnTo>
                    <a:pt x="64" y="10"/>
                  </a:lnTo>
                  <a:lnTo>
                    <a:pt x="66" y="12"/>
                  </a:lnTo>
                  <a:lnTo>
                    <a:pt x="68" y="14"/>
                  </a:lnTo>
                  <a:lnTo>
                    <a:pt x="69" y="17"/>
                  </a:lnTo>
                  <a:lnTo>
                    <a:pt x="69" y="19"/>
                  </a:lnTo>
                  <a:lnTo>
                    <a:pt x="69" y="21"/>
                  </a:lnTo>
                  <a:lnTo>
                    <a:pt x="69" y="22"/>
                  </a:lnTo>
                  <a:lnTo>
                    <a:pt x="68" y="22"/>
                  </a:lnTo>
                  <a:lnTo>
                    <a:pt x="65" y="22"/>
                  </a:lnTo>
                  <a:lnTo>
                    <a:pt x="59" y="22"/>
                  </a:lnTo>
                  <a:lnTo>
                    <a:pt x="53" y="22"/>
                  </a:lnTo>
                  <a:lnTo>
                    <a:pt x="51" y="22"/>
                  </a:lnTo>
                  <a:lnTo>
                    <a:pt x="38" y="24"/>
                  </a:lnTo>
                  <a:lnTo>
                    <a:pt x="38" y="24"/>
                  </a:lnTo>
                  <a:lnTo>
                    <a:pt x="38" y="25"/>
                  </a:lnTo>
                  <a:lnTo>
                    <a:pt x="37" y="27"/>
                  </a:lnTo>
                  <a:lnTo>
                    <a:pt x="36" y="28"/>
                  </a:lnTo>
                  <a:lnTo>
                    <a:pt x="36" y="29"/>
                  </a:lnTo>
                  <a:lnTo>
                    <a:pt x="36" y="30"/>
                  </a:lnTo>
                  <a:lnTo>
                    <a:pt x="34" y="30"/>
                  </a:lnTo>
                  <a:lnTo>
                    <a:pt x="32" y="31"/>
                  </a:lnTo>
                  <a:lnTo>
                    <a:pt x="30" y="31"/>
                  </a:lnTo>
                  <a:lnTo>
                    <a:pt x="28" y="31"/>
                  </a:lnTo>
                  <a:lnTo>
                    <a:pt x="27" y="31"/>
                  </a:lnTo>
                  <a:lnTo>
                    <a:pt x="26" y="31"/>
                  </a:lnTo>
                  <a:lnTo>
                    <a:pt x="26" y="30"/>
                  </a:lnTo>
                  <a:lnTo>
                    <a:pt x="26" y="28"/>
                  </a:lnTo>
                  <a:lnTo>
                    <a:pt x="25" y="27"/>
                  </a:lnTo>
                  <a:lnTo>
                    <a:pt x="25" y="26"/>
                  </a:lnTo>
                  <a:lnTo>
                    <a:pt x="25" y="25"/>
                  </a:lnTo>
                  <a:lnTo>
                    <a:pt x="24" y="26"/>
                  </a:lnTo>
                  <a:lnTo>
                    <a:pt x="22" y="26"/>
                  </a:lnTo>
                  <a:lnTo>
                    <a:pt x="20" y="26"/>
                  </a:lnTo>
                  <a:lnTo>
                    <a:pt x="18" y="27"/>
                  </a:lnTo>
                  <a:lnTo>
                    <a:pt x="17" y="27"/>
                  </a:lnTo>
                  <a:lnTo>
                    <a:pt x="14" y="27"/>
                  </a:lnTo>
                  <a:lnTo>
                    <a:pt x="12" y="27"/>
                  </a:lnTo>
                  <a:lnTo>
                    <a:pt x="10" y="28"/>
                  </a:lnTo>
                  <a:lnTo>
                    <a:pt x="8" y="27"/>
                  </a:lnTo>
                  <a:lnTo>
                    <a:pt x="6" y="27"/>
                  </a:lnTo>
                  <a:lnTo>
                    <a:pt x="5" y="27"/>
                  </a:lnTo>
                  <a:lnTo>
                    <a:pt x="3" y="27"/>
                  </a:lnTo>
                  <a:lnTo>
                    <a:pt x="2" y="26"/>
                  </a:lnTo>
                  <a:lnTo>
                    <a:pt x="0" y="26"/>
                  </a:lnTo>
                  <a:lnTo>
                    <a:pt x="0" y="24"/>
                  </a:lnTo>
                  <a:lnTo>
                    <a:pt x="0" y="23"/>
                  </a:lnTo>
                  <a:lnTo>
                    <a:pt x="1" y="22"/>
                  </a:lnTo>
                  <a:lnTo>
                    <a:pt x="3" y="21"/>
                  </a:lnTo>
                  <a:lnTo>
                    <a:pt x="4" y="20"/>
                  </a:lnTo>
                  <a:lnTo>
                    <a:pt x="4" y="20"/>
                  </a:lnTo>
                  <a:lnTo>
                    <a:pt x="5" y="19"/>
                  </a:lnTo>
                  <a:lnTo>
                    <a:pt x="21" y="19"/>
                  </a:lnTo>
                  <a:lnTo>
                    <a:pt x="22" y="5"/>
                  </a:lnTo>
                  <a:lnTo>
                    <a:pt x="22" y="4"/>
                  </a:lnTo>
                  <a:lnTo>
                    <a:pt x="21" y="3"/>
                  </a:lnTo>
                  <a:lnTo>
                    <a:pt x="21" y="2"/>
                  </a:lnTo>
                  <a:lnTo>
                    <a:pt x="21" y="1"/>
                  </a:lnTo>
                  <a:lnTo>
                    <a:pt x="21" y="1"/>
                  </a:lnTo>
                  <a:lnTo>
                    <a:pt x="22" y="0"/>
                  </a:lnTo>
                  <a:close/>
                </a:path>
              </a:pathLst>
            </a:custGeom>
            <a:grpFill/>
            <a:ln w="0">
              <a:noFill/>
              <a:prstDash val="solid"/>
              <a:round/>
            </a:ln>
          </p:spPr>
          <p:txBody>
            <a:bodyPr vert="horz" wrap="square" lIns="121920" tIns="60960" rIns="121920" bIns="6096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91" name="Freeform 7"/>
            <p:cNvSpPr>
              <a:spLocks noEditPoints="1"/>
            </p:cNvSpPr>
            <p:nvPr/>
          </p:nvSpPr>
          <p:spPr bwMode="auto">
            <a:xfrm>
              <a:off x="1676400" y="1992313"/>
              <a:ext cx="4895850" cy="2549525"/>
            </a:xfrm>
            <a:custGeom>
              <a:avLst/>
              <a:gdLst>
                <a:gd name="T0" fmla="*/ 642 w 3084"/>
                <a:gd name="T1" fmla="*/ 621 h 1606"/>
                <a:gd name="T2" fmla="*/ 2869 w 3084"/>
                <a:gd name="T3" fmla="*/ 620 h 1606"/>
                <a:gd name="T4" fmla="*/ 1696 w 3084"/>
                <a:gd name="T5" fmla="*/ 367 h 1606"/>
                <a:gd name="T6" fmla="*/ 1721 w 3084"/>
                <a:gd name="T7" fmla="*/ 395 h 1606"/>
                <a:gd name="T8" fmla="*/ 1675 w 3084"/>
                <a:gd name="T9" fmla="*/ 424 h 1606"/>
                <a:gd name="T10" fmla="*/ 1638 w 3084"/>
                <a:gd name="T11" fmla="*/ 344 h 1606"/>
                <a:gd name="T12" fmla="*/ 1491 w 3084"/>
                <a:gd name="T13" fmla="*/ 453 h 1606"/>
                <a:gd name="T14" fmla="*/ 1595 w 3084"/>
                <a:gd name="T15" fmla="*/ 441 h 1606"/>
                <a:gd name="T16" fmla="*/ 1660 w 3084"/>
                <a:gd name="T17" fmla="*/ 454 h 1606"/>
                <a:gd name="T18" fmla="*/ 1754 w 3084"/>
                <a:gd name="T19" fmla="*/ 520 h 1606"/>
                <a:gd name="T20" fmla="*/ 1857 w 3084"/>
                <a:gd name="T21" fmla="*/ 511 h 1606"/>
                <a:gd name="T22" fmla="*/ 1889 w 3084"/>
                <a:gd name="T23" fmla="*/ 449 h 1606"/>
                <a:gd name="T24" fmla="*/ 1819 w 3084"/>
                <a:gd name="T25" fmla="*/ 396 h 1606"/>
                <a:gd name="T26" fmla="*/ 1776 w 3084"/>
                <a:gd name="T27" fmla="*/ 436 h 1606"/>
                <a:gd name="T28" fmla="*/ 1704 w 3084"/>
                <a:gd name="T29" fmla="*/ 352 h 1606"/>
                <a:gd name="T30" fmla="*/ 2045 w 3084"/>
                <a:gd name="T31" fmla="*/ 376 h 1606"/>
                <a:gd name="T32" fmla="*/ 2072 w 3084"/>
                <a:gd name="T33" fmla="*/ 434 h 1606"/>
                <a:gd name="T34" fmla="*/ 2102 w 3084"/>
                <a:gd name="T35" fmla="*/ 381 h 1606"/>
                <a:gd name="T36" fmla="*/ 2063 w 3084"/>
                <a:gd name="T37" fmla="*/ 334 h 1606"/>
                <a:gd name="T38" fmla="*/ 1908 w 3084"/>
                <a:gd name="T39" fmla="*/ 330 h 1606"/>
                <a:gd name="T40" fmla="*/ 1839 w 3084"/>
                <a:gd name="T41" fmla="*/ 354 h 1606"/>
                <a:gd name="T42" fmla="*/ 1920 w 3084"/>
                <a:gd name="T43" fmla="*/ 331 h 1606"/>
                <a:gd name="T44" fmla="*/ 1475 w 3084"/>
                <a:gd name="T45" fmla="*/ 218 h 1606"/>
                <a:gd name="T46" fmla="*/ 1540 w 3084"/>
                <a:gd name="T47" fmla="*/ 204 h 1606"/>
                <a:gd name="T48" fmla="*/ 1548 w 3084"/>
                <a:gd name="T49" fmla="*/ 266 h 1606"/>
                <a:gd name="T50" fmla="*/ 1517 w 3084"/>
                <a:gd name="T51" fmla="*/ 242 h 1606"/>
                <a:gd name="T52" fmla="*/ 1503 w 3084"/>
                <a:gd name="T53" fmla="*/ 209 h 1606"/>
                <a:gd name="T54" fmla="*/ 1529 w 3084"/>
                <a:gd name="T55" fmla="*/ 170 h 1606"/>
                <a:gd name="T56" fmla="*/ 1724 w 3084"/>
                <a:gd name="T57" fmla="*/ 124 h 1606"/>
                <a:gd name="T58" fmla="*/ 1710 w 3084"/>
                <a:gd name="T59" fmla="*/ 199 h 1606"/>
                <a:gd name="T60" fmla="*/ 1674 w 3084"/>
                <a:gd name="T61" fmla="*/ 222 h 1606"/>
                <a:gd name="T62" fmla="*/ 1745 w 3084"/>
                <a:gd name="T63" fmla="*/ 216 h 1606"/>
                <a:gd name="T64" fmla="*/ 1795 w 3084"/>
                <a:gd name="T65" fmla="*/ 159 h 1606"/>
                <a:gd name="T66" fmla="*/ 1764 w 3084"/>
                <a:gd name="T67" fmla="*/ 155 h 1606"/>
                <a:gd name="T68" fmla="*/ 1388 w 3084"/>
                <a:gd name="T69" fmla="*/ 89 h 1606"/>
                <a:gd name="T70" fmla="*/ 836 w 3084"/>
                <a:gd name="T71" fmla="*/ 31 h 1606"/>
                <a:gd name="T72" fmla="*/ 906 w 3084"/>
                <a:gd name="T73" fmla="*/ 10 h 1606"/>
                <a:gd name="T74" fmla="*/ 1038 w 3084"/>
                <a:gd name="T75" fmla="*/ 89 h 1606"/>
                <a:gd name="T76" fmla="*/ 986 w 3084"/>
                <a:gd name="T77" fmla="*/ 134 h 1606"/>
                <a:gd name="T78" fmla="*/ 966 w 3084"/>
                <a:gd name="T79" fmla="*/ 60 h 1606"/>
                <a:gd name="T80" fmla="*/ 774 w 3084"/>
                <a:gd name="T81" fmla="*/ 123 h 1606"/>
                <a:gd name="T82" fmla="*/ 811 w 3084"/>
                <a:gd name="T83" fmla="*/ 217 h 1606"/>
                <a:gd name="T84" fmla="*/ 996 w 3084"/>
                <a:gd name="T85" fmla="*/ 186 h 1606"/>
                <a:gd name="T86" fmla="*/ 983 w 3084"/>
                <a:gd name="T87" fmla="*/ 269 h 1606"/>
                <a:gd name="T88" fmla="*/ 942 w 3084"/>
                <a:gd name="T89" fmla="*/ 327 h 1606"/>
                <a:gd name="T90" fmla="*/ 487 w 3084"/>
                <a:gd name="T91" fmla="*/ 577 h 1606"/>
                <a:gd name="T92" fmla="*/ 594 w 3084"/>
                <a:gd name="T93" fmla="*/ 705 h 1606"/>
                <a:gd name="T94" fmla="*/ 743 w 3084"/>
                <a:gd name="T95" fmla="*/ 750 h 1606"/>
                <a:gd name="T96" fmla="*/ 821 w 3084"/>
                <a:gd name="T97" fmla="*/ 773 h 1606"/>
                <a:gd name="T98" fmla="*/ 997 w 3084"/>
                <a:gd name="T99" fmla="*/ 910 h 1606"/>
                <a:gd name="T100" fmla="*/ 1144 w 3084"/>
                <a:gd name="T101" fmla="*/ 977 h 1606"/>
                <a:gd name="T102" fmla="*/ 981 w 3084"/>
                <a:gd name="T103" fmla="*/ 1335 h 1606"/>
                <a:gd name="T104" fmla="*/ 902 w 3084"/>
                <a:gd name="T105" fmla="*/ 1426 h 1606"/>
                <a:gd name="T106" fmla="*/ 899 w 3084"/>
                <a:gd name="T107" fmla="*/ 1600 h 1606"/>
                <a:gd name="T108" fmla="*/ 697 w 3084"/>
                <a:gd name="T109" fmla="*/ 1085 h 1606"/>
                <a:gd name="T110" fmla="*/ 583 w 3084"/>
                <a:gd name="T111" fmla="*/ 769 h 1606"/>
                <a:gd name="T112" fmla="*/ 324 w 3084"/>
                <a:gd name="T113" fmla="*/ 549 h 1606"/>
                <a:gd name="T114" fmla="*/ 316 w 3084"/>
                <a:gd name="T115" fmla="*/ 277 h 1606"/>
                <a:gd name="T116" fmla="*/ 197 w 3084"/>
                <a:gd name="T117" fmla="*/ 163 h 1606"/>
                <a:gd name="T118" fmla="*/ 76 w 3084"/>
                <a:gd name="T119" fmla="*/ 206 h 1606"/>
                <a:gd name="T120" fmla="*/ 146 w 3084"/>
                <a:gd name="T121" fmla="*/ 118 h 1606"/>
                <a:gd name="T122" fmla="*/ 294 w 3084"/>
                <a:gd name="T123" fmla="*/ 36 h 1606"/>
                <a:gd name="T124" fmla="*/ 637 w 3084"/>
                <a:gd name="T125" fmla="*/ 59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84" h="1606">
                  <a:moveTo>
                    <a:pt x="631" y="614"/>
                  </a:moveTo>
                  <a:lnTo>
                    <a:pt x="633" y="615"/>
                  </a:lnTo>
                  <a:lnTo>
                    <a:pt x="639" y="615"/>
                  </a:lnTo>
                  <a:lnTo>
                    <a:pt x="648" y="616"/>
                  </a:lnTo>
                  <a:lnTo>
                    <a:pt x="656" y="616"/>
                  </a:lnTo>
                  <a:lnTo>
                    <a:pt x="662" y="617"/>
                  </a:lnTo>
                  <a:lnTo>
                    <a:pt x="665" y="617"/>
                  </a:lnTo>
                  <a:lnTo>
                    <a:pt x="667" y="617"/>
                  </a:lnTo>
                  <a:lnTo>
                    <a:pt x="673" y="619"/>
                  </a:lnTo>
                  <a:lnTo>
                    <a:pt x="681" y="621"/>
                  </a:lnTo>
                  <a:lnTo>
                    <a:pt x="688" y="623"/>
                  </a:lnTo>
                  <a:lnTo>
                    <a:pt x="694" y="625"/>
                  </a:lnTo>
                  <a:lnTo>
                    <a:pt x="697" y="627"/>
                  </a:lnTo>
                  <a:lnTo>
                    <a:pt x="699" y="631"/>
                  </a:lnTo>
                  <a:lnTo>
                    <a:pt x="702" y="635"/>
                  </a:lnTo>
                  <a:lnTo>
                    <a:pt x="708" y="639"/>
                  </a:lnTo>
                  <a:lnTo>
                    <a:pt x="713" y="642"/>
                  </a:lnTo>
                  <a:lnTo>
                    <a:pt x="716" y="644"/>
                  </a:lnTo>
                  <a:lnTo>
                    <a:pt x="718" y="644"/>
                  </a:lnTo>
                  <a:lnTo>
                    <a:pt x="721" y="645"/>
                  </a:lnTo>
                  <a:lnTo>
                    <a:pt x="724" y="645"/>
                  </a:lnTo>
                  <a:lnTo>
                    <a:pt x="726" y="646"/>
                  </a:lnTo>
                  <a:lnTo>
                    <a:pt x="727" y="647"/>
                  </a:lnTo>
                  <a:lnTo>
                    <a:pt x="727" y="648"/>
                  </a:lnTo>
                  <a:lnTo>
                    <a:pt x="726" y="649"/>
                  </a:lnTo>
                  <a:lnTo>
                    <a:pt x="724" y="650"/>
                  </a:lnTo>
                  <a:lnTo>
                    <a:pt x="722" y="651"/>
                  </a:lnTo>
                  <a:lnTo>
                    <a:pt x="721" y="652"/>
                  </a:lnTo>
                  <a:lnTo>
                    <a:pt x="720" y="653"/>
                  </a:lnTo>
                  <a:lnTo>
                    <a:pt x="719" y="653"/>
                  </a:lnTo>
                  <a:lnTo>
                    <a:pt x="694" y="656"/>
                  </a:lnTo>
                  <a:lnTo>
                    <a:pt x="693" y="656"/>
                  </a:lnTo>
                  <a:lnTo>
                    <a:pt x="691" y="656"/>
                  </a:lnTo>
                  <a:lnTo>
                    <a:pt x="689" y="656"/>
                  </a:lnTo>
                  <a:lnTo>
                    <a:pt x="686" y="656"/>
                  </a:lnTo>
                  <a:lnTo>
                    <a:pt x="684" y="656"/>
                  </a:lnTo>
                  <a:lnTo>
                    <a:pt x="682" y="655"/>
                  </a:lnTo>
                  <a:lnTo>
                    <a:pt x="681" y="655"/>
                  </a:lnTo>
                  <a:lnTo>
                    <a:pt x="681" y="651"/>
                  </a:lnTo>
                  <a:lnTo>
                    <a:pt x="680" y="646"/>
                  </a:lnTo>
                  <a:lnTo>
                    <a:pt x="679" y="640"/>
                  </a:lnTo>
                  <a:lnTo>
                    <a:pt x="679" y="638"/>
                  </a:lnTo>
                  <a:lnTo>
                    <a:pt x="671" y="632"/>
                  </a:lnTo>
                  <a:lnTo>
                    <a:pt x="655" y="626"/>
                  </a:lnTo>
                  <a:lnTo>
                    <a:pt x="654" y="625"/>
                  </a:lnTo>
                  <a:lnTo>
                    <a:pt x="652" y="625"/>
                  </a:lnTo>
                  <a:lnTo>
                    <a:pt x="650" y="624"/>
                  </a:lnTo>
                  <a:lnTo>
                    <a:pt x="648" y="623"/>
                  </a:lnTo>
                  <a:lnTo>
                    <a:pt x="646" y="623"/>
                  </a:lnTo>
                  <a:lnTo>
                    <a:pt x="643" y="623"/>
                  </a:lnTo>
                  <a:lnTo>
                    <a:pt x="642" y="622"/>
                  </a:lnTo>
                  <a:lnTo>
                    <a:pt x="642" y="621"/>
                  </a:lnTo>
                  <a:lnTo>
                    <a:pt x="641" y="620"/>
                  </a:lnTo>
                  <a:lnTo>
                    <a:pt x="640" y="619"/>
                  </a:lnTo>
                  <a:lnTo>
                    <a:pt x="639" y="619"/>
                  </a:lnTo>
                  <a:lnTo>
                    <a:pt x="637" y="620"/>
                  </a:lnTo>
                  <a:lnTo>
                    <a:pt x="636" y="620"/>
                  </a:lnTo>
                  <a:lnTo>
                    <a:pt x="633" y="621"/>
                  </a:lnTo>
                  <a:lnTo>
                    <a:pt x="631" y="622"/>
                  </a:lnTo>
                  <a:lnTo>
                    <a:pt x="630" y="623"/>
                  </a:lnTo>
                  <a:lnTo>
                    <a:pt x="629" y="625"/>
                  </a:lnTo>
                  <a:lnTo>
                    <a:pt x="628" y="626"/>
                  </a:lnTo>
                  <a:lnTo>
                    <a:pt x="627" y="628"/>
                  </a:lnTo>
                  <a:lnTo>
                    <a:pt x="625" y="631"/>
                  </a:lnTo>
                  <a:lnTo>
                    <a:pt x="623" y="633"/>
                  </a:lnTo>
                  <a:lnTo>
                    <a:pt x="621" y="635"/>
                  </a:lnTo>
                  <a:lnTo>
                    <a:pt x="619" y="636"/>
                  </a:lnTo>
                  <a:lnTo>
                    <a:pt x="618" y="637"/>
                  </a:lnTo>
                  <a:lnTo>
                    <a:pt x="617" y="637"/>
                  </a:lnTo>
                  <a:lnTo>
                    <a:pt x="617" y="635"/>
                  </a:lnTo>
                  <a:lnTo>
                    <a:pt x="616" y="633"/>
                  </a:lnTo>
                  <a:lnTo>
                    <a:pt x="616" y="631"/>
                  </a:lnTo>
                  <a:lnTo>
                    <a:pt x="615" y="629"/>
                  </a:lnTo>
                  <a:lnTo>
                    <a:pt x="615" y="628"/>
                  </a:lnTo>
                  <a:lnTo>
                    <a:pt x="615" y="626"/>
                  </a:lnTo>
                  <a:lnTo>
                    <a:pt x="616" y="626"/>
                  </a:lnTo>
                  <a:lnTo>
                    <a:pt x="617" y="625"/>
                  </a:lnTo>
                  <a:lnTo>
                    <a:pt x="619" y="624"/>
                  </a:lnTo>
                  <a:lnTo>
                    <a:pt x="621" y="622"/>
                  </a:lnTo>
                  <a:lnTo>
                    <a:pt x="623" y="620"/>
                  </a:lnTo>
                  <a:lnTo>
                    <a:pt x="625" y="618"/>
                  </a:lnTo>
                  <a:lnTo>
                    <a:pt x="628" y="616"/>
                  </a:lnTo>
                  <a:lnTo>
                    <a:pt x="629" y="615"/>
                  </a:lnTo>
                  <a:lnTo>
                    <a:pt x="631" y="614"/>
                  </a:lnTo>
                  <a:lnTo>
                    <a:pt x="631" y="614"/>
                  </a:lnTo>
                  <a:close/>
                  <a:moveTo>
                    <a:pt x="2868" y="584"/>
                  </a:moveTo>
                  <a:lnTo>
                    <a:pt x="2869" y="585"/>
                  </a:lnTo>
                  <a:lnTo>
                    <a:pt x="2869" y="586"/>
                  </a:lnTo>
                  <a:lnTo>
                    <a:pt x="2869" y="588"/>
                  </a:lnTo>
                  <a:lnTo>
                    <a:pt x="2870" y="590"/>
                  </a:lnTo>
                  <a:lnTo>
                    <a:pt x="2871" y="592"/>
                  </a:lnTo>
                  <a:lnTo>
                    <a:pt x="2871" y="595"/>
                  </a:lnTo>
                  <a:lnTo>
                    <a:pt x="2871" y="597"/>
                  </a:lnTo>
                  <a:lnTo>
                    <a:pt x="2872" y="600"/>
                  </a:lnTo>
                  <a:lnTo>
                    <a:pt x="2873" y="603"/>
                  </a:lnTo>
                  <a:lnTo>
                    <a:pt x="2873" y="605"/>
                  </a:lnTo>
                  <a:lnTo>
                    <a:pt x="2872" y="608"/>
                  </a:lnTo>
                  <a:lnTo>
                    <a:pt x="2871" y="610"/>
                  </a:lnTo>
                  <a:lnTo>
                    <a:pt x="2871" y="611"/>
                  </a:lnTo>
                  <a:lnTo>
                    <a:pt x="2870" y="613"/>
                  </a:lnTo>
                  <a:lnTo>
                    <a:pt x="2870" y="615"/>
                  </a:lnTo>
                  <a:lnTo>
                    <a:pt x="2869" y="617"/>
                  </a:lnTo>
                  <a:lnTo>
                    <a:pt x="2869" y="619"/>
                  </a:lnTo>
                  <a:lnTo>
                    <a:pt x="2869" y="620"/>
                  </a:lnTo>
                  <a:lnTo>
                    <a:pt x="2868" y="621"/>
                  </a:lnTo>
                  <a:lnTo>
                    <a:pt x="2865" y="628"/>
                  </a:lnTo>
                  <a:lnTo>
                    <a:pt x="2862" y="624"/>
                  </a:lnTo>
                  <a:lnTo>
                    <a:pt x="2862" y="623"/>
                  </a:lnTo>
                  <a:lnTo>
                    <a:pt x="2861" y="622"/>
                  </a:lnTo>
                  <a:lnTo>
                    <a:pt x="2859" y="620"/>
                  </a:lnTo>
                  <a:lnTo>
                    <a:pt x="2857" y="618"/>
                  </a:lnTo>
                  <a:lnTo>
                    <a:pt x="2856" y="616"/>
                  </a:lnTo>
                  <a:lnTo>
                    <a:pt x="2855" y="614"/>
                  </a:lnTo>
                  <a:lnTo>
                    <a:pt x="2854" y="613"/>
                  </a:lnTo>
                  <a:lnTo>
                    <a:pt x="2854" y="611"/>
                  </a:lnTo>
                  <a:lnTo>
                    <a:pt x="2854" y="608"/>
                  </a:lnTo>
                  <a:lnTo>
                    <a:pt x="2854" y="605"/>
                  </a:lnTo>
                  <a:lnTo>
                    <a:pt x="2855" y="603"/>
                  </a:lnTo>
                  <a:lnTo>
                    <a:pt x="2855" y="600"/>
                  </a:lnTo>
                  <a:lnTo>
                    <a:pt x="2855" y="600"/>
                  </a:lnTo>
                  <a:lnTo>
                    <a:pt x="2855" y="599"/>
                  </a:lnTo>
                  <a:lnTo>
                    <a:pt x="2856" y="598"/>
                  </a:lnTo>
                  <a:lnTo>
                    <a:pt x="2857" y="595"/>
                  </a:lnTo>
                  <a:lnTo>
                    <a:pt x="2858" y="593"/>
                  </a:lnTo>
                  <a:lnTo>
                    <a:pt x="2859" y="590"/>
                  </a:lnTo>
                  <a:lnTo>
                    <a:pt x="2861" y="588"/>
                  </a:lnTo>
                  <a:lnTo>
                    <a:pt x="2862" y="586"/>
                  </a:lnTo>
                  <a:lnTo>
                    <a:pt x="2868" y="584"/>
                  </a:lnTo>
                  <a:close/>
                  <a:moveTo>
                    <a:pt x="1683" y="324"/>
                  </a:moveTo>
                  <a:lnTo>
                    <a:pt x="1682" y="325"/>
                  </a:lnTo>
                  <a:lnTo>
                    <a:pt x="1681" y="326"/>
                  </a:lnTo>
                  <a:lnTo>
                    <a:pt x="1679" y="328"/>
                  </a:lnTo>
                  <a:lnTo>
                    <a:pt x="1677" y="330"/>
                  </a:lnTo>
                  <a:lnTo>
                    <a:pt x="1676" y="332"/>
                  </a:lnTo>
                  <a:lnTo>
                    <a:pt x="1675" y="334"/>
                  </a:lnTo>
                  <a:lnTo>
                    <a:pt x="1675" y="336"/>
                  </a:lnTo>
                  <a:lnTo>
                    <a:pt x="1676" y="339"/>
                  </a:lnTo>
                  <a:lnTo>
                    <a:pt x="1676" y="341"/>
                  </a:lnTo>
                  <a:lnTo>
                    <a:pt x="1677" y="343"/>
                  </a:lnTo>
                  <a:lnTo>
                    <a:pt x="1677" y="344"/>
                  </a:lnTo>
                  <a:lnTo>
                    <a:pt x="1679" y="346"/>
                  </a:lnTo>
                  <a:lnTo>
                    <a:pt x="1680" y="348"/>
                  </a:lnTo>
                  <a:lnTo>
                    <a:pt x="1681" y="349"/>
                  </a:lnTo>
                  <a:lnTo>
                    <a:pt x="1681" y="350"/>
                  </a:lnTo>
                  <a:lnTo>
                    <a:pt x="1682" y="350"/>
                  </a:lnTo>
                  <a:lnTo>
                    <a:pt x="1683" y="351"/>
                  </a:lnTo>
                  <a:lnTo>
                    <a:pt x="1684" y="353"/>
                  </a:lnTo>
                  <a:lnTo>
                    <a:pt x="1685" y="355"/>
                  </a:lnTo>
                  <a:lnTo>
                    <a:pt x="1687" y="357"/>
                  </a:lnTo>
                  <a:lnTo>
                    <a:pt x="1688" y="359"/>
                  </a:lnTo>
                  <a:lnTo>
                    <a:pt x="1689" y="360"/>
                  </a:lnTo>
                  <a:lnTo>
                    <a:pt x="1689" y="361"/>
                  </a:lnTo>
                  <a:lnTo>
                    <a:pt x="1690" y="362"/>
                  </a:lnTo>
                  <a:lnTo>
                    <a:pt x="1691" y="363"/>
                  </a:lnTo>
                  <a:lnTo>
                    <a:pt x="1694" y="365"/>
                  </a:lnTo>
                  <a:lnTo>
                    <a:pt x="1696" y="367"/>
                  </a:lnTo>
                  <a:lnTo>
                    <a:pt x="1697" y="368"/>
                  </a:lnTo>
                  <a:lnTo>
                    <a:pt x="1699" y="370"/>
                  </a:lnTo>
                  <a:lnTo>
                    <a:pt x="1699" y="370"/>
                  </a:lnTo>
                  <a:lnTo>
                    <a:pt x="1700" y="371"/>
                  </a:lnTo>
                  <a:lnTo>
                    <a:pt x="1701" y="372"/>
                  </a:lnTo>
                  <a:lnTo>
                    <a:pt x="1704" y="372"/>
                  </a:lnTo>
                  <a:lnTo>
                    <a:pt x="1706" y="373"/>
                  </a:lnTo>
                  <a:lnTo>
                    <a:pt x="1708" y="373"/>
                  </a:lnTo>
                  <a:lnTo>
                    <a:pt x="1710" y="373"/>
                  </a:lnTo>
                  <a:lnTo>
                    <a:pt x="1711" y="373"/>
                  </a:lnTo>
                  <a:lnTo>
                    <a:pt x="1712" y="374"/>
                  </a:lnTo>
                  <a:lnTo>
                    <a:pt x="1712" y="376"/>
                  </a:lnTo>
                  <a:lnTo>
                    <a:pt x="1711" y="377"/>
                  </a:lnTo>
                  <a:lnTo>
                    <a:pt x="1711" y="378"/>
                  </a:lnTo>
                  <a:lnTo>
                    <a:pt x="1711" y="378"/>
                  </a:lnTo>
                  <a:lnTo>
                    <a:pt x="1711" y="379"/>
                  </a:lnTo>
                  <a:lnTo>
                    <a:pt x="1713" y="379"/>
                  </a:lnTo>
                  <a:lnTo>
                    <a:pt x="1714" y="380"/>
                  </a:lnTo>
                  <a:lnTo>
                    <a:pt x="1716" y="381"/>
                  </a:lnTo>
                  <a:lnTo>
                    <a:pt x="1717" y="382"/>
                  </a:lnTo>
                  <a:lnTo>
                    <a:pt x="1719" y="382"/>
                  </a:lnTo>
                  <a:lnTo>
                    <a:pt x="1721" y="383"/>
                  </a:lnTo>
                  <a:lnTo>
                    <a:pt x="1725" y="385"/>
                  </a:lnTo>
                  <a:lnTo>
                    <a:pt x="1728" y="386"/>
                  </a:lnTo>
                  <a:lnTo>
                    <a:pt x="1730" y="387"/>
                  </a:lnTo>
                  <a:lnTo>
                    <a:pt x="1732" y="387"/>
                  </a:lnTo>
                  <a:lnTo>
                    <a:pt x="1734" y="388"/>
                  </a:lnTo>
                  <a:lnTo>
                    <a:pt x="1736" y="389"/>
                  </a:lnTo>
                  <a:lnTo>
                    <a:pt x="1737" y="390"/>
                  </a:lnTo>
                  <a:lnTo>
                    <a:pt x="1738" y="391"/>
                  </a:lnTo>
                  <a:lnTo>
                    <a:pt x="1739" y="392"/>
                  </a:lnTo>
                  <a:lnTo>
                    <a:pt x="1739" y="393"/>
                  </a:lnTo>
                  <a:lnTo>
                    <a:pt x="1739" y="393"/>
                  </a:lnTo>
                  <a:lnTo>
                    <a:pt x="1739" y="395"/>
                  </a:lnTo>
                  <a:lnTo>
                    <a:pt x="1739" y="398"/>
                  </a:lnTo>
                  <a:lnTo>
                    <a:pt x="1739" y="400"/>
                  </a:lnTo>
                  <a:lnTo>
                    <a:pt x="1739" y="402"/>
                  </a:lnTo>
                  <a:lnTo>
                    <a:pt x="1738" y="402"/>
                  </a:lnTo>
                  <a:lnTo>
                    <a:pt x="1738" y="402"/>
                  </a:lnTo>
                  <a:lnTo>
                    <a:pt x="1738" y="401"/>
                  </a:lnTo>
                  <a:lnTo>
                    <a:pt x="1738" y="400"/>
                  </a:lnTo>
                  <a:lnTo>
                    <a:pt x="1738" y="398"/>
                  </a:lnTo>
                  <a:lnTo>
                    <a:pt x="1738" y="397"/>
                  </a:lnTo>
                  <a:lnTo>
                    <a:pt x="1736" y="396"/>
                  </a:lnTo>
                  <a:lnTo>
                    <a:pt x="1735" y="395"/>
                  </a:lnTo>
                  <a:lnTo>
                    <a:pt x="1733" y="395"/>
                  </a:lnTo>
                  <a:lnTo>
                    <a:pt x="1731" y="394"/>
                  </a:lnTo>
                  <a:lnTo>
                    <a:pt x="1729" y="393"/>
                  </a:lnTo>
                  <a:lnTo>
                    <a:pt x="1727" y="393"/>
                  </a:lnTo>
                  <a:lnTo>
                    <a:pt x="1726" y="393"/>
                  </a:lnTo>
                  <a:lnTo>
                    <a:pt x="1724" y="394"/>
                  </a:lnTo>
                  <a:lnTo>
                    <a:pt x="1721" y="395"/>
                  </a:lnTo>
                  <a:lnTo>
                    <a:pt x="1720" y="397"/>
                  </a:lnTo>
                  <a:lnTo>
                    <a:pt x="1719" y="398"/>
                  </a:lnTo>
                  <a:lnTo>
                    <a:pt x="1720" y="400"/>
                  </a:lnTo>
                  <a:lnTo>
                    <a:pt x="1721" y="401"/>
                  </a:lnTo>
                  <a:lnTo>
                    <a:pt x="1723" y="404"/>
                  </a:lnTo>
                  <a:lnTo>
                    <a:pt x="1725" y="406"/>
                  </a:lnTo>
                  <a:lnTo>
                    <a:pt x="1726" y="407"/>
                  </a:lnTo>
                  <a:lnTo>
                    <a:pt x="1727" y="408"/>
                  </a:lnTo>
                  <a:lnTo>
                    <a:pt x="1727" y="409"/>
                  </a:lnTo>
                  <a:lnTo>
                    <a:pt x="1723" y="412"/>
                  </a:lnTo>
                  <a:lnTo>
                    <a:pt x="1724" y="415"/>
                  </a:lnTo>
                  <a:lnTo>
                    <a:pt x="1718" y="420"/>
                  </a:lnTo>
                  <a:lnTo>
                    <a:pt x="1718" y="421"/>
                  </a:lnTo>
                  <a:lnTo>
                    <a:pt x="1718" y="422"/>
                  </a:lnTo>
                  <a:lnTo>
                    <a:pt x="1717" y="423"/>
                  </a:lnTo>
                  <a:lnTo>
                    <a:pt x="1717" y="424"/>
                  </a:lnTo>
                  <a:lnTo>
                    <a:pt x="1716" y="424"/>
                  </a:lnTo>
                  <a:lnTo>
                    <a:pt x="1715" y="424"/>
                  </a:lnTo>
                  <a:lnTo>
                    <a:pt x="1713" y="425"/>
                  </a:lnTo>
                  <a:lnTo>
                    <a:pt x="1711" y="425"/>
                  </a:lnTo>
                  <a:lnTo>
                    <a:pt x="1709" y="425"/>
                  </a:lnTo>
                  <a:lnTo>
                    <a:pt x="1707" y="426"/>
                  </a:lnTo>
                  <a:lnTo>
                    <a:pt x="1706" y="427"/>
                  </a:lnTo>
                  <a:lnTo>
                    <a:pt x="1706" y="429"/>
                  </a:lnTo>
                  <a:lnTo>
                    <a:pt x="1706" y="431"/>
                  </a:lnTo>
                  <a:lnTo>
                    <a:pt x="1706" y="434"/>
                  </a:lnTo>
                  <a:lnTo>
                    <a:pt x="1706" y="436"/>
                  </a:lnTo>
                  <a:lnTo>
                    <a:pt x="1706" y="439"/>
                  </a:lnTo>
                  <a:lnTo>
                    <a:pt x="1706" y="440"/>
                  </a:lnTo>
                  <a:lnTo>
                    <a:pt x="1705" y="441"/>
                  </a:lnTo>
                  <a:lnTo>
                    <a:pt x="1705" y="441"/>
                  </a:lnTo>
                  <a:lnTo>
                    <a:pt x="1704" y="441"/>
                  </a:lnTo>
                  <a:lnTo>
                    <a:pt x="1703" y="440"/>
                  </a:lnTo>
                  <a:lnTo>
                    <a:pt x="1701" y="439"/>
                  </a:lnTo>
                  <a:lnTo>
                    <a:pt x="1700" y="439"/>
                  </a:lnTo>
                  <a:lnTo>
                    <a:pt x="1699" y="439"/>
                  </a:lnTo>
                  <a:lnTo>
                    <a:pt x="1699" y="439"/>
                  </a:lnTo>
                  <a:lnTo>
                    <a:pt x="1698" y="438"/>
                  </a:lnTo>
                  <a:lnTo>
                    <a:pt x="1696" y="437"/>
                  </a:lnTo>
                  <a:lnTo>
                    <a:pt x="1694" y="436"/>
                  </a:lnTo>
                  <a:lnTo>
                    <a:pt x="1691" y="435"/>
                  </a:lnTo>
                  <a:lnTo>
                    <a:pt x="1689" y="434"/>
                  </a:lnTo>
                  <a:lnTo>
                    <a:pt x="1687" y="433"/>
                  </a:lnTo>
                  <a:lnTo>
                    <a:pt x="1684" y="431"/>
                  </a:lnTo>
                  <a:lnTo>
                    <a:pt x="1682" y="431"/>
                  </a:lnTo>
                  <a:lnTo>
                    <a:pt x="1679" y="430"/>
                  </a:lnTo>
                  <a:lnTo>
                    <a:pt x="1677" y="429"/>
                  </a:lnTo>
                  <a:lnTo>
                    <a:pt x="1675" y="427"/>
                  </a:lnTo>
                  <a:lnTo>
                    <a:pt x="1675" y="426"/>
                  </a:lnTo>
                  <a:lnTo>
                    <a:pt x="1675" y="425"/>
                  </a:lnTo>
                  <a:lnTo>
                    <a:pt x="1675" y="424"/>
                  </a:lnTo>
                  <a:lnTo>
                    <a:pt x="1675" y="424"/>
                  </a:lnTo>
                  <a:lnTo>
                    <a:pt x="1687" y="422"/>
                  </a:lnTo>
                  <a:lnTo>
                    <a:pt x="1687" y="422"/>
                  </a:lnTo>
                  <a:lnTo>
                    <a:pt x="1689" y="423"/>
                  </a:lnTo>
                  <a:lnTo>
                    <a:pt x="1691" y="423"/>
                  </a:lnTo>
                  <a:lnTo>
                    <a:pt x="1695" y="424"/>
                  </a:lnTo>
                  <a:lnTo>
                    <a:pt x="1697" y="424"/>
                  </a:lnTo>
                  <a:lnTo>
                    <a:pt x="1699" y="424"/>
                  </a:lnTo>
                  <a:lnTo>
                    <a:pt x="1700" y="425"/>
                  </a:lnTo>
                  <a:lnTo>
                    <a:pt x="1701" y="424"/>
                  </a:lnTo>
                  <a:lnTo>
                    <a:pt x="1702" y="423"/>
                  </a:lnTo>
                  <a:lnTo>
                    <a:pt x="1704" y="422"/>
                  </a:lnTo>
                  <a:lnTo>
                    <a:pt x="1706" y="420"/>
                  </a:lnTo>
                  <a:lnTo>
                    <a:pt x="1708" y="418"/>
                  </a:lnTo>
                  <a:lnTo>
                    <a:pt x="1709" y="417"/>
                  </a:lnTo>
                  <a:lnTo>
                    <a:pt x="1710" y="415"/>
                  </a:lnTo>
                  <a:lnTo>
                    <a:pt x="1711" y="413"/>
                  </a:lnTo>
                  <a:lnTo>
                    <a:pt x="1712" y="411"/>
                  </a:lnTo>
                  <a:lnTo>
                    <a:pt x="1713" y="410"/>
                  </a:lnTo>
                  <a:lnTo>
                    <a:pt x="1713" y="409"/>
                  </a:lnTo>
                  <a:lnTo>
                    <a:pt x="1709" y="402"/>
                  </a:lnTo>
                  <a:lnTo>
                    <a:pt x="1709" y="401"/>
                  </a:lnTo>
                  <a:lnTo>
                    <a:pt x="1708" y="400"/>
                  </a:lnTo>
                  <a:lnTo>
                    <a:pt x="1706" y="399"/>
                  </a:lnTo>
                  <a:lnTo>
                    <a:pt x="1705" y="397"/>
                  </a:lnTo>
                  <a:lnTo>
                    <a:pt x="1703" y="395"/>
                  </a:lnTo>
                  <a:lnTo>
                    <a:pt x="1702" y="394"/>
                  </a:lnTo>
                  <a:lnTo>
                    <a:pt x="1701" y="394"/>
                  </a:lnTo>
                  <a:lnTo>
                    <a:pt x="1700" y="393"/>
                  </a:lnTo>
                  <a:lnTo>
                    <a:pt x="1699" y="392"/>
                  </a:lnTo>
                  <a:lnTo>
                    <a:pt x="1697" y="391"/>
                  </a:lnTo>
                  <a:lnTo>
                    <a:pt x="1695" y="389"/>
                  </a:lnTo>
                  <a:lnTo>
                    <a:pt x="1694" y="388"/>
                  </a:lnTo>
                  <a:lnTo>
                    <a:pt x="1693" y="387"/>
                  </a:lnTo>
                  <a:lnTo>
                    <a:pt x="1691" y="387"/>
                  </a:lnTo>
                  <a:lnTo>
                    <a:pt x="1679" y="382"/>
                  </a:lnTo>
                  <a:lnTo>
                    <a:pt x="1668" y="373"/>
                  </a:lnTo>
                  <a:lnTo>
                    <a:pt x="1657" y="362"/>
                  </a:lnTo>
                  <a:lnTo>
                    <a:pt x="1657" y="362"/>
                  </a:lnTo>
                  <a:lnTo>
                    <a:pt x="1656" y="360"/>
                  </a:lnTo>
                  <a:lnTo>
                    <a:pt x="1655" y="358"/>
                  </a:lnTo>
                  <a:lnTo>
                    <a:pt x="1653" y="356"/>
                  </a:lnTo>
                  <a:lnTo>
                    <a:pt x="1652" y="353"/>
                  </a:lnTo>
                  <a:lnTo>
                    <a:pt x="1651" y="351"/>
                  </a:lnTo>
                  <a:lnTo>
                    <a:pt x="1650" y="349"/>
                  </a:lnTo>
                  <a:lnTo>
                    <a:pt x="1649" y="346"/>
                  </a:lnTo>
                  <a:lnTo>
                    <a:pt x="1648" y="345"/>
                  </a:lnTo>
                  <a:lnTo>
                    <a:pt x="1647" y="344"/>
                  </a:lnTo>
                  <a:lnTo>
                    <a:pt x="1645" y="344"/>
                  </a:lnTo>
                  <a:lnTo>
                    <a:pt x="1643" y="343"/>
                  </a:lnTo>
                  <a:lnTo>
                    <a:pt x="1641" y="344"/>
                  </a:lnTo>
                  <a:lnTo>
                    <a:pt x="1639" y="344"/>
                  </a:lnTo>
                  <a:lnTo>
                    <a:pt x="1638" y="344"/>
                  </a:lnTo>
                  <a:lnTo>
                    <a:pt x="1637" y="344"/>
                  </a:lnTo>
                  <a:lnTo>
                    <a:pt x="1637" y="345"/>
                  </a:lnTo>
                  <a:lnTo>
                    <a:pt x="1636" y="346"/>
                  </a:lnTo>
                  <a:lnTo>
                    <a:pt x="1636" y="348"/>
                  </a:lnTo>
                  <a:lnTo>
                    <a:pt x="1636" y="348"/>
                  </a:lnTo>
                  <a:lnTo>
                    <a:pt x="1635" y="349"/>
                  </a:lnTo>
                  <a:lnTo>
                    <a:pt x="1634" y="349"/>
                  </a:lnTo>
                  <a:lnTo>
                    <a:pt x="1631" y="350"/>
                  </a:lnTo>
                  <a:lnTo>
                    <a:pt x="1629" y="351"/>
                  </a:lnTo>
                  <a:lnTo>
                    <a:pt x="1627" y="353"/>
                  </a:lnTo>
                  <a:lnTo>
                    <a:pt x="1625" y="354"/>
                  </a:lnTo>
                  <a:lnTo>
                    <a:pt x="1624" y="354"/>
                  </a:lnTo>
                  <a:lnTo>
                    <a:pt x="1623" y="355"/>
                  </a:lnTo>
                  <a:lnTo>
                    <a:pt x="1621" y="356"/>
                  </a:lnTo>
                  <a:lnTo>
                    <a:pt x="1619" y="357"/>
                  </a:lnTo>
                  <a:lnTo>
                    <a:pt x="1617" y="358"/>
                  </a:lnTo>
                  <a:lnTo>
                    <a:pt x="1616" y="360"/>
                  </a:lnTo>
                  <a:lnTo>
                    <a:pt x="1614" y="360"/>
                  </a:lnTo>
                  <a:lnTo>
                    <a:pt x="1614" y="361"/>
                  </a:lnTo>
                  <a:lnTo>
                    <a:pt x="1597" y="356"/>
                  </a:lnTo>
                  <a:lnTo>
                    <a:pt x="1596" y="356"/>
                  </a:lnTo>
                  <a:lnTo>
                    <a:pt x="1595" y="356"/>
                  </a:lnTo>
                  <a:lnTo>
                    <a:pt x="1592" y="357"/>
                  </a:lnTo>
                  <a:lnTo>
                    <a:pt x="1589" y="358"/>
                  </a:lnTo>
                  <a:lnTo>
                    <a:pt x="1587" y="358"/>
                  </a:lnTo>
                  <a:lnTo>
                    <a:pt x="1584" y="359"/>
                  </a:lnTo>
                  <a:lnTo>
                    <a:pt x="1583" y="360"/>
                  </a:lnTo>
                  <a:lnTo>
                    <a:pt x="1583" y="361"/>
                  </a:lnTo>
                  <a:lnTo>
                    <a:pt x="1583" y="363"/>
                  </a:lnTo>
                  <a:lnTo>
                    <a:pt x="1583" y="365"/>
                  </a:lnTo>
                  <a:lnTo>
                    <a:pt x="1583" y="367"/>
                  </a:lnTo>
                  <a:lnTo>
                    <a:pt x="1584" y="369"/>
                  </a:lnTo>
                  <a:lnTo>
                    <a:pt x="1584" y="369"/>
                  </a:lnTo>
                  <a:lnTo>
                    <a:pt x="1580" y="377"/>
                  </a:lnTo>
                  <a:lnTo>
                    <a:pt x="1561" y="386"/>
                  </a:lnTo>
                  <a:lnTo>
                    <a:pt x="1547" y="408"/>
                  </a:lnTo>
                  <a:lnTo>
                    <a:pt x="1547" y="409"/>
                  </a:lnTo>
                  <a:lnTo>
                    <a:pt x="1548" y="410"/>
                  </a:lnTo>
                  <a:lnTo>
                    <a:pt x="1548" y="412"/>
                  </a:lnTo>
                  <a:lnTo>
                    <a:pt x="1549" y="414"/>
                  </a:lnTo>
                  <a:lnTo>
                    <a:pt x="1549" y="416"/>
                  </a:lnTo>
                  <a:lnTo>
                    <a:pt x="1549" y="417"/>
                  </a:lnTo>
                  <a:lnTo>
                    <a:pt x="1547" y="417"/>
                  </a:lnTo>
                  <a:lnTo>
                    <a:pt x="1545" y="418"/>
                  </a:lnTo>
                  <a:lnTo>
                    <a:pt x="1544" y="418"/>
                  </a:lnTo>
                  <a:lnTo>
                    <a:pt x="1543" y="419"/>
                  </a:lnTo>
                  <a:lnTo>
                    <a:pt x="1538" y="428"/>
                  </a:lnTo>
                  <a:lnTo>
                    <a:pt x="1532" y="431"/>
                  </a:lnTo>
                  <a:lnTo>
                    <a:pt x="1523" y="438"/>
                  </a:lnTo>
                  <a:lnTo>
                    <a:pt x="1502" y="442"/>
                  </a:lnTo>
                  <a:lnTo>
                    <a:pt x="1493" y="447"/>
                  </a:lnTo>
                  <a:lnTo>
                    <a:pt x="1491" y="453"/>
                  </a:lnTo>
                  <a:lnTo>
                    <a:pt x="1491" y="453"/>
                  </a:lnTo>
                  <a:lnTo>
                    <a:pt x="1491" y="455"/>
                  </a:lnTo>
                  <a:lnTo>
                    <a:pt x="1491" y="456"/>
                  </a:lnTo>
                  <a:lnTo>
                    <a:pt x="1492" y="458"/>
                  </a:lnTo>
                  <a:lnTo>
                    <a:pt x="1492" y="459"/>
                  </a:lnTo>
                  <a:lnTo>
                    <a:pt x="1493" y="459"/>
                  </a:lnTo>
                  <a:lnTo>
                    <a:pt x="1494" y="458"/>
                  </a:lnTo>
                  <a:lnTo>
                    <a:pt x="1496" y="459"/>
                  </a:lnTo>
                  <a:lnTo>
                    <a:pt x="1498" y="459"/>
                  </a:lnTo>
                  <a:lnTo>
                    <a:pt x="1499" y="461"/>
                  </a:lnTo>
                  <a:lnTo>
                    <a:pt x="1500" y="461"/>
                  </a:lnTo>
                  <a:lnTo>
                    <a:pt x="1501" y="462"/>
                  </a:lnTo>
                  <a:lnTo>
                    <a:pt x="1501" y="462"/>
                  </a:lnTo>
                  <a:lnTo>
                    <a:pt x="1503" y="461"/>
                  </a:lnTo>
                  <a:lnTo>
                    <a:pt x="1506" y="461"/>
                  </a:lnTo>
                  <a:lnTo>
                    <a:pt x="1508" y="461"/>
                  </a:lnTo>
                  <a:lnTo>
                    <a:pt x="1511" y="461"/>
                  </a:lnTo>
                  <a:lnTo>
                    <a:pt x="1515" y="461"/>
                  </a:lnTo>
                  <a:lnTo>
                    <a:pt x="1516" y="461"/>
                  </a:lnTo>
                  <a:lnTo>
                    <a:pt x="1517" y="461"/>
                  </a:lnTo>
                  <a:lnTo>
                    <a:pt x="1518" y="462"/>
                  </a:lnTo>
                  <a:lnTo>
                    <a:pt x="1520" y="462"/>
                  </a:lnTo>
                  <a:lnTo>
                    <a:pt x="1522" y="463"/>
                  </a:lnTo>
                  <a:lnTo>
                    <a:pt x="1524" y="463"/>
                  </a:lnTo>
                  <a:lnTo>
                    <a:pt x="1526" y="463"/>
                  </a:lnTo>
                  <a:lnTo>
                    <a:pt x="1527" y="463"/>
                  </a:lnTo>
                  <a:lnTo>
                    <a:pt x="1528" y="462"/>
                  </a:lnTo>
                  <a:lnTo>
                    <a:pt x="1530" y="459"/>
                  </a:lnTo>
                  <a:lnTo>
                    <a:pt x="1532" y="458"/>
                  </a:lnTo>
                  <a:lnTo>
                    <a:pt x="1533" y="456"/>
                  </a:lnTo>
                  <a:lnTo>
                    <a:pt x="1534" y="455"/>
                  </a:lnTo>
                  <a:lnTo>
                    <a:pt x="1534" y="454"/>
                  </a:lnTo>
                  <a:lnTo>
                    <a:pt x="1536" y="453"/>
                  </a:lnTo>
                  <a:lnTo>
                    <a:pt x="1538" y="451"/>
                  </a:lnTo>
                  <a:lnTo>
                    <a:pt x="1540" y="450"/>
                  </a:lnTo>
                  <a:lnTo>
                    <a:pt x="1544" y="448"/>
                  </a:lnTo>
                  <a:lnTo>
                    <a:pt x="1546" y="447"/>
                  </a:lnTo>
                  <a:lnTo>
                    <a:pt x="1548" y="446"/>
                  </a:lnTo>
                  <a:lnTo>
                    <a:pt x="1549" y="445"/>
                  </a:lnTo>
                  <a:lnTo>
                    <a:pt x="1550" y="445"/>
                  </a:lnTo>
                  <a:lnTo>
                    <a:pt x="1573" y="441"/>
                  </a:lnTo>
                  <a:lnTo>
                    <a:pt x="1574" y="441"/>
                  </a:lnTo>
                  <a:lnTo>
                    <a:pt x="1576" y="441"/>
                  </a:lnTo>
                  <a:lnTo>
                    <a:pt x="1579" y="441"/>
                  </a:lnTo>
                  <a:lnTo>
                    <a:pt x="1582" y="441"/>
                  </a:lnTo>
                  <a:lnTo>
                    <a:pt x="1584" y="441"/>
                  </a:lnTo>
                  <a:lnTo>
                    <a:pt x="1587" y="441"/>
                  </a:lnTo>
                  <a:lnTo>
                    <a:pt x="1588" y="441"/>
                  </a:lnTo>
                  <a:lnTo>
                    <a:pt x="1589" y="441"/>
                  </a:lnTo>
                  <a:lnTo>
                    <a:pt x="1591" y="441"/>
                  </a:lnTo>
                  <a:lnTo>
                    <a:pt x="1593" y="441"/>
                  </a:lnTo>
                  <a:lnTo>
                    <a:pt x="1595" y="441"/>
                  </a:lnTo>
                  <a:lnTo>
                    <a:pt x="1597" y="442"/>
                  </a:lnTo>
                  <a:lnTo>
                    <a:pt x="1598" y="441"/>
                  </a:lnTo>
                  <a:lnTo>
                    <a:pt x="1599" y="441"/>
                  </a:lnTo>
                  <a:lnTo>
                    <a:pt x="1600" y="440"/>
                  </a:lnTo>
                  <a:lnTo>
                    <a:pt x="1603" y="438"/>
                  </a:lnTo>
                  <a:lnTo>
                    <a:pt x="1605" y="437"/>
                  </a:lnTo>
                  <a:lnTo>
                    <a:pt x="1608" y="436"/>
                  </a:lnTo>
                  <a:lnTo>
                    <a:pt x="1610" y="435"/>
                  </a:lnTo>
                  <a:lnTo>
                    <a:pt x="1612" y="435"/>
                  </a:lnTo>
                  <a:lnTo>
                    <a:pt x="1613" y="435"/>
                  </a:lnTo>
                  <a:lnTo>
                    <a:pt x="1613" y="435"/>
                  </a:lnTo>
                  <a:lnTo>
                    <a:pt x="1613" y="435"/>
                  </a:lnTo>
                  <a:lnTo>
                    <a:pt x="1613" y="435"/>
                  </a:lnTo>
                  <a:lnTo>
                    <a:pt x="1614" y="435"/>
                  </a:lnTo>
                  <a:lnTo>
                    <a:pt x="1615" y="435"/>
                  </a:lnTo>
                  <a:lnTo>
                    <a:pt x="1618" y="435"/>
                  </a:lnTo>
                  <a:lnTo>
                    <a:pt x="1621" y="435"/>
                  </a:lnTo>
                  <a:lnTo>
                    <a:pt x="1624" y="434"/>
                  </a:lnTo>
                  <a:lnTo>
                    <a:pt x="1627" y="434"/>
                  </a:lnTo>
                  <a:lnTo>
                    <a:pt x="1628" y="434"/>
                  </a:lnTo>
                  <a:lnTo>
                    <a:pt x="1629" y="434"/>
                  </a:lnTo>
                  <a:lnTo>
                    <a:pt x="1631" y="434"/>
                  </a:lnTo>
                  <a:lnTo>
                    <a:pt x="1635" y="434"/>
                  </a:lnTo>
                  <a:lnTo>
                    <a:pt x="1638" y="433"/>
                  </a:lnTo>
                  <a:lnTo>
                    <a:pt x="1640" y="433"/>
                  </a:lnTo>
                  <a:lnTo>
                    <a:pt x="1643" y="431"/>
                  </a:lnTo>
                  <a:lnTo>
                    <a:pt x="1644" y="431"/>
                  </a:lnTo>
                  <a:lnTo>
                    <a:pt x="1645" y="431"/>
                  </a:lnTo>
                  <a:lnTo>
                    <a:pt x="1646" y="431"/>
                  </a:lnTo>
                  <a:lnTo>
                    <a:pt x="1647" y="433"/>
                  </a:lnTo>
                  <a:lnTo>
                    <a:pt x="1648" y="434"/>
                  </a:lnTo>
                  <a:lnTo>
                    <a:pt x="1650" y="435"/>
                  </a:lnTo>
                  <a:lnTo>
                    <a:pt x="1652" y="436"/>
                  </a:lnTo>
                  <a:lnTo>
                    <a:pt x="1655" y="436"/>
                  </a:lnTo>
                  <a:lnTo>
                    <a:pt x="1657" y="436"/>
                  </a:lnTo>
                  <a:lnTo>
                    <a:pt x="1659" y="436"/>
                  </a:lnTo>
                  <a:lnTo>
                    <a:pt x="1659" y="436"/>
                  </a:lnTo>
                  <a:lnTo>
                    <a:pt x="1659" y="436"/>
                  </a:lnTo>
                  <a:lnTo>
                    <a:pt x="1657" y="437"/>
                  </a:lnTo>
                  <a:lnTo>
                    <a:pt x="1656" y="437"/>
                  </a:lnTo>
                  <a:lnTo>
                    <a:pt x="1656" y="437"/>
                  </a:lnTo>
                  <a:lnTo>
                    <a:pt x="1656" y="438"/>
                  </a:lnTo>
                  <a:lnTo>
                    <a:pt x="1655" y="439"/>
                  </a:lnTo>
                  <a:lnTo>
                    <a:pt x="1655" y="440"/>
                  </a:lnTo>
                  <a:lnTo>
                    <a:pt x="1655" y="442"/>
                  </a:lnTo>
                  <a:lnTo>
                    <a:pt x="1655" y="444"/>
                  </a:lnTo>
                  <a:lnTo>
                    <a:pt x="1656" y="446"/>
                  </a:lnTo>
                  <a:lnTo>
                    <a:pt x="1657" y="447"/>
                  </a:lnTo>
                  <a:lnTo>
                    <a:pt x="1659" y="449"/>
                  </a:lnTo>
                  <a:lnTo>
                    <a:pt x="1660" y="450"/>
                  </a:lnTo>
                  <a:lnTo>
                    <a:pt x="1660" y="452"/>
                  </a:lnTo>
                  <a:lnTo>
                    <a:pt x="1660" y="454"/>
                  </a:lnTo>
                  <a:lnTo>
                    <a:pt x="1660" y="456"/>
                  </a:lnTo>
                  <a:lnTo>
                    <a:pt x="1660" y="458"/>
                  </a:lnTo>
                  <a:lnTo>
                    <a:pt x="1660" y="459"/>
                  </a:lnTo>
                  <a:lnTo>
                    <a:pt x="1660" y="461"/>
                  </a:lnTo>
                  <a:lnTo>
                    <a:pt x="1659" y="463"/>
                  </a:lnTo>
                  <a:lnTo>
                    <a:pt x="1658" y="465"/>
                  </a:lnTo>
                  <a:lnTo>
                    <a:pt x="1657" y="467"/>
                  </a:lnTo>
                  <a:lnTo>
                    <a:pt x="1655" y="469"/>
                  </a:lnTo>
                  <a:lnTo>
                    <a:pt x="1655" y="470"/>
                  </a:lnTo>
                  <a:lnTo>
                    <a:pt x="1654" y="471"/>
                  </a:lnTo>
                  <a:lnTo>
                    <a:pt x="1653" y="472"/>
                  </a:lnTo>
                  <a:lnTo>
                    <a:pt x="1653" y="474"/>
                  </a:lnTo>
                  <a:lnTo>
                    <a:pt x="1653" y="475"/>
                  </a:lnTo>
                  <a:lnTo>
                    <a:pt x="1654" y="476"/>
                  </a:lnTo>
                  <a:lnTo>
                    <a:pt x="1655" y="476"/>
                  </a:lnTo>
                  <a:lnTo>
                    <a:pt x="1657" y="477"/>
                  </a:lnTo>
                  <a:lnTo>
                    <a:pt x="1659" y="478"/>
                  </a:lnTo>
                  <a:lnTo>
                    <a:pt x="1663" y="480"/>
                  </a:lnTo>
                  <a:lnTo>
                    <a:pt x="1665" y="482"/>
                  </a:lnTo>
                  <a:lnTo>
                    <a:pt x="1667" y="484"/>
                  </a:lnTo>
                  <a:lnTo>
                    <a:pt x="1669" y="486"/>
                  </a:lnTo>
                  <a:lnTo>
                    <a:pt x="1670" y="489"/>
                  </a:lnTo>
                  <a:lnTo>
                    <a:pt x="1674" y="490"/>
                  </a:lnTo>
                  <a:lnTo>
                    <a:pt x="1680" y="490"/>
                  </a:lnTo>
                  <a:lnTo>
                    <a:pt x="1686" y="490"/>
                  </a:lnTo>
                  <a:lnTo>
                    <a:pt x="1689" y="490"/>
                  </a:lnTo>
                  <a:lnTo>
                    <a:pt x="1690" y="491"/>
                  </a:lnTo>
                  <a:lnTo>
                    <a:pt x="1691" y="492"/>
                  </a:lnTo>
                  <a:lnTo>
                    <a:pt x="1694" y="493"/>
                  </a:lnTo>
                  <a:lnTo>
                    <a:pt x="1697" y="495"/>
                  </a:lnTo>
                  <a:lnTo>
                    <a:pt x="1699" y="496"/>
                  </a:lnTo>
                  <a:lnTo>
                    <a:pt x="1701" y="498"/>
                  </a:lnTo>
                  <a:lnTo>
                    <a:pt x="1703" y="499"/>
                  </a:lnTo>
                  <a:lnTo>
                    <a:pt x="1705" y="500"/>
                  </a:lnTo>
                  <a:lnTo>
                    <a:pt x="1705" y="500"/>
                  </a:lnTo>
                  <a:lnTo>
                    <a:pt x="1714" y="510"/>
                  </a:lnTo>
                  <a:lnTo>
                    <a:pt x="1716" y="511"/>
                  </a:lnTo>
                  <a:lnTo>
                    <a:pt x="1723" y="511"/>
                  </a:lnTo>
                  <a:lnTo>
                    <a:pt x="1729" y="513"/>
                  </a:lnTo>
                  <a:lnTo>
                    <a:pt x="1735" y="514"/>
                  </a:lnTo>
                  <a:lnTo>
                    <a:pt x="1739" y="514"/>
                  </a:lnTo>
                  <a:lnTo>
                    <a:pt x="1740" y="515"/>
                  </a:lnTo>
                  <a:lnTo>
                    <a:pt x="1742" y="517"/>
                  </a:lnTo>
                  <a:lnTo>
                    <a:pt x="1743" y="519"/>
                  </a:lnTo>
                  <a:lnTo>
                    <a:pt x="1745" y="520"/>
                  </a:lnTo>
                  <a:lnTo>
                    <a:pt x="1747" y="521"/>
                  </a:lnTo>
                  <a:lnTo>
                    <a:pt x="1748" y="522"/>
                  </a:lnTo>
                  <a:lnTo>
                    <a:pt x="1748" y="523"/>
                  </a:lnTo>
                  <a:lnTo>
                    <a:pt x="1749" y="523"/>
                  </a:lnTo>
                  <a:lnTo>
                    <a:pt x="1750" y="522"/>
                  </a:lnTo>
                  <a:lnTo>
                    <a:pt x="1753" y="521"/>
                  </a:lnTo>
                  <a:lnTo>
                    <a:pt x="1754" y="520"/>
                  </a:lnTo>
                  <a:lnTo>
                    <a:pt x="1756" y="519"/>
                  </a:lnTo>
                  <a:lnTo>
                    <a:pt x="1757" y="518"/>
                  </a:lnTo>
                  <a:lnTo>
                    <a:pt x="1758" y="515"/>
                  </a:lnTo>
                  <a:lnTo>
                    <a:pt x="1757" y="513"/>
                  </a:lnTo>
                  <a:lnTo>
                    <a:pt x="1756" y="512"/>
                  </a:lnTo>
                  <a:lnTo>
                    <a:pt x="1754" y="509"/>
                  </a:lnTo>
                  <a:lnTo>
                    <a:pt x="1754" y="507"/>
                  </a:lnTo>
                  <a:lnTo>
                    <a:pt x="1754" y="505"/>
                  </a:lnTo>
                  <a:lnTo>
                    <a:pt x="1755" y="503"/>
                  </a:lnTo>
                  <a:lnTo>
                    <a:pt x="1756" y="501"/>
                  </a:lnTo>
                  <a:lnTo>
                    <a:pt x="1757" y="499"/>
                  </a:lnTo>
                  <a:lnTo>
                    <a:pt x="1758" y="498"/>
                  </a:lnTo>
                  <a:lnTo>
                    <a:pt x="1759" y="497"/>
                  </a:lnTo>
                  <a:lnTo>
                    <a:pt x="1759" y="497"/>
                  </a:lnTo>
                  <a:lnTo>
                    <a:pt x="1760" y="496"/>
                  </a:lnTo>
                  <a:lnTo>
                    <a:pt x="1762" y="495"/>
                  </a:lnTo>
                  <a:lnTo>
                    <a:pt x="1763" y="493"/>
                  </a:lnTo>
                  <a:lnTo>
                    <a:pt x="1765" y="492"/>
                  </a:lnTo>
                  <a:lnTo>
                    <a:pt x="1768" y="491"/>
                  </a:lnTo>
                  <a:lnTo>
                    <a:pt x="1773" y="489"/>
                  </a:lnTo>
                  <a:lnTo>
                    <a:pt x="1779" y="486"/>
                  </a:lnTo>
                  <a:lnTo>
                    <a:pt x="1783" y="485"/>
                  </a:lnTo>
                  <a:lnTo>
                    <a:pt x="1784" y="485"/>
                  </a:lnTo>
                  <a:lnTo>
                    <a:pt x="1784" y="486"/>
                  </a:lnTo>
                  <a:lnTo>
                    <a:pt x="1784" y="486"/>
                  </a:lnTo>
                  <a:lnTo>
                    <a:pt x="1784" y="487"/>
                  </a:lnTo>
                  <a:lnTo>
                    <a:pt x="1784" y="489"/>
                  </a:lnTo>
                  <a:lnTo>
                    <a:pt x="1785" y="490"/>
                  </a:lnTo>
                  <a:lnTo>
                    <a:pt x="1787" y="490"/>
                  </a:lnTo>
                  <a:lnTo>
                    <a:pt x="1790" y="491"/>
                  </a:lnTo>
                  <a:lnTo>
                    <a:pt x="1793" y="492"/>
                  </a:lnTo>
                  <a:lnTo>
                    <a:pt x="1796" y="492"/>
                  </a:lnTo>
                  <a:lnTo>
                    <a:pt x="1798" y="493"/>
                  </a:lnTo>
                  <a:lnTo>
                    <a:pt x="1799" y="494"/>
                  </a:lnTo>
                  <a:lnTo>
                    <a:pt x="1801" y="495"/>
                  </a:lnTo>
                  <a:lnTo>
                    <a:pt x="1804" y="496"/>
                  </a:lnTo>
                  <a:lnTo>
                    <a:pt x="1807" y="498"/>
                  </a:lnTo>
                  <a:lnTo>
                    <a:pt x="1809" y="499"/>
                  </a:lnTo>
                  <a:lnTo>
                    <a:pt x="1813" y="500"/>
                  </a:lnTo>
                  <a:lnTo>
                    <a:pt x="1814" y="500"/>
                  </a:lnTo>
                  <a:lnTo>
                    <a:pt x="1817" y="501"/>
                  </a:lnTo>
                  <a:lnTo>
                    <a:pt x="1823" y="504"/>
                  </a:lnTo>
                  <a:lnTo>
                    <a:pt x="1831" y="507"/>
                  </a:lnTo>
                  <a:lnTo>
                    <a:pt x="1837" y="509"/>
                  </a:lnTo>
                  <a:lnTo>
                    <a:pt x="1840" y="511"/>
                  </a:lnTo>
                  <a:lnTo>
                    <a:pt x="1843" y="511"/>
                  </a:lnTo>
                  <a:lnTo>
                    <a:pt x="1845" y="512"/>
                  </a:lnTo>
                  <a:lnTo>
                    <a:pt x="1848" y="512"/>
                  </a:lnTo>
                  <a:lnTo>
                    <a:pt x="1851" y="512"/>
                  </a:lnTo>
                  <a:lnTo>
                    <a:pt x="1853" y="512"/>
                  </a:lnTo>
                  <a:lnTo>
                    <a:pt x="1856" y="512"/>
                  </a:lnTo>
                  <a:lnTo>
                    <a:pt x="1857" y="511"/>
                  </a:lnTo>
                  <a:lnTo>
                    <a:pt x="1860" y="509"/>
                  </a:lnTo>
                  <a:lnTo>
                    <a:pt x="1867" y="508"/>
                  </a:lnTo>
                  <a:lnTo>
                    <a:pt x="1874" y="508"/>
                  </a:lnTo>
                  <a:lnTo>
                    <a:pt x="1877" y="508"/>
                  </a:lnTo>
                  <a:lnTo>
                    <a:pt x="1880" y="508"/>
                  </a:lnTo>
                  <a:lnTo>
                    <a:pt x="1885" y="508"/>
                  </a:lnTo>
                  <a:lnTo>
                    <a:pt x="1890" y="508"/>
                  </a:lnTo>
                  <a:lnTo>
                    <a:pt x="1894" y="509"/>
                  </a:lnTo>
                  <a:lnTo>
                    <a:pt x="1897" y="510"/>
                  </a:lnTo>
                  <a:lnTo>
                    <a:pt x="1899" y="510"/>
                  </a:lnTo>
                  <a:lnTo>
                    <a:pt x="1903" y="509"/>
                  </a:lnTo>
                  <a:lnTo>
                    <a:pt x="1905" y="508"/>
                  </a:lnTo>
                  <a:lnTo>
                    <a:pt x="1908" y="506"/>
                  </a:lnTo>
                  <a:lnTo>
                    <a:pt x="1910" y="504"/>
                  </a:lnTo>
                  <a:lnTo>
                    <a:pt x="1911" y="502"/>
                  </a:lnTo>
                  <a:lnTo>
                    <a:pt x="1912" y="500"/>
                  </a:lnTo>
                  <a:lnTo>
                    <a:pt x="1913" y="497"/>
                  </a:lnTo>
                  <a:lnTo>
                    <a:pt x="1914" y="495"/>
                  </a:lnTo>
                  <a:lnTo>
                    <a:pt x="1915" y="492"/>
                  </a:lnTo>
                  <a:lnTo>
                    <a:pt x="1917" y="489"/>
                  </a:lnTo>
                  <a:lnTo>
                    <a:pt x="1919" y="485"/>
                  </a:lnTo>
                  <a:lnTo>
                    <a:pt x="1921" y="481"/>
                  </a:lnTo>
                  <a:lnTo>
                    <a:pt x="1924" y="471"/>
                  </a:lnTo>
                  <a:lnTo>
                    <a:pt x="1926" y="461"/>
                  </a:lnTo>
                  <a:lnTo>
                    <a:pt x="1926" y="454"/>
                  </a:lnTo>
                  <a:lnTo>
                    <a:pt x="1924" y="449"/>
                  </a:lnTo>
                  <a:lnTo>
                    <a:pt x="1924" y="443"/>
                  </a:lnTo>
                  <a:lnTo>
                    <a:pt x="1923" y="441"/>
                  </a:lnTo>
                  <a:lnTo>
                    <a:pt x="1923" y="440"/>
                  </a:lnTo>
                  <a:lnTo>
                    <a:pt x="1922" y="440"/>
                  </a:lnTo>
                  <a:lnTo>
                    <a:pt x="1920" y="440"/>
                  </a:lnTo>
                  <a:lnTo>
                    <a:pt x="1918" y="441"/>
                  </a:lnTo>
                  <a:lnTo>
                    <a:pt x="1917" y="442"/>
                  </a:lnTo>
                  <a:lnTo>
                    <a:pt x="1915" y="442"/>
                  </a:lnTo>
                  <a:lnTo>
                    <a:pt x="1914" y="442"/>
                  </a:lnTo>
                  <a:lnTo>
                    <a:pt x="1913" y="442"/>
                  </a:lnTo>
                  <a:lnTo>
                    <a:pt x="1911" y="442"/>
                  </a:lnTo>
                  <a:lnTo>
                    <a:pt x="1909" y="443"/>
                  </a:lnTo>
                  <a:lnTo>
                    <a:pt x="1907" y="444"/>
                  </a:lnTo>
                  <a:lnTo>
                    <a:pt x="1905" y="446"/>
                  </a:lnTo>
                  <a:lnTo>
                    <a:pt x="1903" y="447"/>
                  </a:lnTo>
                  <a:lnTo>
                    <a:pt x="1901" y="447"/>
                  </a:lnTo>
                  <a:lnTo>
                    <a:pt x="1900" y="448"/>
                  </a:lnTo>
                  <a:lnTo>
                    <a:pt x="1900" y="448"/>
                  </a:lnTo>
                  <a:lnTo>
                    <a:pt x="1899" y="449"/>
                  </a:lnTo>
                  <a:lnTo>
                    <a:pt x="1897" y="449"/>
                  </a:lnTo>
                  <a:lnTo>
                    <a:pt x="1895" y="450"/>
                  </a:lnTo>
                  <a:lnTo>
                    <a:pt x="1894" y="450"/>
                  </a:lnTo>
                  <a:lnTo>
                    <a:pt x="1893" y="450"/>
                  </a:lnTo>
                  <a:lnTo>
                    <a:pt x="1893" y="450"/>
                  </a:lnTo>
                  <a:lnTo>
                    <a:pt x="1891" y="449"/>
                  </a:lnTo>
                  <a:lnTo>
                    <a:pt x="1889" y="449"/>
                  </a:lnTo>
                  <a:lnTo>
                    <a:pt x="1887" y="448"/>
                  </a:lnTo>
                  <a:lnTo>
                    <a:pt x="1886" y="447"/>
                  </a:lnTo>
                  <a:lnTo>
                    <a:pt x="1885" y="445"/>
                  </a:lnTo>
                  <a:lnTo>
                    <a:pt x="1884" y="444"/>
                  </a:lnTo>
                  <a:lnTo>
                    <a:pt x="1882" y="443"/>
                  </a:lnTo>
                  <a:lnTo>
                    <a:pt x="1879" y="442"/>
                  </a:lnTo>
                  <a:lnTo>
                    <a:pt x="1877" y="442"/>
                  </a:lnTo>
                  <a:lnTo>
                    <a:pt x="1874" y="441"/>
                  </a:lnTo>
                  <a:lnTo>
                    <a:pt x="1871" y="441"/>
                  </a:lnTo>
                  <a:lnTo>
                    <a:pt x="1870" y="441"/>
                  </a:lnTo>
                  <a:lnTo>
                    <a:pt x="1869" y="441"/>
                  </a:lnTo>
                  <a:lnTo>
                    <a:pt x="1868" y="442"/>
                  </a:lnTo>
                  <a:lnTo>
                    <a:pt x="1867" y="444"/>
                  </a:lnTo>
                  <a:lnTo>
                    <a:pt x="1866" y="446"/>
                  </a:lnTo>
                  <a:lnTo>
                    <a:pt x="1866" y="448"/>
                  </a:lnTo>
                  <a:lnTo>
                    <a:pt x="1865" y="449"/>
                  </a:lnTo>
                  <a:lnTo>
                    <a:pt x="1864" y="449"/>
                  </a:lnTo>
                  <a:lnTo>
                    <a:pt x="1862" y="449"/>
                  </a:lnTo>
                  <a:lnTo>
                    <a:pt x="1860" y="448"/>
                  </a:lnTo>
                  <a:lnTo>
                    <a:pt x="1859" y="448"/>
                  </a:lnTo>
                  <a:lnTo>
                    <a:pt x="1858" y="447"/>
                  </a:lnTo>
                  <a:lnTo>
                    <a:pt x="1857" y="446"/>
                  </a:lnTo>
                  <a:lnTo>
                    <a:pt x="1855" y="445"/>
                  </a:lnTo>
                  <a:lnTo>
                    <a:pt x="1854" y="445"/>
                  </a:lnTo>
                  <a:lnTo>
                    <a:pt x="1852" y="444"/>
                  </a:lnTo>
                  <a:lnTo>
                    <a:pt x="1851" y="443"/>
                  </a:lnTo>
                  <a:lnTo>
                    <a:pt x="1851" y="442"/>
                  </a:lnTo>
                  <a:lnTo>
                    <a:pt x="1848" y="441"/>
                  </a:lnTo>
                  <a:lnTo>
                    <a:pt x="1845" y="440"/>
                  </a:lnTo>
                  <a:lnTo>
                    <a:pt x="1840" y="439"/>
                  </a:lnTo>
                  <a:lnTo>
                    <a:pt x="1836" y="438"/>
                  </a:lnTo>
                  <a:lnTo>
                    <a:pt x="1833" y="438"/>
                  </a:lnTo>
                  <a:lnTo>
                    <a:pt x="1832" y="437"/>
                  </a:lnTo>
                  <a:lnTo>
                    <a:pt x="1831" y="437"/>
                  </a:lnTo>
                  <a:lnTo>
                    <a:pt x="1831" y="436"/>
                  </a:lnTo>
                  <a:lnTo>
                    <a:pt x="1832" y="435"/>
                  </a:lnTo>
                  <a:lnTo>
                    <a:pt x="1832" y="434"/>
                  </a:lnTo>
                  <a:lnTo>
                    <a:pt x="1832" y="433"/>
                  </a:lnTo>
                  <a:lnTo>
                    <a:pt x="1831" y="431"/>
                  </a:lnTo>
                  <a:lnTo>
                    <a:pt x="1830" y="429"/>
                  </a:lnTo>
                  <a:lnTo>
                    <a:pt x="1828" y="427"/>
                  </a:lnTo>
                  <a:lnTo>
                    <a:pt x="1827" y="425"/>
                  </a:lnTo>
                  <a:lnTo>
                    <a:pt x="1826" y="422"/>
                  </a:lnTo>
                  <a:lnTo>
                    <a:pt x="1826" y="418"/>
                  </a:lnTo>
                  <a:lnTo>
                    <a:pt x="1825" y="416"/>
                  </a:lnTo>
                  <a:lnTo>
                    <a:pt x="1824" y="414"/>
                  </a:lnTo>
                  <a:lnTo>
                    <a:pt x="1824" y="414"/>
                  </a:lnTo>
                  <a:lnTo>
                    <a:pt x="1824" y="414"/>
                  </a:lnTo>
                  <a:lnTo>
                    <a:pt x="1823" y="411"/>
                  </a:lnTo>
                  <a:lnTo>
                    <a:pt x="1821" y="406"/>
                  </a:lnTo>
                  <a:lnTo>
                    <a:pt x="1820" y="399"/>
                  </a:lnTo>
                  <a:lnTo>
                    <a:pt x="1819" y="396"/>
                  </a:lnTo>
                  <a:lnTo>
                    <a:pt x="1819" y="395"/>
                  </a:lnTo>
                  <a:lnTo>
                    <a:pt x="1817" y="394"/>
                  </a:lnTo>
                  <a:lnTo>
                    <a:pt x="1815" y="392"/>
                  </a:lnTo>
                  <a:lnTo>
                    <a:pt x="1813" y="391"/>
                  </a:lnTo>
                  <a:lnTo>
                    <a:pt x="1810" y="390"/>
                  </a:lnTo>
                  <a:lnTo>
                    <a:pt x="1808" y="390"/>
                  </a:lnTo>
                  <a:lnTo>
                    <a:pt x="1805" y="391"/>
                  </a:lnTo>
                  <a:lnTo>
                    <a:pt x="1803" y="393"/>
                  </a:lnTo>
                  <a:lnTo>
                    <a:pt x="1801" y="396"/>
                  </a:lnTo>
                  <a:lnTo>
                    <a:pt x="1800" y="399"/>
                  </a:lnTo>
                  <a:lnTo>
                    <a:pt x="1799" y="401"/>
                  </a:lnTo>
                  <a:lnTo>
                    <a:pt x="1798" y="401"/>
                  </a:lnTo>
                  <a:lnTo>
                    <a:pt x="1797" y="401"/>
                  </a:lnTo>
                  <a:lnTo>
                    <a:pt x="1796" y="400"/>
                  </a:lnTo>
                  <a:lnTo>
                    <a:pt x="1795" y="398"/>
                  </a:lnTo>
                  <a:lnTo>
                    <a:pt x="1793" y="397"/>
                  </a:lnTo>
                  <a:lnTo>
                    <a:pt x="1792" y="395"/>
                  </a:lnTo>
                  <a:lnTo>
                    <a:pt x="1790" y="394"/>
                  </a:lnTo>
                  <a:lnTo>
                    <a:pt x="1789" y="394"/>
                  </a:lnTo>
                  <a:lnTo>
                    <a:pt x="1788" y="395"/>
                  </a:lnTo>
                  <a:lnTo>
                    <a:pt x="1787" y="396"/>
                  </a:lnTo>
                  <a:lnTo>
                    <a:pt x="1787" y="397"/>
                  </a:lnTo>
                  <a:lnTo>
                    <a:pt x="1788" y="399"/>
                  </a:lnTo>
                  <a:lnTo>
                    <a:pt x="1788" y="401"/>
                  </a:lnTo>
                  <a:lnTo>
                    <a:pt x="1788" y="404"/>
                  </a:lnTo>
                  <a:lnTo>
                    <a:pt x="1789" y="407"/>
                  </a:lnTo>
                  <a:lnTo>
                    <a:pt x="1791" y="409"/>
                  </a:lnTo>
                  <a:lnTo>
                    <a:pt x="1792" y="410"/>
                  </a:lnTo>
                  <a:lnTo>
                    <a:pt x="1795" y="412"/>
                  </a:lnTo>
                  <a:lnTo>
                    <a:pt x="1797" y="413"/>
                  </a:lnTo>
                  <a:lnTo>
                    <a:pt x="1799" y="415"/>
                  </a:lnTo>
                  <a:lnTo>
                    <a:pt x="1800" y="418"/>
                  </a:lnTo>
                  <a:lnTo>
                    <a:pt x="1801" y="420"/>
                  </a:lnTo>
                  <a:lnTo>
                    <a:pt x="1802" y="422"/>
                  </a:lnTo>
                  <a:lnTo>
                    <a:pt x="1802" y="424"/>
                  </a:lnTo>
                  <a:lnTo>
                    <a:pt x="1801" y="425"/>
                  </a:lnTo>
                  <a:lnTo>
                    <a:pt x="1798" y="426"/>
                  </a:lnTo>
                  <a:lnTo>
                    <a:pt x="1796" y="428"/>
                  </a:lnTo>
                  <a:lnTo>
                    <a:pt x="1793" y="429"/>
                  </a:lnTo>
                  <a:lnTo>
                    <a:pt x="1791" y="431"/>
                  </a:lnTo>
                  <a:lnTo>
                    <a:pt x="1791" y="434"/>
                  </a:lnTo>
                  <a:lnTo>
                    <a:pt x="1790" y="436"/>
                  </a:lnTo>
                  <a:lnTo>
                    <a:pt x="1790" y="438"/>
                  </a:lnTo>
                  <a:lnTo>
                    <a:pt x="1790" y="441"/>
                  </a:lnTo>
                  <a:lnTo>
                    <a:pt x="1787" y="440"/>
                  </a:lnTo>
                  <a:lnTo>
                    <a:pt x="1785" y="440"/>
                  </a:lnTo>
                  <a:lnTo>
                    <a:pt x="1781" y="440"/>
                  </a:lnTo>
                  <a:lnTo>
                    <a:pt x="1779" y="439"/>
                  </a:lnTo>
                  <a:lnTo>
                    <a:pt x="1779" y="439"/>
                  </a:lnTo>
                  <a:lnTo>
                    <a:pt x="1778" y="439"/>
                  </a:lnTo>
                  <a:lnTo>
                    <a:pt x="1777" y="438"/>
                  </a:lnTo>
                  <a:lnTo>
                    <a:pt x="1776" y="436"/>
                  </a:lnTo>
                  <a:lnTo>
                    <a:pt x="1774" y="434"/>
                  </a:lnTo>
                  <a:lnTo>
                    <a:pt x="1773" y="430"/>
                  </a:lnTo>
                  <a:lnTo>
                    <a:pt x="1773" y="428"/>
                  </a:lnTo>
                  <a:lnTo>
                    <a:pt x="1773" y="425"/>
                  </a:lnTo>
                  <a:lnTo>
                    <a:pt x="1773" y="423"/>
                  </a:lnTo>
                  <a:lnTo>
                    <a:pt x="1771" y="421"/>
                  </a:lnTo>
                  <a:lnTo>
                    <a:pt x="1770" y="420"/>
                  </a:lnTo>
                  <a:lnTo>
                    <a:pt x="1767" y="418"/>
                  </a:lnTo>
                  <a:lnTo>
                    <a:pt x="1765" y="417"/>
                  </a:lnTo>
                  <a:lnTo>
                    <a:pt x="1763" y="417"/>
                  </a:lnTo>
                  <a:lnTo>
                    <a:pt x="1761" y="416"/>
                  </a:lnTo>
                  <a:lnTo>
                    <a:pt x="1759" y="414"/>
                  </a:lnTo>
                  <a:lnTo>
                    <a:pt x="1756" y="410"/>
                  </a:lnTo>
                  <a:lnTo>
                    <a:pt x="1753" y="405"/>
                  </a:lnTo>
                  <a:lnTo>
                    <a:pt x="1749" y="399"/>
                  </a:lnTo>
                  <a:lnTo>
                    <a:pt x="1748" y="397"/>
                  </a:lnTo>
                  <a:lnTo>
                    <a:pt x="1748" y="396"/>
                  </a:lnTo>
                  <a:lnTo>
                    <a:pt x="1748" y="395"/>
                  </a:lnTo>
                  <a:lnTo>
                    <a:pt x="1749" y="393"/>
                  </a:lnTo>
                  <a:lnTo>
                    <a:pt x="1750" y="390"/>
                  </a:lnTo>
                  <a:lnTo>
                    <a:pt x="1750" y="388"/>
                  </a:lnTo>
                  <a:lnTo>
                    <a:pt x="1750" y="387"/>
                  </a:lnTo>
                  <a:lnTo>
                    <a:pt x="1750" y="386"/>
                  </a:lnTo>
                  <a:lnTo>
                    <a:pt x="1749" y="385"/>
                  </a:lnTo>
                  <a:lnTo>
                    <a:pt x="1749" y="383"/>
                  </a:lnTo>
                  <a:lnTo>
                    <a:pt x="1749" y="382"/>
                  </a:lnTo>
                  <a:lnTo>
                    <a:pt x="1748" y="381"/>
                  </a:lnTo>
                  <a:lnTo>
                    <a:pt x="1747" y="380"/>
                  </a:lnTo>
                  <a:lnTo>
                    <a:pt x="1746" y="378"/>
                  </a:lnTo>
                  <a:lnTo>
                    <a:pt x="1744" y="377"/>
                  </a:lnTo>
                  <a:lnTo>
                    <a:pt x="1743" y="376"/>
                  </a:lnTo>
                  <a:lnTo>
                    <a:pt x="1741" y="376"/>
                  </a:lnTo>
                  <a:lnTo>
                    <a:pt x="1740" y="374"/>
                  </a:lnTo>
                  <a:lnTo>
                    <a:pt x="1739" y="373"/>
                  </a:lnTo>
                  <a:lnTo>
                    <a:pt x="1738" y="373"/>
                  </a:lnTo>
                  <a:lnTo>
                    <a:pt x="1737" y="372"/>
                  </a:lnTo>
                  <a:lnTo>
                    <a:pt x="1735" y="370"/>
                  </a:lnTo>
                  <a:lnTo>
                    <a:pt x="1732" y="369"/>
                  </a:lnTo>
                  <a:lnTo>
                    <a:pt x="1729" y="368"/>
                  </a:lnTo>
                  <a:lnTo>
                    <a:pt x="1728" y="367"/>
                  </a:lnTo>
                  <a:lnTo>
                    <a:pt x="1726" y="366"/>
                  </a:lnTo>
                  <a:lnTo>
                    <a:pt x="1725" y="365"/>
                  </a:lnTo>
                  <a:lnTo>
                    <a:pt x="1724" y="364"/>
                  </a:lnTo>
                  <a:lnTo>
                    <a:pt x="1721" y="363"/>
                  </a:lnTo>
                  <a:lnTo>
                    <a:pt x="1718" y="362"/>
                  </a:lnTo>
                  <a:lnTo>
                    <a:pt x="1716" y="360"/>
                  </a:lnTo>
                  <a:lnTo>
                    <a:pt x="1714" y="359"/>
                  </a:lnTo>
                  <a:lnTo>
                    <a:pt x="1712" y="358"/>
                  </a:lnTo>
                  <a:lnTo>
                    <a:pt x="1711" y="357"/>
                  </a:lnTo>
                  <a:lnTo>
                    <a:pt x="1709" y="356"/>
                  </a:lnTo>
                  <a:lnTo>
                    <a:pt x="1706" y="354"/>
                  </a:lnTo>
                  <a:lnTo>
                    <a:pt x="1704" y="352"/>
                  </a:lnTo>
                  <a:lnTo>
                    <a:pt x="1702" y="350"/>
                  </a:lnTo>
                  <a:lnTo>
                    <a:pt x="1700" y="348"/>
                  </a:lnTo>
                  <a:lnTo>
                    <a:pt x="1699" y="345"/>
                  </a:lnTo>
                  <a:lnTo>
                    <a:pt x="1698" y="344"/>
                  </a:lnTo>
                  <a:lnTo>
                    <a:pt x="1696" y="342"/>
                  </a:lnTo>
                  <a:lnTo>
                    <a:pt x="1694" y="339"/>
                  </a:lnTo>
                  <a:lnTo>
                    <a:pt x="1691" y="336"/>
                  </a:lnTo>
                  <a:lnTo>
                    <a:pt x="1689" y="334"/>
                  </a:lnTo>
                  <a:lnTo>
                    <a:pt x="1688" y="332"/>
                  </a:lnTo>
                  <a:lnTo>
                    <a:pt x="1686" y="329"/>
                  </a:lnTo>
                  <a:lnTo>
                    <a:pt x="1685" y="327"/>
                  </a:lnTo>
                  <a:lnTo>
                    <a:pt x="1684" y="325"/>
                  </a:lnTo>
                  <a:lnTo>
                    <a:pt x="1684" y="324"/>
                  </a:lnTo>
                  <a:lnTo>
                    <a:pt x="1683" y="324"/>
                  </a:lnTo>
                  <a:close/>
                  <a:moveTo>
                    <a:pt x="2062" y="310"/>
                  </a:moveTo>
                  <a:lnTo>
                    <a:pt x="2061" y="310"/>
                  </a:lnTo>
                  <a:lnTo>
                    <a:pt x="2059" y="311"/>
                  </a:lnTo>
                  <a:lnTo>
                    <a:pt x="2058" y="313"/>
                  </a:lnTo>
                  <a:lnTo>
                    <a:pt x="2056" y="313"/>
                  </a:lnTo>
                  <a:lnTo>
                    <a:pt x="2055" y="314"/>
                  </a:lnTo>
                  <a:lnTo>
                    <a:pt x="2053" y="315"/>
                  </a:lnTo>
                  <a:lnTo>
                    <a:pt x="2050" y="317"/>
                  </a:lnTo>
                  <a:lnTo>
                    <a:pt x="2048" y="319"/>
                  </a:lnTo>
                  <a:lnTo>
                    <a:pt x="2046" y="321"/>
                  </a:lnTo>
                  <a:lnTo>
                    <a:pt x="2045" y="322"/>
                  </a:lnTo>
                  <a:lnTo>
                    <a:pt x="2044" y="323"/>
                  </a:lnTo>
                  <a:lnTo>
                    <a:pt x="2044" y="324"/>
                  </a:lnTo>
                  <a:lnTo>
                    <a:pt x="2043" y="325"/>
                  </a:lnTo>
                  <a:lnTo>
                    <a:pt x="2042" y="326"/>
                  </a:lnTo>
                  <a:lnTo>
                    <a:pt x="2040" y="327"/>
                  </a:lnTo>
                  <a:lnTo>
                    <a:pt x="2039" y="327"/>
                  </a:lnTo>
                  <a:lnTo>
                    <a:pt x="2038" y="327"/>
                  </a:lnTo>
                  <a:lnTo>
                    <a:pt x="2037" y="327"/>
                  </a:lnTo>
                  <a:lnTo>
                    <a:pt x="2035" y="328"/>
                  </a:lnTo>
                  <a:lnTo>
                    <a:pt x="2033" y="328"/>
                  </a:lnTo>
                  <a:lnTo>
                    <a:pt x="2032" y="329"/>
                  </a:lnTo>
                  <a:lnTo>
                    <a:pt x="2032" y="329"/>
                  </a:lnTo>
                  <a:lnTo>
                    <a:pt x="2023" y="339"/>
                  </a:lnTo>
                  <a:lnTo>
                    <a:pt x="2023" y="341"/>
                  </a:lnTo>
                  <a:lnTo>
                    <a:pt x="2025" y="348"/>
                  </a:lnTo>
                  <a:lnTo>
                    <a:pt x="2033" y="350"/>
                  </a:lnTo>
                  <a:lnTo>
                    <a:pt x="2030" y="358"/>
                  </a:lnTo>
                  <a:lnTo>
                    <a:pt x="2034" y="365"/>
                  </a:lnTo>
                  <a:lnTo>
                    <a:pt x="2034" y="366"/>
                  </a:lnTo>
                  <a:lnTo>
                    <a:pt x="2035" y="366"/>
                  </a:lnTo>
                  <a:lnTo>
                    <a:pt x="2037" y="368"/>
                  </a:lnTo>
                  <a:lnTo>
                    <a:pt x="2039" y="369"/>
                  </a:lnTo>
                  <a:lnTo>
                    <a:pt x="2040" y="370"/>
                  </a:lnTo>
                  <a:lnTo>
                    <a:pt x="2041" y="371"/>
                  </a:lnTo>
                  <a:lnTo>
                    <a:pt x="2042" y="372"/>
                  </a:lnTo>
                  <a:lnTo>
                    <a:pt x="2043" y="373"/>
                  </a:lnTo>
                  <a:lnTo>
                    <a:pt x="2045" y="376"/>
                  </a:lnTo>
                  <a:lnTo>
                    <a:pt x="2048" y="378"/>
                  </a:lnTo>
                  <a:lnTo>
                    <a:pt x="2050" y="380"/>
                  </a:lnTo>
                  <a:lnTo>
                    <a:pt x="2052" y="382"/>
                  </a:lnTo>
                  <a:lnTo>
                    <a:pt x="2054" y="383"/>
                  </a:lnTo>
                  <a:lnTo>
                    <a:pt x="2055" y="384"/>
                  </a:lnTo>
                  <a:lnTo>
                    <a:pt x="2055" y="385"/>
                  </a:lnTo>
                  <a:lnTo>
                    <a:pt x="2057" y="386"/>
                  </a:lnTo>
                  <a:lnTo>
                    <a:pt x="2059" y="388"/>
                  </a:lnTo>
                  <a:lnTo>
                    <a:pt x="2061" y="390"/>
                  </a:lnTo>
                  <a:lnTo>
                    <a:pt x="2063" y="391"/>
                  </a:lnTo>
                  <a:lnTo>
                    <a:pt x="2064" y="392"/>
                  </a:lnTo>
                  <a:lnTo>
                    <a:pt x="2065" y="393"/>
                  </a:lnTo>
                  <a:lnTo>
                    <a:pt x="2066" y="394"/>
                  </a:lnTo>
                  <a:lnTo>
                    <a:pt x="2066" y="396"/>
                  </a:lnTo>
                  <a:lnTo>
                    <a:pt x="2066" y="397"/>
                  </a:lnTo>
                  <a:lnTo>
                    <a:pt x="2066" y="397"/>
                  </a:lnTo>
                  <a:lnTo>
                    <a:pt x="2066" y="397"/>
                  </a:lnTo>
                  <a:lnTo>
                    <a:pt x="2065" y="397"/>
                  </a:lnTo>
                  <a:lnTo>
                    <a:pt x="2064" y="397"/>
                  </a:lnTo>
                  <a:lnTo>
                    <a:pt x="2063" y="398"/>
                  </a:lnTo>
                  <a:lnTo>
                    <a:pt x="2061" y="398"/>
                  </a:lnTo>
                  <a:lnTo>
                    <a:pt x="2060" y="399"/>
                  </a:lnTo>
                  <a:lnTo>
                    <a:pt x="2060" y="399"/>
                  </a:lnTo>
                  <a:lnTo>
                    <a:pt x="2060" y="400"/>
                  </a:lnTo>
                  <a:lnTo>
                    <a:pt x="2060" y="401"/>
                  </a:lnTo>
                  <a:lnTo>
                    <a:pt x="2060" y="404"/>
                  </a:lnTo>
                  <a:lnTo>
                    <a:pt x="2061" y="406"/>
                  </a:lnTo>
                  <a:lnTo>
                    <a:pt x="2061" y="408"/>
                  </a:lnTo>
                  <a:lnTo>
                    <a:pt x="2061" y="409"/>
                  </a:lnTo>
                  <a:lnTo>
                    <a:pt x="2061" y="410"/>
                  </a:lnTo>
                  <a:lnTo>
                    <a:pt x="2060" y="412"/>
                  </a:lnTo>
                  <a:lnTo>
                    <a:pt x="2059" y="413"/>
                  </a:lnTo>
                  <a:lnTo>
                    <a:pt x="2057" y="415"/>
                  </a:lnTo>
                  <a:lnTo>
                    <a:pt x="2055" y="416"/>
                  </a:lnTo>
                  <a:lnTo>
                    <a:pt x="2054" y="417"/>
                  </a:lnTo>
                  <a:lnTo>
                    <a:pt x="2054" y="419"/>
                  </a:lnTo>
                  <a:lnTo>
                    <a:pt x="2054" y="421"/>
                  </a:lnTo>
                  <a:lnTo>
                    <a:pt x="2054" y="422"/>
                  </a:lnTo>
                  <a:lnTo>
                    <a:pt x="2055" y="424"/>
                  </a:lnTo>
                  <a:lnTo>
                    <a:pt x="2055" y="425"/>
                  </a:lnTo>
                  <a:lnTo>
                    <a:pt x="2056" y="427"/>
                  </a:lnTo>
                  <a:lnTo>
                    <a:pt x="2058" y="428"/>
                  </a:lnTo>
                  <a:lnTo>
                    <a:pt x="2060" y="429"/>
                  </a:lnTo>
                  <a:lnTo>
                    <a:pt x="2061" y="430"/>
                  </a:lnTo>
                  <a:lnTo>
                    <a:pt x="2063" y="430"/>
                  </a:lnTo>
                  <a:lnTo>
                    <a:pt x="2065" y="430"/>
                  </a:lnTo>
                  <a:lnTo>
                    <a:pt x="2067" y="430"/>
                  </a:lnTo>
                  <a:lnTo>
                    <a:pt x="2068" y="429"/>
                  </a:lnTo>
                  <a:lnTo>
                    <a:pt x="2069" y="429"/>
                  </a:lnTo>
                  <a:lnTo>
                    <a:pt x="2070" y="430"/>
                  </a:lnTo>
                  <a:lnTo>
                    <a:pt x="2071" y="431"/>
                  </a:lnTo>
                  <a:lnTo>
                    <a:pt x="2072" y="434"/>
                  </a:lnTo>
                  <a:lnTo>
                    <a:pt x="2073" y="435"/>
                  </a:lnTo>
                  <a:lnTo>
                    <a:pt x="2073" y="436"/>
                  </a:lnTo>
                  <a:lnTo>
                    <a:pt x="2075" y="437"/>
                  </a:lnTo>
                  <a:lnTo>
                    <a:pt x="2077" y="438"/>
                  </a:lnTo>
                  <a:lnTo>
                    <a:pt x="2079" y="439"/>
                  </a:lnTo>
                  <a:lnTo>
                    <a:pt x="2082" y="440"/>
                  </a:lnTo>
                  <a:lnTo>
                    <a:pt x="2084" y="441"/>
                  </a:lnTo>
                  <a:lnTo>
                    <a:pt x="2084" y="441"/>
                  </a:lnTo>
                  <a:lnTo>
                    <a:pt x="2096" y="440"/>
                  </a:lnTo>
                  <a:lnTo>
                    <a:pt x="2109" y="438"/>
                  </a:lnTo>
                  <a:lnTo>
                    <a:pt x="2109" y="437"/>
                  </a:lnTo>
                  <a:lnTo>
                    <a:pt x="2109" y="436"/>
                  </a:lnTo>
                  <a:lnTo>
                    <a:pt x="2108" y="434"/>
                  </a:lnTo>
                  <a:lnTo>
                    <a:pt x="2107" y="431"/>
                  </a:lnTo>
                  <a:lnTo>
                    <a:pt x="2107" y="429"/>
                  </a:lnTo>
                  <a:lnTo>
                    <a:pt x="2106" y="427"/>
                  </a:lnTo>
                  <a:lnTo>
                    <a:pt x="2105" y="425"/>
                  </a:lnTo>
                  <a:lnTo>
                    <a:pt x="2105" y="422"/>
                  </a:lnTo>
                  <a:lnTo>
                    <a:pt x="2106" y="418"/>
                  </a:lnTo>
                  <a:lnTo>
                    <a:pt x="2106" y="415"/>
                  </a:lnTo>
                  <a:lnTo>
                    <a:pt x="2106" y="413"/>
                  </a:lnTo>
                  <a:lnTo>
                    <a:pt x="2104" y="411"/>
                  </a:lnTo>
                  <a:lnTo>
                    <a:pt x="2102" y="408"/>
                  </a:lnTo>
                  <a:lnTo>
                    <a:pt x="2100" y="407"/>
                  </a:lnTo>
                  <a:lnTo>
                    <a:pt x="2098" y="406"/>
                  </a:lnTo>
                  <a:lnTo>
                    <a:pt x="2097" y="405"/>
                  </a:lnTo>
                  <a:lnTo>
                    <a:pt x="2096" y="405"/>
                  </a:lnTo>
                  <a:lnTo>
                    <a:pt x="2095" y="404"/>
                  </a:lnTo>
                  <a:lnTo>
                    <a:pt x="2094" y="402"/>
                  </a:lnTo>
                  <a:lnTo>
                    <a:pt x="2092" y="400"/>
                  </a:lnTo>
                  <a:lnTo>
                    <a:pt x="2091" y="398"/>
                  </a:lnTo>
                  <a:lnTo>
                    <a:pt x="2089" y="395"/>
                  </a:lnTo>
                  <a:lnTo>
                    <a:pt x="2089" y="393"/>
                  </a:lnTo>
                  <a:lnTo>
                    <a:pt x="2089" y="392"/>
                  </a:lnTo>
                  <a:lnTo>
                    <a:pt x="2090" y="390"/>
                  </a:lnTo>
                  <a:lnTo>
                    <a:pt x="2091" y="389"/>
                  </a:lnTo>
                  <a:lnTo>
                    <a:pt x="2091" y="389"/>
                  </a:lnTo>
                  <a:lnTo>
                    <a:pt x="2093" y="389"/>
                  </a:lnTo>
                  <a:lnTo>
                    <a:pt x="2094" y="390"/>
                  </a:lnTo>
                  <a:lnTo>
                    <a:pt x="2095" y="391"/>
                  </a:lnTo>
                  <a:lnTo>
                    <a:pt x="2097" y="391"/>
                  </a:lnTo>
                  <a:lnTo>
                    <a:pt x="2098" y="391"/>
                  </a:lnTo>
                  <a:lnTo>
                    <a:pt x="2100" y="391"/>
                  </a:lnTo>
                  <a:lnTo>
                    <a:pt x="2103" y="391"/>
                  </a:lnTo>
                  <a:lnTo>
                    <a:pt x="2105" y="391"/>
                  </a:lnTo>
                  <a:lnTo>
                    <a:pt x="2106" y="390"/>
                  </a:lnTo>
                  <a:lnTo>
                    <a:pt x="2107" y="390"/>
                  </a:lnTo>
                  <a:lnTo>
                    <a:pt x="2106" y="388"/>
                  </a:lnTo>
                  <a:lnTo>
                    <a:pt x="2106" y="387"/>
                  </a:lnTo>
                  <a:lnTo>
                    <a:pt x="2105" y="385"/>
                  </a:lnTo>
                  <a:lnTo>
                    <a:pt x="2104" y="383"/>
                  </a:lnTo>
                  <a:lnTo>
                    <a:pt x="2102" y="381"/>
                  </a:lnTo>
                  <a:lnTo>
                    <a:pt x="2100" y="379"/>
                  </a:lnTo>
                  <a:lnTo>
                    <a:pt x="2098" y="377"/>
                  </a:lnTo>
                  <a:lnTo>
                    <a:pt x="2097" y="376"/>
                  </a:lnTo>
                  <a:lnTo>
                    <a:pt x="2095" y="374"/>
                  </a:lnTo>
                  <a:lnTo>
                    <a:pt x="2095" y="374"/>
                  </a:lnTo>
                  <a:lnTo>
                    <a:pt x="2094" y="376"/>
                  </a:lnTo>
                  <a:lnTo>
                    <a:pt x="2093" y="377"/>
                  </a:lnTo>
                  <a:lnTo>
                    <a:pt x="2091" y="379"/>
                  </a:lnTo>
                  <a:lnTo>
                    <a:pt x="2091" y="381"/>
                  </a:lnTo>
                  <a:lnTo>
                    <a:pt x="2090" y="382"/>
                  </a:lnTo>
                  <a:lnTo>
                    <a:pt x="2090" y="382"/>
                  </a:lnTo>
                  <a:lnTo>
                    <a:pt x="2089" y="383"/>
                  </a:lnTo>
                  <a:lnTo>
                    <a:pt x="2088" y="383"/>
                  </a:lnTo>
                  <a:lnTo>
                    <a:pt x="2086" y="383"/>
                  </a:lnTo>
                  <a:lnTo>
                    <a:pt x="2085" y="383"/>
                  </a:lnTo>
                  <a:lnTo>
                    <a:pt x="2085" y="382"/>
                  </a:lnTo>
                  <a:lnTo>
                    <a:pt x="2084" y="381"/>
                  </a:lnTo>
                  <a:lnTo>
                    <a:pt x="2084" y="379"/>
                  </a:lnTo>
                  <a:lnTo>
                    <a:pt x="2085" y="377"/>
                  </a:lnTo>
                  <a:lnTo>
                    <a:pt x="2085" y="374"/>
                  </a:lnTo>
                  <a:lnTo>
                    <a:pt x="2085" y="372"/>
                  </a:lnTo>
                  <a:lnTo>
                    <a:pt x="2085" y="370"/>
                  </a:lnTo>
                  <a:lnTo>
                    <a:pt x="2085" y="369"/>
                  </a:lnTo>
                  <a:lnTo>
                    <a:pt x="2085" y="368"/>
                  </a:lnTo>
                  <a:lnTo>
                    <a:pt x="2084" y="368"/>
                  </a:lnTo>
                  <a:lnTo>
                    <a:pt x="2084" y="367"/>
                  </a:lnTo>
                  <a:lnTo>
                    <a:pt x="2082" y="366"/>
                  </a:lnTo>
                  <a:lnTo>
                    <a:pt x="2079" y="365"/>
                  </a:lnTo>
                  <a:lnTo>
                    <a:pt x="2077" y="363"/>
                  </a:lnTo>
                  <a:lnTo>
                    <a:pt x="2074" y="361"/>
                  </a:lnTo>
                  <a:lnTo>
                    <a:pt x="2072" y="359"/>
                  </a:lnTo>
                  <a:lnTo>
                    <a:pt x="2070" y="358"/>
                  </a:lnTo>
                  <a:lnTo>
                    <a:pt x="2069" y="357"/>
                  </a:lnTo>
                  <a:lnTo>
                    <a:pt x="2068" y="355"/>
                  </a:lnTo>
                  <a:lnTo>
                    <a:pt x="2067" y="353"/>
                  </a:lnTo>
                  <a:lnTo>
                    <a:pt x="2064" y="352"/>
                  </a:lnTo>
                  <a:lnTo>
                    <a:pt x="2062" y="351"/>
                  </a:lnTo>
                  <a:lnTo>
                    <a:pt x="2060" y="349"/>
                  </a:lnTo>
                  <a:lnTo>
                    <a:pt x="2059" y="349"/>
                  </a:lnTo>
                  <a:lnTo>
                    <a:pt x="2058" y="346"/>
                  </a:lnTo>
                  <a:lnTo>
                    <a:pt x="2057" y="344"/>
                  </a:lnTo>
                  <a:lnTo>
                    <a:pt x="2056" y="342"/>
                  </a:lnTo>
                  <a:lnTo>
                    <a:pt x="2057" y="342"/>
                  </a:lnTo>
                  <a:lnTo>
                    <a:pt x="2057" y="341"/>
                  </a:lnTo>
                  <a:lnTo>
                    <a:pt x="2059" y="341"/>
                  </a:lnTo>
                  <a:lnTo>
                    <a:pt x="2060" y="341"/>
                  </a:lnTo>
                  <a:lnTo>
                    <a:pt x="2061" y="341"/>
                  </a:lnTo>
                  <a:lnTo>
                    <a:pt x="2061" y="340"/>
                  </a:lnTo>
                  <a:lnTo>
                    <a:pt x="2061" y="339"/>
                  </a:lnTo>
                  <a:lnTo>
                    <a:pt x="2061" y="337"/>
                  </a:lnTo>
                  <a:lnTo>
                    <a:pt x="2062" y="336"/>
                  </a:lnTo>
                  <a:lnTo>
                    <a:pt x="2063" y="334"/>
                  </a:lnTo>
                  <a:lnTo>
                    <a:pt x="2065" y="334"/>
                  </a:lnTo>
                  <a:lnTo>
                    <a:pt x="2066" y="333"/>
                  </a:lnTo>
                  <a:lnTo>
                    <a:pt x="2067" y="332"/>
                  </a:lnTo>
                  <a:lnTo>
                    <a:pt x="2068" y="332"/>
                  </a:lnTo>
                  <a:lnTo>
                    <a:pt x="2070" y="333"/>
                  </a:lnTo>
                  <a:lnTo>
                    <a:pt x="2072" y="333"/>
                  </a:lnTo>
                  <a:lnTo>
                    <a:pt x="2074" y="334"/>
                  </a:lnTo>
                  <a:lnTo>
                    <a:pt x="2076" y="334"/>
                  </a:lnTo>
                  <a:lnTo>
                    <a:pt x="2076" y="334"/>
                  </a:lnTo>
                  <a:lnTo>
                    <a:pt x="2076" y="334"/>
                  </a:lnTo>
                  <a:lnTo>
                    <a:pt x="2077" y="332"/>
                  </a:lnTo>
                  <a:lnTo>
                    <a:pt x="2078" y="329"/>
                  </a:lnTo>
                  <a:lnTo>
                    <a:pt x="2079" y="327"/>
                  </a:lnTo>
                  <a:lnTo>
                    <a:pt x="2079" y="324"/>
                  </a:lnTo>
                  <a:lnTo>
                    <a:pt x="2080" y="322"/>
                  </a:lnTo>
                  <a:lnTo>
                    <a:pt x="2080" y="320"/>
                  </a:lnTo>
                  <a:lnTo>
                    <a:pt x="2080" y="319"/>
                  </a:lnTo>
                  <a:lnTo>
                    <a:pt x="2079" y="319"/>
                  </a:lnTo>
                  <a:lnTo>
                    <a:pt x="2078" y="317"/>
                  </a:lnTo>
                  <a:lnTo>
                    <a:pt x="2077" y="317"/>
                  </a:lnTo>
                  <a:lnTo>
                    <a:pt x="2077" y="317"/>
                  </a:lnTo>
                  <a:lnTo>
                    <a:pt x="2076" y="316"/>
                  </a:lnTo>
                  <a:lnTo>
                    <a:pt x="2074" y="316"/>
                  </a:lnTo>
                  <a:lnTo>
                    <a:pt x="2072" y="315"/>
                  </a:lnTo>
                  <a:lnTo>
                    <a:pt x="2069" y="314"/>
                  </a:lnTo>
                  <a:lnTo>
                    <a:pt x="2067" y="313"/>
                  </a:lnTo>
                  <a:lnTo>
                    <a:pt x="2065" y="312"/>
                  </a:lnTo>
                  <a:lnTo>
                    <a:pt x="2063" y="311"/>
                  </a:lnTo>
                  <a:lnTo>
                    <a:pt x="2062" y="310"/>
                  </a:lnTo>
                  <a:close/>
                  <a:moveTo>
                    <a:pt x="1938" y="309"/>
                  </a:moveTo>
                  <a:lnTo>
                    <a:pt x="1938" y="309"/>
                  </a:lnTo>
                  <a:lnTo>
                    <a:pt x="1936" y="309"/>
                  </a:lnTo>
                  <a:lnTo>
                    <a:pt x="1934" y="310"/>
                  </a:lnTo>
                  <a:lnTo>
                    <a:pt x="1930" y="310"/>
                  </a:lnTo>
                  <a:lnTo>
                    <a:pt x="1928" y="311"/>
                  </a:lnTo>
                  <a:lnTo>
                    <a:pt x="1927" y="311"/>
                  </a:lnTo>
                  <a:lnTo>
                    <a:pt x="1924" y="311"/>
                  </a:lnTo>
                  <a:lnTo>
                    <a:pt x="1918" y="313"/>
                  </a:lnTo>
                  <a:lnTo>
                    <a:pt x="1913" y="315"/>
                  </a:lnTo>
                  <a:lnTo>
                    <a:pt x="1910" y="315"/>
                  </a:lnTo>
                  <a:lnTo>
                    <a:pt x="1910" y="316"/>
                  </a:lnTo>
                  <a:lnTo>
                    <a:pt x="1909" y="317"/>
                  </a:lnTo>
                  <a:lnTo>
                    <a:pt x="1908" y="320"/>
                  </a:lnTo>
                  <a:lnTo>
                    <a:pt x="1906" y="322"/>
                  </a:lnTo>
                  <a:lnTo>
                    <a:pt x="1905" y="324"/>
                  </a:lnTo>
                  <a:lnTo>
                    <a:pt x="1904" y="326"/>
                  </a:lnTo>
                  <a:lnTo>
                    <a:pt x="1903" y="327"/>
                  </a:lnTo>
                  <a:lnTo>
                    <a:pt x="1903" y="328"/>
                  </a:lnTo>
                  <a:lnTo>
                    <a:pt x="1904" y="328"/>
                  </a:lnTo>
                  <a:lnTo>
                    <a:pt x="1906" y="329"/>
                  </a:lnTo>
                  <a:lnTo>
                    <a:pt x="1907" y="330"/>
                  </a:lnTo>
                  <a:lnTo>
                    <a:pt x="1908" y="330"/>
                  </a:lnTo>
                  <a:lnTo>
                    <a:pt x="1909" y="331"/>
                  </a:lnTo>
                  <a:lnTo>
                    <a:pt x="1916" y="333"/>
                  </a:lnTo>
                  <a:lnTo>
                    <a:pt x="1912" y="335"/>
                  </a:lnTo>
                  <a:lnTo>
                    <a:pt x="1898" y="338"/>
                  </a:lnTo>
                  <a:lnTo>
                    <a:pt x="1895" y="343"/>
                  </a:lnTo>
                  <a:lnTo>
                    <a:pt x="1894" y="343"/>
                  </a:lnTo>
                  <a:lnTo>
                    <a:pt x="1893" y="343"/>
                  </a:lnTo>
                  <a:lnTo>
                    <a:pt x="1892" y="343"/>
                  </a:lnTo>
                  <a:lnTo>
                    <a:pt x="1890" y="343"/>
                  </a:lnTo>
                  <a:lnTo>
                    <a:pt x="1889" y="342"/>
                  </a:lnTo>
                  <a:lnTo>
                    <a:pt x="1888" y="342"/>
                  </a:lnTo>
                  <a:lnTo>
                    <a:pt x="1888" y="341"/>
                  </a:lnTo>
                  <a:lnTo>
                    <a:pt x="1888" y="339"/>
                  </a:lnTo>
                  <a:lnTo>
                    <a:pt x="1887" y="338"/>
                  </a:lnTo>
                  <a:lnTo>
                    <a:pt x="1886" y="336"/>
                  </a:lnTo>
                  <a:lnTo>
                    <a:pt x="1884" y="335"/>
                  </a:lnTo>
                  <a:lnTo>
                    <a:pt x="1883" y="334"/>
                  </a:lnTo>
                  <a:lnTo>
                    <a:pt x="1881" y="333"/>
                  </a:lnTo>
                  <a:lnTo>
                    <a:pt x="1880" y="332"/>
                  </a:lnTo>
                  <a:lnTo>
                    <a:pt x="1878" y="332"/>
                  </a:lnTo>
                  <a:lnTo>
                    <a:pt x="1877" y="331"/>
                  </a:lnTo>
                  <a:lnTo>
                    <a:pt x="1877" y="331"/>
                  </a:lnTo>
                  <a:lnTo>
                    <a:pt x="1877" y="330"/>
                  </a:lnTo>
                  <a:lnTo>
                    <a:pt x="1878" y="329"/>
                  </a:lnTo>
                  <a:lnTo>
                    <a:pt x="1879" y="328"/>
                  </a:lnTo>
                  <a:lnTo>
                    <a:pt x="1880" y="327"/>
                  </a:lnTo>
                  <a:lnTo>
                    <a:pt x="1882" y="325"/>
                  </a:lnTo>
                  <a:lnTo>
                    <a:pt x="1883" y="324"/>
                  </a:lnTo>
                  <a:lnTo>
                    <a:pt x="1884" y="324"/>
                  </a:lnTo>
                  <a:lnTo>
                    <a:pt x="1884" y="323"/>
                  </a:lnTo>
                  <a:lnTo>
                    <a:pt x="1883" y="323"/>
                  </a:lnTo>
                  <a:lnTo>
                    <a:pt x="1881" y="323"/>
                  </a:lnTo>
                  <a:lnTo>
                    <a:pt x="1879" y="322"/>
                  </a:lnTo>
                  <a:lnTo>
                    <a:pt x="1877" y="322"/>
                  </a:lnTo>
                  <a:lnTo>
                    <a:pt x="1875" y="322"/>
                  </a:lnTo>
                  <a:lnTo>
                    <a:pt x="1874" y="322"/>
                  </a:lnTo>
                  <a:lnTo>
                    <a:pt x="1862" y="316"/>
                  </a:lnTo>
                  <a:lnTo>
                    <a:pt x="1862" y="317"/>
                  </a:lnTo>
                  <a:lnTo>
                    <a:pt x="1861" y="319"/>
                  </a:lnTo>
                  <a:lnTo>
                    <a:pt x="1860" y="321"/>
                  </a:lnTo>
                  <a:lnTo>
                    <a:pt x="1859" y="322"/>
                  </a:lnTo>
                  <a:lnTo>
                    <a:pt x="1857" y="324"/>
                  </a:lnTo>
                  <a:lnTo>
                    <a:pt x="1856" y="325"/>
                  </a:lnTo>
                  <a:lnTo>
                    <a:pt x="1856" y="326"/>
                  </a:lnTo>
                  <a:lnTo>
                    <a:pt x="1854" y="327"/>
                  </a:lnTo>
                  <a:lnTo>
                    <a:pt x="1853" y="328"/>
                  </a:lnTo>
                  <a:lnTo>
                    <a:pt x="1852" y="329"/>
                  </a:lnTo>
                  <a:lnTo>
                    <a:pt x="1851" y="330"/>
                  </a:lnTo>
                  <a:lnTo>
                    <a:pt x="1850" y="331"/>
                  </a:lnTo>
                  <a:lnTo>
                    <a:pt x="1849" y="338"/>
                  </a:lnTo>
                  <a:lnTo>
                    <a:pt x="1843" y="340"/>
                  </a:lnTo>
                  <a:lnTo>
                    <a:pt x="1839" y="354"/>
                  </a:lnTo>
                  <a:lnTo>
                    <a:pt x="1835" y="357"/>
                  </a:lnTo>
                  <a:lnTo>
                    <a:pt x="1834" y="362"/>
                  </a:lnTo>
                  <a:lnTo>
                    <a:pt x="1836" y="369"/>
                  </a:lnTo>
                  <a:lnTo>
                    <a:pt x="1830" y="369"/>
                  </a:lnTo>
                  <a:lnTo>
                    <a:pt x="1836" y="376"/>
                  </a:lnTo>
                  <a:lnTo>
                    <a:pt x="1847" y="382"/>
                  </a:lnTo>
                  <a:lnTo>
                    <a:pt x="1864" y="386"/>
                  </a:lnTo>
                  <a:lnTo>
                    <a:pt x="1869" y="381"/>
                  </a:lnTo>
                  <a:lnTo>
                    <a:pt x="1885" y="377"/>
                  </a:lnTo>
                  <a:lnTo>
                    <a:pt x="1904" y="372"/>
                  </a:lnTo>
                  <a:lnTo>
                    <a:pt x="1905" y="372"/>
                  </a:lnTo>
                  <a:lnTo>
                    <a:pt x="1906" y="373"/>
                  </a:lnTo>
                  <a:lnTo>
                    <a:pt x="1909" y="374"/>
                  </a:lnTo>
                  <a:lnTo>
                    <a:pt x="1911" y="376"/>
                  </a:lnTo>
                  <a:lnTo>
                    <a:pt x="1913" y="377"/>
                  </a:lnTo>
                  <a:lnTo>
                    <a:pt x="1914" y="377"/>
                  </a:lnTo>
                  <a:lnTo>
                    <a:pt x="1915" y="378"/>
                  </a:lnTo>
                  <a:lnTo>
                    <a:pt x="1917" y="379"/>
                  </a:lnTo>
                  <a:lnTo>
                    <a:pt x="1919" y="380"/>
                  </a:lnTo>
                  <a:lnTo>
                    <a:pt x="1921" y="380"/>
                  </a:lnTo>
                  <a:lnTo>
                    <a:pt x="1922" y="381"/>
                  </a:lnTo>
                  <a:lnTo>
                    <a:pt x="1923" y="381"/>
                  </a:lnTo>
                  <a:lnTo>
                    <a:pt x="1934" y="385"/>
                  </a:lnTo>
                  <a:lnTo>
                    <a:pt x="1946" y="385"/>
                  </a:lnTo>
                  <a:lnTo>
                    <a:pt x="1964" y="387"/>
                  </a:lnTo>
                  <a:lnTo>
                    <a:pt x="1965" y="387"/>
                  </a:lnTo>
                  <a:lnTo>
                    <a:pt x="1966" y="386"/>
                  </a:lnTo>
                  <a:lnTo>
                    <a:pt x="1967" y="384"/>
                  </a:lnTo>
                  <a:lnTo>
                    <a:pt x="1969" y="383"/>
                  </a:lnTo>
                  <a:lnTo>
                    <a:pt x="1971" y="381"/>
                  </a:lnTo>
                  <a:lnTo>
                    <a:pt x="1972" y="379"/>
                  </a:lnTo>
                  <a:lnTo>
                    <a:pt x="1974" y="378"/>
                  </a:lnTo>
                  <a:lnTo>
                    <a:pt x="1974" y="377"/>
                  </a:lnTo>
                  <a:lnTo>
                    <a:pt x="1975" y="376"/>
                  </a:lnTo>
                  <a:lnTo>
                    <a:pt x="1974" y="374"/>
                  </a:lnTo>
                  <a:lnTo>
                    <a:pt x="1974" y="373"/>
                  </a:lnTo>
                  <a:lnTo>
                    <a:pt x="1973" y="372"/>
                  </a:lnTo>
                  <a:lnTo>
                    <a:pt x="1972" y="371"/>
                  </a:lnTo>
                  <a:lnTo>
                    <a:pt x="1972" y="370"/>
                  </a:lnTo>
                  <a:lnTo>
                    <a:pt x="1961" y="363"/>
                  </a:lnTo>
                  <a:lnTo>
                    <a:pt x="1949" y="350"/>
                  </a:lnTo>
                  <a:lnTo>
                    <a:pt x="1927" y="338"/>
                  </a:lnTo>
                  <a:lnTo>
                    <a:pt x="1927" y="338"/>
                  </a:lnTo>
                  <a:lnTo>
                    <a:pt x="1926" y="338"/>
                  </a:lnTo>
                  <a:lnTo>
                    <a:pt x="1924" y="337"/>
                  </a:lnTo>
                  <a:lnTo>
                    <a:pt x="1922" y="337"/>
                  </a:lnTo>
                  <a:lnTo>
                    <a:pt x="1921" y="336"/>
                  </a:lnTo>
                  <a:lnTo>
                    <a:pt x="1920" y="335"/>
                  </a:lnTo>
                  <a:lnTo>
                    <a:pt x="1920" y="334"/>
                  </a:lnTo>
                  <a:lnTo>
                    <a:pt x="1920" y="333"/>
                  </a:lnTo>
                  <a:lnTo>
                    <a:pt x="1920" y="331"/>
                  </a:lnTo>
                  <a:lnTo>
                    <a:pt x="1920" y="331"/>
                  </a:lnTo>
                  <a:lnTo>
                    <a:pt x="1922" y="330"/>
                  </a:lnTo>
                  <a:lnTo>
                    <a:pt x="1923" y="329"/>
                  </a:lnTo>
                  <a:lnTo>
                    <a:pt x="1925" y="328"/>
                  </a:lnTo>
                  <a:lnTo>
                    <a:pt x="1927" y="326"/>
                  </a:lnTo>
                  <a:lnTo>
                    <a:pt x="1928" y="325"/>
                  </a:lnTo>
                  <a:lnTo>
                    <a:pt x="1929" y="323"/>
                  </a:lnTo>
                  <a:lnTo>
                    <a:pt x="1929" y="321"/>
                  </a:lnTo>
                  <a:lnTo>
                    <a:pt x="1929" y="320"/>
                  </a:lnTo>
                  <a:lnTo>
                    <a:pt x="1929" y="319"/>
                  </a:lnTo>
                  <a:lnTo>
                    <a:pt x="1930" y="317"/>
                  </a:lnTo>
                  <a:lnTo>
                    <a:pt x="1931" y="315"/>
                  </a:lnTo>
                  <a:lnTo>
                    <a:pt x="1934" y="314"/>
                  </a:lnTo>
                  <a:lnTo>
                    <a:pt x="1935" y="312"/>
                  </a:lnTo>
                  <a:lnTo>
                    <a:pt x="1937" y="310"/>
                  </a:lnTo>
                  <a:lnTo>
                    <a:pt x="1938" y="309"/>
                  </a:lnTo>
                  <a:lnTo>
                    <a:pt x="1938" y="309"/>
                  </a:lnTo>
                  <a:close/>
                  <a:moveTo>
                    <a:pt x="1486" y="209"/>
                  </a:moveTo>
                  <a:lnTo>
                    <a:pt x="1494" y="210"/>
                  </a:lnTo>
                  <a:lnTo>
                    <a:pt x="1503" y="213"/>
                  </a:lnTo>
                  <a:lnTo>
                    <a:pt x="1505" y="221"/>
                  </a:lnTo>
                  <a:lnTo>
                    <a:pt x="1499" y="225"/>
                  </a:lnTo>
                  <a:lnTo>
                    <a:pt x="1499" y="239"/>
                  </a:lnTo>
                  <a:lnTo>
                    <a:pt x="1497" y="243"/>
                  </a:lnTo>
                  <a:lnTo>
                    <a:pt x="1495" y="248"/>
                  </a:lnTo>
                  <a:lnTo>
                    <a:pt x="1485" y="249"/>
                  </a:lnTo>
                  <a:lnTo>
                    <a:pt x="1483" y="250"/>
                  </a:lnTo>
                  <a:lnTo>
                    <a:pt x="1475" y="254"/>
                  </a:lnTo>
                  <a:lnTo>
                    <a:pt x="1468" y="256"/>
                  </a:lnTo>
                  <a:lnTo>
                    <a:pt x="1460" y="254"/>
                  </a:lnTo>
                  <a:lnTo>
                    <a:pt x="1456" y="252"/>
                  </a:lnTo>
                  <a:lnTo>
                    <a:pt x="1457" y="246"/>
                  </a:lnTo>
                  <a:lnTo>
                    <a:pt x="1462" y="242"/>
                  </a:lnTo>
                  <a:lnTo>
                    <a:pt x="1466" y="241"/>
                  </a:lnTo>
                  <a:lnTo>
                    <a:pt x="1467" y="236"/>
                  </a:lnTo>
                  <a:lnTo>
                    <a:pt x="1463" y="235"/>
                  </a:lnTo>
                  <a:lnTo>
                    <a:pt x="1460" y="231"/>
                  </a:lnTo>
                  <a:lnTo>
                    <a:pt x="1463" y="228"/>
                  </a:lnTo>
                  <a:lnTo>
                    <a:pt x="1461" y="224"/>
                  </a:lnTo>
                  <a:lnTo>
                    <a:pt x="1462" y="221"/>
                  </a:lnTo>
                  <a:lnTo>
                    <a:pt x="1467" y="221"/>
                  </a:lnTo>
                  <a:lnTo>
                    <a:pt x="1470" y="222"/>
                  </a:lnTo>
                  <a:lnTo>
                    <a:pt x="1474" y="222"/>
                  </a:lnTo>
                  <a:lnTo>
                    <a:pt x="1474" y="222"/>
                  </a:lnTo>
                  <a:lnTo>
                    <a:pt x="1475" y="221"/>
                  </a:lnTo>
                  <a:lnTo>
                    <a:pt x="1476" y="220"/>
                  </a:lnTo>
                  <a:lnTo>
                    <a:pt x="1477" y="219"/>
                  </a:lnTo>
                  <a:lnTo>
                    <a:pt x="1477" y="218"/>
                  </a:lnTo>
                  <a:lnTo>
                    <a:pt x="1476" y="218"/>
                  </a:lnTo>
                  <a:lnTo>
                    <a:pt x="1475" y="218"/>
                  </a:lnTo>
                  <a:lnTo>
                    <a:pt x="1474" y="219"/>
                  </a:lnTo>
                  <a:lnTo>
                    <a:pt x="1474" y="219"/>
                  </a:lnTo>
                  <a:lnTo>
                    <a:pt x="1475" y="218"/>
                  </a:lnTo>
                  <a:lnTo>
                    <a:pt x="1476" y="217"/>
                  </a:lnTo>
                  <a:lnTo>
                    <a:pt x="1477" y="216"/>
                  </a:lnTo>
                  <a:lnTo>
                    <a:pt x="1477" y="215"/>
                  </a:lnTo>
                  <a:lnTo>
                    <a:pt x="1478" y="215"/>
                  </a:lnTo>
                  <a:lnTo>
                    <a:pt x="1480" y="211"/>
                  </a:lnTo>
                  <a:lnTo>
                    <a:pt x="1486" y="209"/>
                  </a:lnTo>
                  <a:close/>
                  <a:moveTo>
                    <a:pt x="1537" y="162"/>
                  </a:moveTo>
                  <a:lnTo>
                    <a:pt x="1537" y="163"/>
                  </a:lnTo>
                  <a:lnTo>
                    <a:pt x="1538" y="163"/>
                  </a:lnTo>
                  <a:lnTo>
                    <a:pt x="1538" y="164"/>
                  </a:lnTo>
                  <a:lnTo>
                    <a:pt x="1539" y="165"/>
                  </a:lnTo>
                  <a:lnTo>
                    <a:pt x="1538" y="165"/>
                  </a:lnTo>
                  <a:lnTo>
                    <a:pt x="1537" y="166"/>
                  </a:lnTo>
                  <a:lnTo>
                    <a:pt x="1536" y="168"/>
                  </a:lnTo>
                  <a:lnTo>
                    <a:pt x="1535" y="170"/>
                  </a:lnTo>
                  <a:lnTo>
                    <a:pt x="1534" y="172"/>
                  </a:lnTo>
                  <a:lnTo>
                    <a:pt x="1532" y="174"/>
                  </a:lnTo>
                  <a:lnTo>
                    <a:pt x="1531" y="176"/>
                  </a:lnTo>
                  <a:lnTo>
                    <a:pt x="1531" y="176"/>
                  </a:lnTo>
                  <a:lnTo>
                    <a:pt x="1529" y="176"/>
                  </a:lnTo>
                  <a:lnTo>
                    <a:pt x="1528" y="178"/>
                  </a:lnTo>
                  <a:lnTo>
                    <a:pt x="1527" y="178"/>
                  </a:lnTo>
                  <a:lnTo>
                    <a:pt x="1526" y="179"/>
                  </a:lnTo>
                  <a:lnTo>
                    <a:pt x="1526" y="179"/>
                  </a:lnTo>
                  <a:lnTo>
                    <a:pt x="1527" y="180"/>
                  </a:lnTo>
                  <a:lnTo>
                    <a:pt x="1528" y="181"/>
                  </a:lnTo>
                  <a:lnTo>
                    <a:pt x="1529" y="182"/>
                  </a:lnTo>
                  <a:lnTo>
                    <a:pt x="1529" y="182"/>
                  </a:lnTo>
                  <a:lnTo>
                    <a:pt x="1530" y="182"/>
                  </a:lnTo>
                  <a:lnTo>
                    <a:pt x="1532" y="182"/>
                  </a:lnTo>
                  <a:lnTo>
                    <a:pt x="1534" y="182"/>
                  </a:lnTo>
                  <a:lnTo>
                    <a:pt x="1537" y="182"/>
                  </a:lnTo>
                  <a:lnTo>
                    <a:pt x="1539" y="182"/>
                  </a:lnTo>
                  <a:lnTo>
                    <a:pt x="1541" y="182"/>
                  </a:lnTo>
                  <a:lnTo>
                    <a:pt x="1541" y="182"/>
                  </a:lnTo>
                  <a:lnTo>
                    <a:pt x="1543" y="184"/>
                  </a:lnTo>
                  <a:lnTo>
                    <a:pt x="1543" y="186"/>
                  </a:lnTo>
                  <a:lnTo>
                    <a:pt x="1543" y="187"/>
                  </a:lnTo>
                  <a:lnTo>
                    <a:pt x="1543" y="188"/>
                  </a:lnTo>
                  <a:lnTo>
                    <a:pt x="1540" y="189"/>
                  </a:lnTo>
                  <a:lnTo>
                    <a:pt x="1539" y="191"/>
                  </a:lnTo>
                  <a:lnTo>
                    <a:pt x="1538" y="192"/>
                  </a:lnTo>
                  <a:lnTo>
                    <a:pt x="1537" y="193"/>
                  </a:lnTo>
                  <a:lnTo>
                    <a:pt x="1536" y="194"/>
                  </a:lnTo>
                  <a:lnTo>
                    <a:pt x="1536" y="194"/>
                  </a:lnTo>
                  <a:lnTo>
                    <a:pt x="1535" y="195"/>
                  </a:lnTo>
                  <a:lnTo>
                    <a:pt x="1534" y="196"/>
                  </a:lnTo>
                  <a:lnTo>
                    <a:pt x="1533" y="198"/>
                  </a:lnTo>
                  <a:lnTo>
                    <a:pt x="1534" y="199"/>
                  </a:lnTo>
                  <a:lnTo>
                    <a:pt x="1537" y="202"/>
                  </a:lnTo>
                  <a:lnTo>
                    <a:pt x="1539" y="203"/>
                  </a:lnTo>
                  <a:lnTo>
                    <a:pt x="1540" y="204"/>
                  </a:lnTo>
                  <a:lnTo>
                    <a:pt x="1541" y="206"/>
                  </a:lnTo>
                  <a:lnTo>
                    <a:pt x="1543" y="208"/>
                  </a:lnTo>
                  <a:lnTo>
                    <a:pt x="1544" y="209"/>
                  </a:lnTo>
                  <a:lnTo>
                    <a:pt x="1545" y="211"/>
                  </a:lnTo>
                  <a:lnTo>
                    <a:pt x="1545" y="211"/>
                  </a:lnTo>
                  <a:lnTo>
                    <a:pt x="1546" y="213"/>
                  </a:lnTo>
                  <a:lnTo>
                    <a:pt x="1549" y="217"/>
                  </a:lnTo>
                  <a:lnTo>
                    <a:pt x="1552" y="222"/>
                  </a:lnTo>
                  <a:lnTo>
                    <a:pt x="1555" y="227"/>
                  </a:lnTo>
                  <a:lnTo>
                    <a:pt x="1558" y="230"/>
                  </a:lnTo>
                  <a:lnTo>
                    <a:pt x="1559" y="232"/>
                  </a:lnTo>
                  <a:lnTo>
                    <a:pt x="1559" y="239"/>
                  </a:lnTo>
                  <a:lnTo>
                    <a:pt x="1559" y="239"/>
                  </a:lnTo>
                  <a:lnTo>
                    <a:pt x="1561" y="239"/>
                  </a:lnTo>
                  <a:lnTo>
                    <a:pt x="1563" y="239"/>
                  </a:lnTo>
                  <a:lnTo>
                    <a:pt x="1564" y="239"/>
                  </a:lnTo>
                  <a:lnTo>
                    <a:pt x="1565" y="239"/>
                  </a:lnTo>
                  <a:lnTo>
                    <a:pt x="1567" y="239"/>
                  </a:lnTo>
                  <a:lnTo>
                    <a:pt x="1569" y="239"/>
                  </a:lnTo>
                  <a:lnTo>
                    <a:pt x="1570" y="239"/>
                  </a:lnTo>
                  <a:lnTo>
                    <a:pt x="1571" y="240"/>
                  </a:lnTo>
                  <a:lnTo>
                    <a:pt x="1573" y="241"/>
                  </a:lnTo>
                  <a:lnTo>
                    <a:pt x="1573" y="242"/>
                  </a:lnTo>
                  <a:lnTo>
                    <a:pt x="1574" y="244"/>
                  </a:lnTo>
                  <a:lnTo>
                    <a:pt x="1574" y="245"/>
                  </a:lnTo>
                  <a:lnTo>
                    <a:pt x="1573" y="247"/>
                  </a:lnTo>
                  <a:lnTo>
                    <a:pt x="1571" y="248"/>
                  </a:lnTo>
                  <a:lnTo>
                    <a:pt x="1571" y="250"/>
                  </a:lnTo>
                  <a:lnTo>
                    <a:pt x="1569" y="251"/>
                  </a:lnTo>
                  <a:lnTo>
                    <a:pt x="1568" y="252"/>
                  </a:lnTo>
                  <a:lnTo>
                    <a:pt x="1566" y="253"/>
                  </a:lnTo>
                  <a:lnTo>
                    <a:pt x="1565" y="253"/>
                  </a:lnTo>
                  <a:lnTo>
                    <a:pt x="1564" y="254"/>
                  </a:lnTo>
                  <a:lnTo>
                    <a:pt x="1566" y="255"/>
                  </a:lnTo>
                  <a:lnTo>
                    <a:pt x="1567" y="256"/>
                  </a:lnTo>
                  <a:lnTo>
                    <a:pt x="1568" y="257"/>
                  </a:lnTo>
                  <a:lnTo>
                    <a:pt x="1569" y="258"/>
                  </a:lnTo>
                  <a:lnTo>
                    <a:pt x="1568" y="259"/>
                  </a:lnTo>
                  <a:lnTo>
                    <a:pt x="1567" y="260"/>
                  </a:lnTo>
                  <a:lnTo>
                    <a:pt x="1567" y="261"/>
                  </a:lnTo>
                  <a:lnTo>
                    <a:pt x="1566" y="263"/>
                  </a:lnTo>
                  <a:lnTo>
                    <a:pt x="1566" y="264"/>
                  </a:lnTo>
                  <a:lnTo>
                    <a:pt x="1565" y="264"/>
                  </a:lnTo>
                  <a:lnTo>
                    <a:pt x="1563" y="265"/>
                  </a:lnTo>
                  <a:lnTo>
                    <a:pt x="1561" y="265"/>
                  </a:lnTo>
                  <a:lnTo>
                    <a:pt x="1558" y="266"/>
                  </a:lnTo>
                  <a:lnTo>
                    <a:pt x="1556" y="267"/>
                  </a:lnTo>
                  <a:lnTo>
                    <a:pt x="1554" y="267"/>
                  </a:lnTo>
                  <a:lnTo>
                    <a:pt x="1553" y="267"/>
                  </a:lnTo>
                  <a:lnTo>
                    <a:pt x="1552" y="267"/>
                  </a:lnTo>
                  <a:lnTo>
                    <a:pt x="1550" y="266"/>
                  </a:lnTo>
                  <a:lnTo>
                    <a:pt x="1548" y="266"/>
                  </a:lnTo>
                  <a:lnTo>
                    <a:pt x="1546" y="265"/>
                  </a:lnTo>
                  <a:lnTo>
                    <a:pt x="1545" y="265"/>
                  </a:lnTo>
                  <a:lnTo>
                    <a:pt x="1544" y="265"/>
                  </a:lnTo>
                  <a:lnTo>
                    <a:pt x="1541" y="265"/>
                  </a:lnTo>
                  <a:lnTo>
                    <a:pt x="1539" y="265"/>
                  </a:lnTo>
                  <a:lnTo>
                    <a:pt x="1537" y="266"/>
                  </a:lnTo>
                  <a:lnTo>
                    <a:pt x="1536" y="266"/>
                  </a:lnTo>
                  <a:lnTo>
                    <a:pt x="1535" y="266"/>
                  </a:lnTo>
                  <a:lnTo>
                    <a:pt x="1534" y="266"/>
                  </a:lnTo>
                  <a:lnTo>
                    <a:pt x="1533" y="266"/>
                  </a:lnTo>
                  <a:lnTo>
                    <a:pt x="1530" y="266"/>
                  </a:lnTo>
                  <a:lnTo>
                    <a:pt x="1528" y="266"/>
                  </a:lnTo>
                  <a:lnTo>
                    <a:pt x="1526" y="266"/>
                  </a:lnTo>
                  <a:lnTo>
                    <a:pt x="1525" y="266"/>
                  </a:lnTo>
                  <a:lnTo>
                    <a:pt x="1524" y="267"/>
                  </a:lnTo>
                  <a:lnTo>
                    <a:pt x="1523" y="268"/>
                  </a:lnTo>
                  <a:lnTo>
                    <a:pt x="1522" y="269"/>
                  </a:lnTo>
                  <a:lnTo>
                    <a:pt x="1521" y="270"/>
                  </a:lnTo>
                  <a:lnTo>
                    <a:pt x="1520" y="271"/>
                  </a:lnTo>
                  <a:lnTo>
                    <a:pt x="1520" y="271"/>
                  </a:lnTo>
                  <a:lnTo>
                    <a:pt x="1513" y="272"/>
                  </a:lnTo>
                  <a:lnTo>
                    <a:pt x="1506" y="272"/>
                  </a:lnTo>
                  <a:lnTo>
                    <a:pt x="1503" y="275"/>
                  </a:lnTo>
                  <a:lnTo>
                    <a:pt x="1499" y="273"/>
                  </a:lnTo>
                  <a:lnTo>
                    <a:pt x="1506" y="267"/>
                  </a:lnTo>
                  <a:lnTo>
                    <a:pt x="1510" y="264"/>
                  </a:lnTo>
                  <a:lnTo>
                    <a:pt x="1510" y="263"/>
                  </a:lnTo>
                  <a:lnTo>
                    <a:pt x="1511" y="261"/>
                  </a:lnTo>
                  <a:lnTo>
                    <a:pt x="1513" y="260"/>
                  </a:lnTo>
                  <a:lnTo>
                    <a:pt x="1514" y="259"/>
                  </a:lnTo>
                  <a:lnTo>
                    <a:pt x="1515" y="258"/>
                  </a:lnTo>
                  <a:lnTo>
                    <a:pt x="1516" y="258"/>
                  </a:lnTo>
                  <a:lnTo>
                    <a:pt x="1517" y="258"/>
                  </a:lnTo>
                  <a:lnTo>
                    <a:pt x="1519" y="258"/>
                  </a:lnTo>
                  <a:lnTo>
                    <a:pt x="1521" y="258"/>
                  </a:lnTo>
                  <a:lnTo>
                    <a:pt x="1521" y="258"/>
                  </a:lnTo>
                  <a:lnTo>
                    <a:pt x="1520" y="256"/>
                  </a:lnTo>
                  <a:lnTo>
                    <a:pt x="1513" y="255"/>
                  </a:lnTo>
                  <a:lnTo>
                    <a:pt x="1505" y="254"/>
                  </a:lnTo>
                  <a:lnTo>
                    <a:pt x="1505" y="250"/>
                  </a:lnTo>
                  <a:lnTo>
                    <a:pt x="1506" y="249"/>
                  </a:lnTo>
                  <a:lnTo>
                    <a:pt x="1507" y="249"/>
                  </a:lnTo>
                  <a:lnTo>
                    <a:pt x="1508" y="248"/>
                  </a:lnTo>
                  <a:lnTo>
                    <a:pt x="1510" y="248"/>
                  </a:lnTo>
                  <a:lnTo>
                    <a:pt x="1511" y="247"/>
                  </a:lnTo>
                  <a:lnTo>
                    <a:pt x="1513" y="247"/>
                  </a:lnTo>
                  <a:lnTo>
                    <a:pt x="1514" y="247"/>
                  </a:lnTo>
                  <a:lnTo>
                    <a:pt x="1516" y="247"/>
                  </a:lnTo>
                  <a:lnTo>
                    <a:pt x="1517" y="246"/>
                  </a:lnTo>
                  <a:lnTo>
                    <a:pt x="1518" y="245"/>
                  </a:lnTo>
                  <a:lnTo>
                    <a:pt x="1518" y="244"/>
                  </a:lnTo>
                  <a:lnTo>
                    <a:pt x="1517" y="242"/>
                  </a:lnTo>
                  <a:lnTo>
                    <a:pt x="1517" y="241"/>
                  </a:lnTo>
                  <a:lnTo>
                    <a:pt x="1517" y="241"/>
                  </a:lnTo>
                  <a:lnTo>
                    <a:pt x="1513" y="241"/>
                  </a:lnTo>
                  <a:lnTo>
                    <a:pt x="1511" y="241"/>
                  </a:lnTo>
                  <a:lnTo>
                    <a:pt x="1511" y="241"/>
                  </a:lnTo>
                  <a:lnTo>
                    <a:pt x="1511" y="241"/>
                  </a:lnTo>
                  <a:lnTo>
                    <a:pt x="1511" y="240"/>
                  </a:lnTo>
                  <a:lnTo>
                    <a:pt x="1511" y="239"/>
                  </a:lnTo>
                  <a:lnTo>
                    <a:pt x="1514" y="237"/>
                  </a:lnTo>
                  <a:lnTo>
                    <a:pt x="1516" y="236"/>
                  </a:lnTo>
                  <a:lnTo>
                    <a:pt x="1517" y="235"/>
                  </a:lnTo>
                  <a:lnTo>
                    <a:pt x="1518" y="234"/>
                  </a:lnTo>
                  <a:lnTo>
                    <a:pt x="1519" y="235"/>
                  </a:lnTo>
                  <a:lnTo>
                    <a:pt x="1521" y="234"/>
                  </a:lnTo>
                  <a:lnTo>
                    <a:pt x="1523" y="234"/>
                  </a:lnTo>
                  <a:lnTo>
                    <a:pt x="1525" y="234"/>
                  </a:lnTo>
                  <a:lnTo>
                    <a:pt x="1525" y="234"/>
                  </a:lnTo>
                  <a:lnTo>
                    <a:pt x="1526" y="234"/>
                  </a:lnTo>
                  <a:lnTo>
                    <a:pt x="1526" y="234"/>
                  </a:lnTo>
                  <a:lnTo>
                    <a:pt x="1527" y="234"/>
                  </a:lnTo>
                  <a:lnTo>
                    <a:pt x="1528" y="232"/>
                  </a:lnTo>
                  <a:lnTo>
                    <a:pt x="1528" y="232"/>
                  </a:lnTo>
                  <a:lnTo>
                    <a:pt x="1527" y="230"/>
                  </a:lnTo>
                  <a:lnTo>
                    <a:pt x="1527" y="228"/>
                  </a:lnTo>
                  <a:lnTo>
                    <a:pt x="1526" y="226"/>
                  </a:lnTo>
                  <a:lnTo>
                    <a:pt x="1526" y="224"/>
                  </a:lnTo>
                  <a:lnTo>
                    <a:pt x="1526" y="224"/>
                  </a:lnTo>
                  <a:lnTo>
                    <a:pt x="1523" y="219"/>
                  </a:lnTo>
                  <a:lnTo>
                    <a:pt x="1523" y="219"/>
                  </a:lnTo>
                  <a:lnTo>
                    <a:pt x="1524" y="218"/>
                  </a:lnTo>
                  <a:lnTo>
                    <a:pt x="1524" y="217"/>
                  </a:lnTo>
                  <a:lnTo>
                    <a:pt x="1523" y="216"/>
                  </a:lnTo>
                  <a:lnTo>
                    <a:pt x="1522" y="216"/>
                  </a:lnTo>
                  <a:lnTo>
                    <a:pt x="1521" y="216"/>
                  </a:lnTo>
                  <a:lnTo>
                    <a:pt x="1519" y="217"/>
                  </a:lnTo>
                  <a:lnTo>
                    <a:pt x="1517" y="217"/>
                  </a:lnTo>
                  <a:lnTo>
                    <a:pt x="1516" y="217"/>
                  </a:lnTo>
                  <a:lnTo>
                    <a:pt x="1515" y="217"/>
                  </a:lnTo>
                  <a:lnTo>
                    <a:pt x="1515" y="217"/>
                  </a:lnTo>
                  <a:lnTo>
                    <a:pt x="1513" y="218"/>
                  </a:lnTo>
                  <a:lnTo>
                    <a:pt x="1511" y="218"/>
                  </a:lnTo>
                  <a:lnTo>
                    <a:pt x="1510" y="217"/>
                  </a:lnTo>
                  <a:lnTo>
                    <a:pt x="1509" y="216"/>
                  </a:lnTo>
                  <a:lnTo>
                    <a:pt x="1509" y="215"/>
                  </a:lnTo>
                  <a:lnTo>
                    <a:pt x="1509" y="214"/>
                  </a:lnTo>
                  <a:lnTo>
                    <a:pt x="1509" y="213"/>
                  </a:lnTo>
                  <a:lnTo>
                    <a:pt x="1511" y="209"/>
                  </a:lnTo>
                  <a:lnTo>
                    <a:pt x="1507" y="210"/>
                  </a:lnTo>
                  <a:lnTo>
                    <a:pt x="1507" y="210"/>
                  </a:lnTo>
                  <a:lnTo>
                    <a:pt x="1506" y="210"/>
                  </a:lnTo>
                  <a:lnTo>
                    <a:pt x="1504" y="209"/>
                  </a:lnTo>
                  <a:lnTo>
                    <a:pt x="1503" y="209"/>
                  </a:lnTo>
                  <a:lnTo>
                    <a:pt x="1503" y="208"/>
                  </a:lnTo>
                  <a:lnTo>
                    <a:pt x="1503" y="207"/>
                  </a:lnTo>
                  <a:lnTo>
                    <a:pt x="1502" y="206"/>
                  </a:lnTo>
                  <a:lnTo>
                    <a:pt x="1500" y="204"/>
                  </a:lnTo>
                  <a:lnTo>
                    <a:pt x="1499" y="203"/>
                  </a:lnTo>
                  <a:lnTo>
                    <a:pt x="1499" y="202"/>
                  </a:lnTo>
                  <a:lnTo>
                    <a:pt x="1500" y="201"/>
                  </a:lnTo>
                  <a:lnTo>
                    <a:pt x="1501" y="200"/>
                  </a:lnTo>
                  <a:lnTo>
                    <a:pt x="1502" y="200"/>
                  </a:lnTo>
                  <a:lnTo>
                    <a:pt x="1503" y="200"/>
                  </a:lnTo>
                  <a:lnTo>
                    <a:pt x="1504" y="199"/>
                  </a:lnTo>
                  <a:lnTo>
                    <a:pt x="1505" y="199"/>
                  </a:lnTo>
                  <a:lnTo>
                    <a:pt x="1505" y="198"/>
                  </a:lnTo>
                  <a:lnTo>
                    <a:pt x="1501" y="196"/>
                  </a:lnTo>
                  <a:lnTo>
                    <a:pt x="1501" y="196"/>
                  </a:lnTo>
                  <a:lnTo>
                    <a:pt x="1501" y="195"/>
                  </a:lnTo>
                  <a:lnTo>
                    <a:pt x="1500" y="194"/>
                  </a:lnTo>
                  <a:lnTo>
                    <a:pt x="1500" y="192"/>
                  </a:lnTo>
                  <a:lnTo>
                    <a:pt x="1500" y="191"/>
                  </a:lnTo>
                  <a:lnTo>
                    <a:pt x="1500" y="191"/>
                  </a:lnTo>
                  <a:lnTo>
                    <a:pt x="1502" y="190"/>
                  </a:lnTo>
                  <a:lnTo>
                    <a:pt x="1502" y="189"/>
                  </a:lnTo>
                  <a:lnTo>
                    <a:pt x="1503" y="189"/>
                  </a:lnTo>
                  <a:lnTo>
                    <a:pt x="1503" y="188"/>
                  </a:lnTo>
                  <a:lnTo>
                    <a:pt x="1503" y="187"/>
                  </a:lnTo>
                  <a:lnTo>
                    <a:pt x="1502" y="186"/>
                  </a:lnTo>
                  <a:lnTo>
                    <a:pt x="1502" y="185"/>
                  </a:lnTo>
                  <a:lnTo>
                    <a:pt x="1502" y="184"/>
                  </a:lnTo>
                  <a:lnTo>
                    <a:pt x="1503" y="183"/>
                  </a:lnTo>
                  <a:lnTo>
                    <a:pt x="1504" y="182"/>
                  </a:lnTo>
                  <a:lnTo>
                    <a:pt x="1505" y="181"/>
                  </a:lnTo>
                  <a:lnTo>
                    <a:pt x="1506" y="180"/>
                  </a:lnTo>
                  <a:lnTo>
                    <a:pt x="1507" y="179"/>
                  </a:lnTo>
                  <a:lnTo>
                    <a:pt x="1508" y="179"/>
                  </a:lnTo>
                  <a:lnTo>
                    <a:pt x="1509" y="178"/>
                  </a:lnTo>
                  <a:lnTo>
                    <a:pt x="1511" y="176"/>
                  </a:lnTo>
                  <a:lnTo>
                    <a:pt x="1513" y="175"/>
                  </a:lnTo>
                  <a:lnTo>
                    <a:pt x="1514" y="174"/>
                  </a:lnTo>
                  <a:lnTo>
                    <a:pt x="1514" y="173"/>
                  </a:lnTo>
                  <a:lnTo>
                    <a:pt x="1514" y="173"/>
                  </a:lnTo>
                  <a:lnTo>
                    <a:pt x="1515" y="172"/>
                  </a:lnTo>
                  <a:lnTo>
                    <a:pt x="1516" y="171"/>
                  </a:lnTo>
                  <a:lnTo>
                    <a:pt x="1517" y="170"/>
                  </a:lnTo>
                  <a:lnTo>
                    <a:pt x="1518" y="170"/>
                  </a:lnTo>
                  <a:lnTo>
                    <a:pt x="1519" y="170"/>
                  </a:lnTo>
                  <a:lnTo>
                    <a:pt x="1521" y="170"/>
                  </a:lnTo>
                  <a:lnTo>
                    <a:pt x="1522" y="170"/>
                  </a:lnTo>
                  <a:lnTo>
                    <a:pt x="1524" y="170"/>
                  </a:lnTo>
                  <a:lnTo>
                    <a:pt x="1525" y="170"/>
                  </a:lnTo>
                  <a:lnTo>
                    <a:pt x="1527" y="170"/>
                  </a:lnTo>
                  <a:lnTo>
                    <a:pt x="1528" y="170"/>
                  </a:lnTo>
                  <a:lnTo>
                    <a:pt x="1529" y="170"/>
                  </a:lnTo>
                  <a:lnTo>
                    <a:pt x="1533" y="164"/>
                  </a:lnTo>
                  <a:lnTo>
                    <a:pt x="1537" y="162"/>
                  </a:lnTo>
                  <a:close/>
                  <a:moveTo>
                    <a:pt x="3084" y="156"/>
                  </a:moveTo>
                  <a:lnTo>
                    <a:pt x="3084" y="156"/>
                  </a:lnTo>
                  <a:lnTo>
                    <a:pt x="3084" y="156"/>
                  </a:lnTo>
                  <a:lnTo>
                    <a:pt x="3084" y="156"/>
                  </a:lnTo>
                  <a:close/>
                  <a:moveTo>
                    <a:pt x="1778" y="88"/>
                  </a:moveTo>
                  <a:lnTo>
                    <a:pt x="1776" y="88"/>
                  </a:lnTo>
                  <a:lnTo>
                    <a:pt x="1774" y="89"/>
                  </a:lnTo>
                  <a:lnTo>
                    <a:pt x="1772" y="89"/>
                  </a:lnTo>
                  <a:lnTo>
                    <a:pt x="1771" y="89"/>
                  </a:lnTo>
                  <a:lnTo>
                    <a:pt x="1770" y="89"/>
                  </a:lnTo>
                  <a:lnTo>
                    <a:pt x="1767" y="89"/>
                  </a:lnTo>
                  <a:lnTo>
                    <a:pt x="1764" y="89"/>
                  </a:lnTo>
                  <a:lnTo>
                    <a:pt x="1762" y="89"/>
                  </a:lnTo>
                  <a:lnTo>
                    <a:pt x="1761" y="89"/>
                  </a:lnTo>
                  <a:lnTo>
                    <a:pt x="1760" y="89"/>
                  </a:lnTo>
                  <a:lnTo>
                    <a:pt x="1759" y="90"/>
                  </a:lnTo>
                  <a:lnTo>
                    <a:pt x="1757" y="91"/>
                  </a:lnTo>
                  <a:lnTo>
                    <a:pt x="1756" y="93"/>
                  </a:lnTo>
                  <a:lnTo>
                    <a:pt x="1754" y="93"/>
                  </a:lnTo>
                  <a:lnTo>
                    <a:pt x="1753" y="94"/>
                  </a:lnTo>
                  <a:lnTo>
                    <a:pt x="1751" y="95"/>
                  </a:lnTo>
                  <a:lnTo>
                    <a:pt x="1751" y="97"/>
                  </a:lnTo>
                  <a:lnTo>
                    <a:pt x="1750" y="99"/>
                  </a:lnTo>
                  <a:lnTo>
                    <a:pt x="1750" y="100"/>
                  </a:lnTo>
                  <a:lnTo>
                    <a:pt x="1750" y="101"/>
                  </a:lnTo>
                  <a:lnTo>
                    <a:pt x="1750" y="101"/>
                  </a:lnTo>
                  <a:lnTo>
                    <a:pt x="1750" y="102"/>
                  </a:lnTo>
                  <a:lnTo>
                    <a:pt x="1750" y="103"/>
                  </a:lnTo>
                  <a:lnTo>
                    <a:pt x="1750" y="105"/>
                  </a:lnTo>
                  <a:lnTo>
                    <a:pt x="1750" y="106"/>
                  </a:lnTo>
                  <a:lnTo>
                    <a:pt x="1751" y="106"/>
                  </a:lnTo>
                  <a:lnTo>
                    <a:pt x="1751" y="107"/>
                  </a:lnTo>
                  <a:lnTo>
                    <a:pt x="1750" y="107"/>
                  </a:lnTo>
                  <a:lnTo>
                    <a:pt x="1748" y="108"/>
                  </a:lnTo>
                  <a:lnTo>
                    <a:pt x="1747" y="109"/>
                  </a:lnTo>
                  <a:lnTo>
                    <a:pt x="1745" y="110"/>
                  </a:lnTo>
                  <a:lnTo>
                    <a:pt x="1743" y="111"/>
                  </a:lnTo>
                  <a:lnTo>
                    <a:pt x="1741" y="112"/>
                  </a:lnTo>
                  <a:lnTo>
                    <a:pt x="1740" y="112"/>
                  </a:lnTo>
                  <a:lnTo>
                    <a:pt x="1739" y="113"/>
                  </a:lnTo>
                  <a:lnTo>
                    <a:pt x="1737" y="113"/>
                  </a:lnTo>
                  <a:lnTo>
                    <a:pt x="1735" y="113"/>
                  </a:lnTo>
                  <a:lnTo>
                    <a:pt x="1733" y="113"/>
                  </a:lnTo>
                  <a:lnTo>
                    <a:pt x="1732" y="114"/>
                  </a:lnTo>
                  <a:lnTo>
                    <a:pt x="1731" y="115"/>
                  </a:lnTo>
                  <a:lnTo>
                    <a:pt x="1730" y="117"/>
                  </a:lnTo>
                  <a:lnTo>
                    <a:pt x="1728" y="118"/>
                  </a:lnTo>
                  <a:lnTo>
                    <a:pt x="1726" y="121"/>
                  </a:lnTo>
                  <a:lnTo>
                    <a:pt x="1725" y="123"/>
                  </a:lnTo>
                  <a:lnTo>
                    <a:pt x="1724" y="124"/>
                  </a:lnTo>
                  <a:lnTo>
                    <a:pt x="1724" y="125"/>
                  </a:lnTo>
                  <a:lnTo>
                    <a:pt x="1721" y="126"/>
                  </a:lnTo>
                  <a:lnTo>
                    <a:pt x="1720" y="128"/>
                  </a:lnTo>
                  <a:lnTo>
                    <a:pt x="1718" y="130"/>
                  </a:lnTo>
                  <a:lnTo>
                    <a:pt x="1717" y="132"/>
                  </a:lnTo>
                  <a:lnTo>
                    <a:pt x="1716" y="134"/>
                  </a:lnTo>
                  <a:lnTo>
                    <a:pt x="1716" y="136"/>
                  </a:lnTo>
                  <a:lnTo>
                    <a:pt x="1716" y="139"/>
                  </a:lnTo>
                  <a:lnTo>
                    <a:pt x="1716" y="142"/>
                  </a:lnTo>
                  <a:lnTo>
                    <a:pt x="1716" y="145"/>
                  </a:lnTo>
                  <a:lnTo>
                    <a:pt x="1717" y="146"/>
                  </a:lnTo>
                  <a:lnTo>
                    <a:pt x="1717" y="147"/>
                  </a:lnTo>
                  <a:lnTo>
                    <a:pt x="1719" y="148"/>
                  </a:lnTo>
                  <a:lnTo>
                    <a:pt x="1721" y="151"/>
                  </a:lnTo>
                  <a:lnTo>
                    <a:pt x="1725" y="152"/>
                  </a:lnTo>
                  <a:lnTo>
                    <a:pt x="1728" y="154"/>
                  </a:lnTo>
                  <a:lnTo>
                    <a:pt x="1730" y="155"/>
                  </a:lnTo>
                  <a:lnTo>
                    <a:pt x="1732" y="156"/>
                  </a:lnTo>
                  <a:lnTo>
                    <a:pt x="1733" y="157"/>
                  </a:lnTo>
                  <a:lnTo>
                    <a:pt x="1734" y="158"/>
                  </a:lnTo>
                  <a:lnTo>
                    <a:pt x="1733" y="160"/>
                  </a:lnTo>
                  <a:lnTo>
                    <a:pt x="1733" y="161"/>
                  </a:lnTo>
                  <a:lnTo>
                    <a:pt x="1732" y="162"/>
                  </a:lnTo>
                  <a:lnTo>
                    <a:pt x="1731" y="163"/>
                  </a:lnTo>
                  <a:lnTo>
                    <a:pt x="1731" y="164"/>
                  </a:lnTo>
                  <a:lnTo>
                    <a:pt x="1730" y="164"/>
                  </a:lnTo>
                  <a:lnTo>
                    <a:pt x="1729" y="165"/>
                  </a:lnTo>
                  <a:lnTo>
                    <a:pt x="1727" y="166"/>
                  </a:lnTo>
                  <a:lnTo>
                    <a:pt x="1724" y="167"/>
                  </a:lnTo>
                  <a:lnTo>
                    <a:pt x="1721" y="169"/>
                  </a:lnTo>
                  <a:lnTo>
                    <a:pt x="1719" y="170"/>
                  </a:lnTo>
                  <a:lnTo>
                    <a:pt x="1717" y="171"/>
                  </a:lnTo>
                  <a:lnTo>
                    <a:pt x="1717" y="171"/>
                  </a:lnTo>
                  <a:lnTo>
                    <a:pt x="1716" y="172"/>
                  </a:lnTo>
                  <a:lnTo>
                    <a:pt x="1715" y="174"/>
                  </a:lnTo>
                  <a:lnTo>
                    <a:pt x="1714" y="176"/>
                  </a:lnTo>
                  <a:lnTo>
                    <a:pt x="1713" y="179"/>
                  </a:lnTo>
                  <a:lnTo>
                    <a:pt x="1712" y="181"/>
                  </a:lnTo>
                  <a:lnTo>
                    <a:pt x="1712" y="183"/>
                  </a:lnTo>
                  <a:lnTo>
                    <a:pt x="1713" y="185"/>
                  </a:lnTo>
                  <a:lnTo>
                    <a:pt x="1714" y="186"/>
                  </a:lnTo>
                  <a:lnTo>
                    <a:pt x="1715" y="187"/>
                  </a:lnTo>
                  <a:lnTo>
                    <a:pt x="1715" y="187"/>
                  </a:lnTo>
                  <a:lnTo>
                    <a:pt x="1715" y="188"/>
                  </a:lnTo>
                  <a:lnTo>
                    <a:pt x="1714" y="189"/>
                  </a:lnTo>
                  <a:lnTo>
                    <a:pt x="1713" y="191"/>
                  </a:lnTo>
                  <a:lnTo>
                    <a:pt x="1713" y="193"/>
                  </a:lnTo>
                  <a:lnTo>
                    <a:pt x="1712" y="195"/>
                  </a:lnTo>
                  <a:lnTo>
                    <a:pt x="1711" y="196"/>
                  </a:lnTo>
                  <a:lnTo>
                    <a:pt x="1711" y="197"/>
                  </a:lnTo>
                  <a:lnTo>
                    <a:pt x="1710" y="198"/>
                  </a:lnTo>
                  <a:lnTo>
                    <a:pt x="1710" y="199"/>
                  </a:lnTo>
                  <a:lnTo>
                    <a:pt x="1709" y="199"/>
                  </a:lnTo>
                  <a:lnTo>
                    <a:pt x="1708" y="200"/>
                  </a:lnTo>
                  <a:lnTo>
                    <a:pt x="1706" y="200"/>
                  </a:lnTo>
                  <a:lnTo>
                    <a:pt x="1704" y="200"/>
                  </a:lnTo>
                  <a:lnTo>
                    <a:pt x="1703" y="200"/>
                  </a:lnTo>
                  <a:lnTo>
                    <a:pt x="1702" y="200"/>
                  </a:lnTo>
                  <a:lnTo>
                    <a:pt x="1700" y="200"/>
                  </a:lnTo>
                  <a:lnTo>
                    <a:pt x="1699" y="201"/>
                  </a:lnTo>
                  <a:lnTo>
                    <a:pt x="1697" y="202"/>
                  </a:lnTo>
                  <a:lnTo>
                    <a:pt x="1696" y="203"/>
                  </a:lnTo>
                  <a:lnTo>
                    <a:pt x="1695" y="204"/>
                  </a:lnTo>
                  <a:lnTo>
                    <a:pt x="1695" y="206"/>
                  </a:lnTo>
                  <a:lnTo>
                    <a:pt x="1695" y="207"/>
                  </a:lnTo>
                  <a:lnTo>
                    <a:pt x="1696" y="208"/>
                  </a:lnTo>
                  <a:lnTo>
                    <a:pt x="1697" y="209"/>
                  </a:lnTo>
                  <a:lnTo>
                    <a:pt x="1698" y="210"/>
                  </a:lnTo>
                  <a:lnTo>
                    <a:pt x="1699" y="210"/>
                  </a:lnTo>
                  <a:lnTo>
                    <a:pt x="1700" y="211"/>
                  </a:lnTo>
                  <a:lnTo>
                    <a:pt x="1700" y="211"/>
                  </a:lnTo>
                  <a:lnTo>
                    <a:pt x="1700" y="213"/>
                  </a:lnTo>
                  <a:lnTo>
                    <a:pt x="1700" y="215"/>
                  </a:lnTo>
                  <a:lnTo>
                    <a:pt x="1700" y="216"/>
                  </a:lnTo>
                  <a:lnTo>
                    <a:pt x="1699" y="216"/>
                  </a:lnTo>
                  <a:lnTo>
                    <a:pt x="1698" y="216"/>
                  </a:lnTo>
                  <a:lnTo>
                    <a:pt x="1698" y="215"/>
                  </a:lnTo>
                  <a:lnTo>
                    <a:pt x="1697" y="213"/>
                  </a:lnTo>
                  <a:lnTo>
                    <a:pt x="1696" y="212"/>
                  </a:lnTo>
                  <a:lnTo>
                    <a:pt x="1695" y="211"/>
                  </a:lnTo>
                  <a:lnTo>
                    <a:pt x="1693" y="211"/>
                  </a:lnTo>
                  <a:lnTo>
                    <a:pt x="1690" y="209"/>
                  </a:lnTo>
                  <a:lnTo>
                    <a:pt x="1689" y="209"/>
                  </a:lnTo>
                  <a:lnTo>
                    <a:pt x="1688" y="209"/>
                  </a:lnTo>
                  <a:lnTo>
                    <a:pt x="1687" y="210"/>
                  </a:lnTo>
                  <a:lnTo>
                    <a:pt x="1686" y="210"/>
                  </a:lnTo>
                  <a:lnTo>
                    <a:pt x="1685" y="210"/>
                  </a:lnTo>
                  <a:lnTo>
                    <a:pt x="1685" y="209"/>
                  </a:lnTo>
                  <a:lnTo>
                    <a:pt x="1683" y="209"/>
                  </a:lnTo>
                  <a:lnTo>
                    <a:pt x="1680" y="208"/>
                  </a:lnTo>
                  <a:lnTo>
                    <a:pt x="1678" y="208"/>
                  </a:lnTo>
                  <a:lnTo>
                    <a:pt x="1676" y="207"/>
                  </a:lnTo>
                  <a:lnTo>
                    <a:pt x="1676" y="207"/>
                  </a:lnTo>
                  <a:lnTo>
                    <a:pt x="1673" y="216"/>
                  </a:lnTo>
                  <a:lnTo>
                    <a:pt x="1663" y="224"/>
                  </a:lnTo>
                  <a:lnTo>
                    <a:pt x="1663" y="224"/>
                  </a:lnTo>
                  <a:lnTo>
                    <a:pt x="1663" y="225"/>
                  </a:lnTo>
                  <a:lnTo>
                    <a:pt x="1664" y="225"/>
                  </a:lnTo>
                  <a:lnTo>
                    <a:pt x="1666" y="225"/>
                  </a:lnTo>
                  <a:lnTo>
                    <a:pt x="1668" y="224"/>
                  </a:lnTo>
                  <a:lnTo>
                    <a:pt x="1670" y="224"/>
                  </a:lnTo>
                  <a:lnTo>
                    <a:pt x="1672" y="223"/>
                  </a:lnTo>
                  <a:lnTo>
                    <a:pt x="1673" y="223"/>
                  </a:lnTo>
                  <a:lnTo>
                    <a:pt x="1674" y="222"/>
                  </a:lnTo>
                  <a:lnTo>
                    <a:pt x="1675" y="221"/>
                  </a:lnTo>
                  <a:lnTo>
                    <a:pt x="1676" y="220"/>
                  </a:lnTo>
                  <a:lnTo>
                    <a:pt x="1677" y="219"/>
                  </a:lnTo>
                  <a:lnTo>
                    <a:pt x="1679" y="218"/>
                  </a:lnTo>
                  <a:lnTo>
                    <a:pt x="1682" y="218"/>
                  </a:lnTo>
                  <a:lnTo>
                    <a:pt x="1684" y="217"/>
                  </a:lnTo>
                  <a:lnTo>
                    <a:pt x="1685" y="217"/>
                  </a:lnTo>
                  <a:lnTo>
                    <a:pt x="1685" y="218"/>
                  </a:lnTo>
                  <a:lnTo>
                    <a:pt x="1686" y="220"/>
                  </a:lnTo>
                  <a:lnTo>
                    <a:pt x="1686" y="222"/>
                  </a:lnTo>
                  <a:lnTo>
                    <a:pt x="1687" y="224"/>
                  </a:lnTo>
                  <a:lnTo>
                    <a:pt x="1688" y="225"/>
                  </a:lnTo>
                  <a:lnTo>
                    <a:pt x="1689" y="225"/>
                  </a:lnTo>
                  <a:lnTo>
                    <a:pt x="1690" y="225"/>
                  </a:lnTo>
                  <a:lnTo>
                    <a:pt x="1690" y="225"/>
                  </a:lnTo>
                  <a:lnTo>
                    <a:pt x="1691" y="225"/>
                  </a:lnTo>
                  <a:lnTo>
                    <a:pt x="1693" y="226"/>
                  </a:lnTo>
                  <a:lnTo>
                    <a:pt x="1695" y="226"/>
                  </a:lnTo>
                  <a:lnTo>
                    <a:pt x="1697" y="225"/>
                  </a:lnTo>
                  <a:lnTo>
                    <a:pt x="1698" y="224"/>
                  </a:lnTo>
                  <a:lnTo>
                    <a:pt x="1700" y="223"/>
                  </a:lnTo>
                  <a:lnTo>
                    <a:pt x="1701" y="222"/>
                  </a:lnTo>
                  <a:lnTo>
                    <a:pt x="1703" y="222"/>
                  </a:lnTo>
                  <a:lnTo>
                    <a:pt x="1705" y="221"/>
                  </a:lnTo>
                  <a:lnTo>
                    <a:pt x="1707" y="221"/>
                  </a:lnTo>
                  <a:lnTo>
                    <a:pt x="1709" y="221"/>
                  </a:lnTo>
                  <a:lnTo>
                    <a:pt x="1710" y="220"/>
                  </a:lnTo>
                  <a:lnTo>
                    <a:pt x="1711" y="219"/>
                  </a:lnTo>
                  <a:lnTo>
                    <a:pt x="1712" y="218"/>
                  </a:lnTo>
                  <a:lnTo>
                    <a:pt x="1713" y="217"/>
                  </a:lnTo>
                  <a:lnTo>
                    <a:pt x="1714" y="217"/>
                  </a:lnTo>
                  <a:lnTo>
                    <a:pt x="1723" y="214"/>
                  </a:lnTo>
                  <a:lnTo>
                    <a:pt x="1723" y="214"/>
                  </a:lnTo>
                  <a:lnTo>
                    <a:pt x="1725" y="214"/>
                  </a:lnTo>
                  <a:lnTo>
                    <a:pt x="1726" y="213"/>
                  </a:lnTo>
                  <a:lnTo>
                    <a:pt x="1727" y="213"/>
                  </a:lnTo>
                  <a:lnTo>
                    <a:pt x="1727" y="213"/>
                  </a:lnTo>
                  <a:lnTo>
                    <a:pt x="1728" y="213"/>
                  </a:lnTo>
                  <a:lnTo>
                    <a:pt x="1729" y="214"/>
                  </a:lnTo>
                  <a:lnTo>
                    <a:pt x="1729" y="215"/>
                  </a:lnTo>
                  <a:lnTo>
                    <a:pt x="1729" y="215"/>
                  </a:lnTo>
                  <a:lnTo>
                    <a:pt x="1730" y="217"/>
                  </a:lnTo>
                  <a:lnTo>
                    <a:pt x="1731" y="218"/>
                  </a:lnTo>
                  <a:lnTo>
                    <a:pt x="1732" y="220"/>
                  </a:lnTo>
                  <a:lnTo>
                    <a:pt x="1733" y="221"/>
                  </a:lnTo>
                  <a:lnTo>
                    <a:pt x="1734" y="221"/>
                  </a:lnTo>
                  <a:lnTo>
                    <a:pt x="1736" y="221"/>
                  </a:lnTo>
                  <a:lnTo>
                    <a:pt x="1738" y="220"/>
                  </a:lnTo>
                  <a:lnTo>
                    <a:pt x="1739" y="220"/>
                  </a:lnTo>
                  <a:lnTo>
                    <a:pt x="1740" y="219"/>
                  </a:lnTo>
                  <a:lnTo>
                    <a:pt x="1743" y="218"/>
                  </a:lnTo>
                  <a:lnTo>
                    <a:pt x="1745" y="216"/>
                  </a:lnTo>
                  <a:lnTo>
                    <a:pt x="1747" y="215"/>
                  </a:lnTo>
                  <a:lnTo>
                    <a:pt x="1748" y="215"/>
                  </a:lnTo>
                  <a:lnTo>
                    <a:pt x="1751" y="213"/>
                  </a:lnTo>
                  <a:lnTo>
                    <a:pt x="1754" y="212"/>
                  </a:lnTo>
                  <a:lnTo>
                    <a:pt x="1756" y="211"/>
                  </a:lnTo>
                  <a:lnTo>
                    <a:pt x="1756" y="209"/>
                  </a:lnTo>
                  <a:lnTo>
                    <a:pt x="1756" y="207"/>
                  </a:lnTo>
                  <a:lnTo>
                    <a:pt x="1754" y="204"/>
                  </a:lnTo>
                  <a:lnTo>
                    <a:pt x="1753" y="202"/>
                  </a:lnTo>
                  <a:lnTo>
                    <a:pt x="1751" y="200"/>
                  </a:lnTo>
                  <a:lnTo>
                    <a:pt x="1751" y="197"/>
                  </a:lnTo>
                  <a:lnTo>
                    <a:pt x="1753" y="194"/>
                  </a:lnTo>
                  <a:lnTo>
                    <a:pt x="1753" y="191"/>
                  </a:lnTo>
                  <a:lnTo>
                    <a:pt x="1754" y="189"/>
                  </a:lnTo>
                  <a:lnTo>
                    <a:pt x="1754" y="186"/>
                  </a:lnTo>
                  <a:lnTo>
                    <a:pt x="1756" y="184"/>
                  </a:lnTo>
                  <a:lnTo>
                    <a:pt x="1758" y="183"/>
                  </a:lnTo>
                  <a:lnTo>
                    <a:pt x="1760" y="182"/>
                  </a:lnTo>
                  <a:lnTo>
                    <a:pt x="1762" y="182"/>
                  </a:lnTo>
                  <a:lnTo>
                    <a:pt x="1764" y="182"/>
                  </a:lnTo>
                  <a:lnTo>
                    <a:pt x="1766" y="182"/>
                  </a:lnTo>
                  <a:lnTo>
                    <a:pt x="1767" y="183"/>
                  </a:lnTo>
                  <a:lnTo>
                    <a:pt x="1768" y="183"/>
                  </a:lnTo>
                  <a:lnTo>
                    <a:pt x="1770" y="185"/>
                  </a:lnTo>
                  <a:lnTo>
                    <a:pt x="1772" y="187"/>
                  </a:lnTo>
                  <a:lnTo>
                    <a:pt x="1773" y="188"/>
                  </a:lnTo>
                  <a:lnTo>
                    <a:pt x="1774" y="190"/>
                  </a:lnTo>
                  <a:lnTo>
                    <a:pt x="1775" y="190"/>
                  </a:lnTo>
                  <a:lnTo>
                    <a:pt x="1776" y="190"/>
                  </a:lnTo>
                  <a:lnTo>
                    <a:pt x="1777" y="189"/>
                  </a:lnTo>
                  <a:lnTo>
                    <a:pt x="1779" y="188"/>
                  </a:lnTo>
                  <a:lnTo>
                    <a:pt x="1780" y="187"/>
                  </a:lnTo>
                  <a:lnTo>
                    <a:pt x="1780" y="185"/>
                  </a:lnTo>
                  <a:lnTo>
                    <a:pt x="1781" y="183"/>
                  </a:lnTo>
                  <a:lnTo>
                    <a:pt x="1781" y="180"/>
                  </a:lnTo>
                  <a:lnTo>
                    <a:pt x="1781" y="178"/>
                  </a:lnTo>
                  <a:lnTo>
                    <a:pt x="1781" y="176"/>
                  </a:lnTo>
                  <a:lnTo>
                    <a:pt x="1780" y="176"/>
                  </a:lnTo>
                  <a:lnTo>
                    <a:pt x="1780" y="175"/>
                  </a:lnTo>
                  <a:lnTo>
                    <a:pt x="1779" y="175"/>
                  </a:lnTo>
                  <a:lnTo>
                    <a:pt x="1779" y="174"/>
                  </a:lnTo>
                  <a:lnTo>
                    <a:pt x="1772" y="170"/>
                  </a:lnTo>
                  <a:lnTo>
                    <a:pt x="1771" y="169"/>
                  </a:lnTo>
                  <a:lnTo>
                    <a:pt x="1772" y="164"/>
                  </a:lnTo>
                  <a:lnTo>
                    <a:pt x="1779" y="162"/>
                  </a:lnTo>
                  <a:lnTo>
                    <a:pt x="1780" y="162"/>
                  </a:lnTo>
                  <a:lnTo>
                    <a:pt x="1783" y="162"/>
                  </a:lnTo>
                  <a:lnTo>
                    <a:pt x="1785" y="161"/>
                  </a:lnTo>
                  <a:lnTo>
                    <a:pt x="1788" y="161"/>
                  </a:lnTo>
                  <a:lnTo>
                    <a:pt x="1790" y="160"/>
                  </a:lnTo>
                  <a:lnTo>
                    <a:pt x="1793" y="159"/>
                  </a:lnTo>
                  <a:lnTo>
                    <a:pt x="1795" y="159"/>
                  </a:lnTo>
                  <a:lnTo>
                    <a:pt x="1796" y="159"/>
                  </a:lnTo>
                  <a:lnTo>
                    <a:pt x="1797" y="159"/>
                  </a:lnTo>
                  <a:lnTo>
                    <a:pt x="1800" y="160"/>
                  </a:lnTo>
                  <a:lnTo>
                    <a:pt x="1802" y="160"/>
                  </a:lnTo>
                  <a:lnTo>
                    <a:pt x="1804" y="161"/>
                  </a:lnTo>
                  <a:lnTo>
                    <a:pt x="1806" y="161"/>
                  </a:lnTo>
                  <a:lnTo>
                    <a:pt x="1807" y="161"/>
                  </a:lnTo>
                  <a:lnTo>
                    <a:pt x="1809" y="161"/>
                  </a:lnTo>
                  <a:lnTo>
                    <a:pt x="1810" y="162"/>
                  </a:lnTo>
                  <a:lnTo>
                    <a:pt x="1811" y="162"/>
                  </a:lnTo>
                  <a:lnTo>
                    <a:pt x="1814" y="161"/>
                  </a:lnTo>
                  <a:lnTo>
                    <a:pt x="1816" y="160"/>
                  </a:lnTo>
                  <a:lnTo>
                    <a:pt x="1817" y="159"/>
                  </a:lnTo>
                  <a:lnTo>
                    <a:pt x="1817" y="158"/>
                  </a:lnTo>
                  <a:lnTo>
                    <a:pt x="1819" y="157"/>
                  </a:lnTo>
                  <a:lnTo>
                    <a:pt x="1820" y="155"/>
                  </a:lnTo>
                  <a:lnTo>
                    <a:pt x="1821" y="154"/>
                  </a:lnTo>
                  <a:lnTo>
                    <a:pt x="1821" y="152"/>
                  </a:lnTo>
                  <a:lnTo>
                    <a:pt x="1818" y="150"/>
                  </a:lnTo>
                  <a:lnTo>
                    <a:pt x="1817" y="150"/>
                  </a:lnTo>
                  <a:lnTo>
                    <a:pt x="1816" y="150"/>
                  </a:lnTo>
                  <a:lnTo>
                    <a:pt x="1814" y="150"/>
                  </a:lnTo>
                  <a:lnTo>
                    <a:pt x="1813" y="148"/>
                  </a:lnTo>
                  <a:lnTo>
                    <a:pt x="1811" y="148"/>
                  </a:lnTo>
                  <a:lnTo>
                    <a:pt x="1811" y="147"/>
                  </a:lnTo>
                  <a:lnTo>
                    <a:pt x="1809" y="148"/>
                  </a:lnTo>
                  <a:lnTo>
                    <a:pt x="1807" y="148"/>
                  </a:lnTo>
                  <a:lnTo>
                    <a:pt x="1805" y="150"/>
                  </a:lnTo>
                  <a:lnTo>
                    <a:pt x="1803" y="150"/>
                  </a:lnTo>
                  <a:lnTo>
                    <a:pt x="1802" y="151"/>
                  </a:lnTo>
                  <a:lnTo>
                    <a:pt x="1801" y="151"/>
                  </a:lnTo>
                  <a:lnTo>
                    <a:pt x="1800" y="151"/>
                  </a:lnTo>
                  <a:lnTo>
                    <a:pt x="1797" y="151"/>
                  </a:lnTo>
                  <a:lnTo>
                    <a:pt x="1795" y="152"/>
                  </a:lnTo>
                  <a:lnTo>
                    <a:pt x="1792" y="153"/>
                  </a:lnTo>
                  <a:lnTo>
                    <a:pt x="1790" y="153"/>
                  </a:lnTo>
                  <a:lnTo>
                    <a:pt x="1788" y="153"/>
                  </a:lnTo>
                  <a:lnTo>
                    <a:pt x="1786" y="153"/>
                  </a:lnTo>
                  <a:lnTo>
                    <a:pt x="1784" y="153"/>
                  </a:lnTo>
                  <a:lnTo>
                    <a:pt x="1781" y="153"/>
                  </a:lnTo>
                  <a:lnTo>
                    <a:pt x="1780" y="153"/>
                  </a:lnTo>
                  <a:lnTo>
                    <a:pt x="1778" y="154"/>
                  </a:lnTo>
                  <a:lnTo>
                    <a:pt x="1777" y="154"/>
                  </a:lnTo>
                  <a:lnTo>
                    <a:pt x="1775" y="155"/>
                  </a:lnTo>
                  <a:lnTo>
                    <a:pt x="1774" y="156"/>
                  </a:lnTo>
                  <a:lnTo>
                    <a:pt x="1774" y="156"/>
                  </a:lnTo>
                  <a:lnTo>
                    <a:pt x="1768" y="157"/>
                  </a:lnTo>
                  <a:lnTo>
                    <a:pt x="1768" y="157"/>
                  </a:lnTo>
                  <a:lnTo>
                    <a:pt x="1767" y="157"/>
                  </a:lnTo>
                  <a:lnTo>
                    <a:pt x="1767" y="156"/>
                  </a:lnTo>
                  <a:lnTo>
                    <a:pt x="1766" y="156"/>
                  </a:lnTo>
                  <a:lnTo>
                    <a:pt x="1764" y="155"/>
                  </a:lnTo>
                  <a:lnTo>
                    <a:pt x="1763" y="156"/>
                  </a:lnTo>
                  <a:lnTo>
                    <a:pt x="1761" y="156"/>
                  </a:lnTo>
                  <a:lnTo>
                    <a:pt x="1760" y="155"/>
                  </a:lnTo>
                  <a:lnTo>
                    <a:pt x="1759" y="155"/>
                  </a:lnTo>
                  <a:lnTo>
                    <a:pt x="1757" y="154"/>
                  </a:lnTo>
                  <a:lnTo>
                    <a:pt x="1756" y="153"/>
                  </a:lnTo>
                  <a:lnTo>
                    <a:pt x="1756" y="152"/>
                  </a:lnTo>
                  <a:lnTo>
                    <a:pt x="1755" y="151"/>
                  </a:lnTo>
                  <a:lnTo>
                    <a:pt x="1753" y="150"/>
                  </a:lnTo>
                  <a:lnTo>
                    <a:pt x="1751" y="148"/>
                  </a:lnTo>
                  <a:lnTo>
                    <a:pt x="1750" y="146"/>
                  </a:lnTo>
                  <a:lnTo>
                    <a:pt x="1750" y="144"/>
                  </a:lnTo>
                  <a:lnTo>
                    <a:pt x="1750" y="142"/>
                  </a:lnTo>
                  <a:lnTo>
                    <a:pt x="1750" y="141"/>
                  </a:lnTo>
                  <a:lnTo>
                    <a:pt x="1751" y="139"/>
                  </a:lnTo>
                  <a:lnTo>
                    <a:pt x="1751" y="137"/>
                  </a:lnTo>
                  <a:lnTo>
                    <a:pt x="1750" y="135"/>
                  </a:lnTo>
                  <a:lnTo>
                    <a:pt x="1749" y="134"/>
                  </a:lnTo>
                  <a:lnTo>
                    <a:pt x="1749" y="132"/>
                  </a:lnTo>
                  <a:lnTo>
                    <a:pt x="1749" y="129"/>
                  </a:lnTo>
                  <a:lnTo>
                    <a:pt x="1749" y="126"/>
                  </a:lnTo>
                  <a:lnTo>
                    <a:pt x="1749" y="123"/>
                  </a:lnTo>
                  <a:lnTo>
                    <a:pt x="1750" y="118"/>
                  </a:lnTo>
                  <a:lnTo>
                    <a:pt x="1750" y="116"/>
                  </a:lnTo>
                  <a:lnTo>
                    <a:pt x="1750" y="115"/>
                  </a:lnTo>
                  <a:lnTo>
                    <a:pt x="1750" y="115"/>
                  </a:lnTo>
                  <a:lnTo>
                    <a:pt x="1751" y="115"/>
                  </a:lnTo>
                  <a:lnTo>
                    <a:pt x="1753" y="115"/>
                  </a:lnTo>
                  <a:lnTo>
                    <a:pt x="1754" y="114"/>
                  </a:lnTo>
                  <a:lnTo>
                    <a:pt x="1756" y="113"/>
                  </a:lnTo>
                  <a:lnTo>
                    <a:pt x="1757" y="112"/>
                  </a:lnTo>
                  <a:lnTo>
                    <a:pt x="1758" y="112"/>
                  </a:lnTo>
                  <a:lnTo>
                    <a:pt x="1759" y="111"/>
                  </a:lnTo>
                  <a:lnTo>
                    <a:pt x="1761" y="110"/>
                  </a:lnTo>
                  <a:lnTo>
                    <a:pt x="1763" y="109"/>
                  </a:lnTo>
                  <a:lnTo>
                    <a:pt x="1765" y="107"/>
                  </a:lnTo>
                  <a:lnTo>
                    <a:pt x="1768" y="106"/>
                  </a:lnTo>
                  <a:lnTo>
                    <a:pt x="1770" y="104"/>
                  </a:lnTo>
                  <a:lnTo>
                    <a:pt x="1772" y="103"/>
                  </a:lnTo>
                  <a:lnTo>
                    <a:pt x="1774" y="101"/>
                  </a:lnTo>
                  <a:lnTo>
                    <a:pt x="1776" y="99"/>
                  </a:lnTo>
                  <a:lnTo>
                    <a:pt x="1778" y="97"/>
                  </a:lnTo>
                  <a:lnTo>
                    <a:pt x="1780" y="96"/>
                  </a:lnTo>
                  <a:lnTo>
                    <a:pt x="1783" y="95"/>
                  </a:lnTo>
                  <a:lnTo>
                    <a:pt x="1784" y="94"/>
                  </a:lnTo>
                  <a:lnTo>
                    <a:pt x="1783" y="93"/>
                  </a:lnTo>
                  <a:lnTo>
                    <a:pt x="1781" y="91"/>
                  </a:lnTo>
                  <a:lnTo>
                    <a:pt x="1780" y="89"/>
                  </a:lnTo>
                  <a:lnTo>
                    <a:pt x="1780" y="88"/>
                  </a:lnTo>
                  <a:lnTo>
                    <a:pt x="1778" y="88"/>
                  </a:lnTo>
                  <a:close/>
                  <a:moveTo>
                    <a:pt x="1374" y="81"/>
                  </a:moveTo>
                  <a:lnTo>
                    <a:pt x="1388" y="89"/>
                  </a:lnTo>
                  <a:lnTo>
                    <a:pt x="1437" y="84"/>
                  </a:lnTo>
                  <a:lnTo>
                    <a:pt x="1447" y="93"/>
                  </a:lnTo>
                  <a:lnTo>
                    <a:pt x="1442" y="103"/>
                  </a:lnTo>
                  <a:lnTo>
                    <a:pt x="1415" y="112"/>
                  </a:lnTo>
                  <a:lnTo>
                    <a:pt x="1413" y="112"/>
                  </a:lnTo>
                  <a:lnTo>
                    <a:pt x="1408" y="113"/>
                  </a:lnTo>
                  <a:lnTo>
                    <a:pt x="1402" y="114"/>
                  </a:lnTo>
                  <a:lnTo>
                    <a:pt x="1396" y="115"/>
                  </a:lnTo>
                  <a:lnTo>
                    <a:pt x="1391" y="115"/>
                  </a:lnTo>
                  <a:lnTo>
                    <a:pt x="1390" y="114"/>
                  </a:lnTo>
                  <a:lnTo>
                    <a:pt x="1390" y="113"/>
                  </a:lnTo>
                  <a:lnTo>
                    <a:pt x="1389" y="112"/>
                  </a:lnTo>
                  <a:lnTo>
                    <a:pt x="1387" y="110"/>
                  </a:lnTo>
                  <a:lnTo>
                    <a:pt x="1385" y="109"/>
                  </a:lnTo>
                  <a:lnTo>
                    <a:pt x="1383" y="107"/>
                  </a:lnTo>
                  <a:lnTo>
                    <a:pt x="1381" y="106"/>
                  </a:lnTo>
                  <a:lnTo>
                    <a:pt x="1379" y="104"/>
                  </a:lnTo>
                  <a:lnTo>
                    <a:pt x="1377" y="104"/>
                  </a:lnTo>
                  <a:lnTo>
                    <a:pt x="1377" y="103"/>
                  </a:lnTo>
                  <a:lnTo>
                    <a:pt x="1377" y="95"/>
                  </a:lnTo>
                  <a:lnTo>
                    <a:pt x="1376" y="95"/>
                  </a:lnTo>
                  <a:lnTo>
                    <a:pt x="1375" y="96"/>
                  </a:lnTo>
                  <a:lnTo>
                    <a:pt x="1374" y="97"/>
                  </a:lnTo>
                  <a:lnTo>
                    <a:pt x="1372" y="97"/>
                  </a:lnTo>
                  <a:lnTo>
                    <a:pt x="1370" y="97"/>
                  </a:lnTo>
                  <a:lnTo>
                    <a:pt x="1368" y="97"/>
                  </a:lnTo>
                  <a:lnTo>
                    <a:pt x="1367" y="96"/>
                  </a:lnTo>
                  <a:lnTo>
                    <a:pt x="1364" y="95"/>
                  </a:lnTo>
                  <a:lnTo>
                    <a:pt x="1361" y="93"/>
                  </a:lnTo>
                  <a:lnTo>
                    <a:pt x="1359" y="91"/>
                  </a:lnTo>
                  <a:lnTo>
                    <a:pt x="1357" y="91"/>
                  </a:lnTo>
                  <a:lnTo>
                    <a:pt x="1356" y="90"/>
                  </a:lnTo>
                  <a:lnTo>
                    <a:pt x="1374" y="81"/>
                  </a:lnTo>
                  <a:close/>
                  <a:moveTo>
                    <a:pt x="1923" y="57"/>
                  </a:moveTo>
                  <a:lnTo>
                    <a:pt x="1923" y="57"/>
                  </a:lnTo>
                  <a:lnTo>
                    <a:pt x="1923" y="57"/>
                  </a:lnTo>
                  <a:lnTo>
                    <a:pt x="1923" y="57"/>
                  </a:lnTo>
                  <a:close/>
                  <a:moveTo>
                    <a:pt x="864" y="0"/>
                  </a:moveTo>
                  <a:lnTo>
                    <a:pt x="884" y="0"/>
                  </a:lnTo>
                  <a:lnTo>
                    <a:pt x="860" y="15"/>
                  </a:lnTo>
                  <a:lnTo>
                    <a:pt x="857" y="15"/>
                  </a:lnTo>
                  <a:lnTo>
                    <a:pt x="851" y="15"/>
                  </a:lnTo>
                  <a:lnTo>
                    <a:pt x="846" y="16"/>
                  </a:lnTo>
                  <a:lnTo>
                    <a:pt x="843" y="16"/>
                  </a:lnTo>
                  <a:lnTo>
                    <a:pt x="842" y="17"/>
                  </a:lnTo>
                  <a:lnTo>
                    <a:pt x="840" y="18"/>
                  </a:lnTo>
                  <a:lnTo>
                    <a:pt x="838" y="19"/>
                  </a:lnTo>
                  <a:lnTo>
                    <a:pt x="837" y="21"/>
                  </a:lnTo>
                  <a:lnTo>
                    <a:pt x="835" y="22"/>
                  </a:lnTo>
                  <a:lnTo>
                    <a:pt x="834" y="23"/>
                  </a:lnTo>
                  <a:lnTo>
                    <a:pt x="833" y="23"/>
                  </a:lnTo>
                  <a:lnTo>
                    <a:pt x="836" y="31"/>
                  </a:lnTo>
                  <a:lnTo>
                    <a:pt x="836" y="41"/>
                  </a:lnTo>
                  <a:lnTo>
                    <a:pt x="836" y="42"/>
                  </a:lnTo>
                  <a:lnTo>
                    <a:pt x="836" y="43"/>
                  </a:lnTo>
                  <a:lnTo>
                    <a:pt x="836" y="45"/>
                  </a:lnTo>
                  <a:lnTo>
                    <a:pt x="836" y="47"/>
                  </a:lnTo>
                  <a:lnTo>
                    <a:pt x="836" y="49"/>
                  </a:lnTo>
                  <a:lnTo>
                    <a:pt x="836" y="50"/>
                  </a:lnTo>
                  <a:lnTo>
                    <a:pt x="836" y="50"/>
                  </a:lnTo>
                  <a:lnTo>
                    <a:pt x="837" y="50"/>
                  </a:lnTo>
                  <a:lnTo>
                    <a:pt x="838" y="49"/>
                  </a:lnTo>
                  <a:lnTo>
                    <a:pt x="841" y="49"/>
                  </a:lnTo>
                  <a:lnTo>
                    <a:pt x="844" y="49"/>
                  </a:lnTo>
                  <a:lnTo>
                    <a:pt x="846" y="49"/>
                  </a:lnTo>
                  <a:lnTo>
                    <a:pt x="847" y="49"/>
                  </a:lnTo>
                  <a:lnTo>
                    <a:pt x="847" y="49"/>
                  </a:lnTo>
                  <a:lnTo>
                    <a:pt x="848" y="51"/>
                  </a:lnTo>
                  <a:lnTo>
                    <a:pt x="848" y="53"/>
                  </a:lnTo>
                  <a:lnTo>
                    <a:pt x="849" y="55"/>
                  </a:lnTo>
                  <a:lnTo>
                    <a:pt x="849" y="57"/>
                  </a:lnTo>
                  <a:lnTo>
                    <a:pt x="849" y="59"/>
                  </a:lnTo>
                  <a:lnTo>
                    <a:pt x="849" y="60"/>
                  </a:lnTo>
                  <a:lnTo>
                    <a:pt x="840" y="66"/>
                  </a:lnTo>
                  <a:lnTo>
                    <a:pt x="842" y="74"/>
                  </a:lnTo>
                  <a:lnTo>
                    <a:pt x="854" y="69"/>
                  </a:lnTo>
                  <a:lnTo>
                    <a:pt x="866" y="59"/>
                  </a:lnTo>
                  <a:lnTo>
                    <a:pt x="876" y="54"/>
                  </a:lnTo>
                  <a:lnTo>
                    <a:pt x="880" y="47"/>
                  </a:lnTo>
                  <a:lnTo>
                    <a:pt x="885" y="43"/>
                  </a:lnTo>
                  <a:lnTo>
                    <a:pt x="878" y="42"/>
                  </a:lnTo>
                  <a:lnTo>
                    <a:pt x="862" y="39"/>
                  </a:lnTo>
                  <a:lnTo>
                    <a:pt x="862" y="27"/>
                  </a:lnTo>
                  <a:lnTo>
                    <a:pt x="863" y="26"/>
                  </a:lnTo>
                  <a:lnTo>
                    <a:pt x="868" y="22"/>
                  </a:lnTo>
                  <a:lnTo>
                    <a:pt x="873" y="18"/>
                  </a:lnTo>
                  <a:lnTo>
                    <a:pt x="877" y="15"/>
                  </a:lnTo>
                  <a:lnTo>
                    <a:pt x="880" y="13"/>
                  </a:lnTo>
                  <a:lnTo>
                    <a:pt x="882" y="11"/>
                  </a:lnTo>
                  <a:lnTo>
                    <a:pt x="889" y="9"/>
                  </a:lnTo>
                  <a:lnTo>
                    <a:pt x="896" y="5"/>
                  </a:lnTo>
                  <a:lnTo>
                    <a:pt x="901" y="4"/>
                  </a:lnTo>
                  <a:lnTo>
                    <a:pt x="904" y="3"/>
                  </a:lnTo>
                  <a:lnTo>
                    <a:pt x="904" y="3"/>
                  </a:lnTo>
                  <a:lnTo>
                    <a:pt x="906" y="3"/>
                  </a:lnTo>
                  <a:lnTo>
                    <a:pt x="908" y="3"/>
                  </a:lnTo>
                  <a:lnTo>
                    <a:pt x="911" y="3"/>
                  </a:lnTo>
                  <a:lnTo>
                    <a:pt x="914" y="3"/>
                  </a:lnTo>
                  <a:lnTo>
                    <a:pt x="915" y="4"/>
                  </a:lnTo>
                  <a:lnTo>
                    <a:pt x="915" y="4"/>
                  </a:lnTo>
                  <a:lnTo>
                    <a:pt x="914" y="5"/>
                  </a:lnTo>
                  <a:lnTo>
                    <a:pt x="911" y="6"/>
                  </a:lnTo>
                  <a:lnTo>
                    <a:pt x="909" y="9"/>
                  </a:lnTo>
                  <a:lnTo>
                    <a:pt x="906" y="10"/>
                  </a:lnTo>
                  <a:lnTo>
                    <a:pt x="904" y="12"/>
                  </a:lnTo>
                  <a:lnTo>
                    <a:pt x="903" y="13"/>
                  </a:lnTo>
                  <a:lnTo>
                    <a:pt x="903" y="14"/>
                  </a:lnTo>
                  <a:lnTo>
                    <a:pt x="903" y="16"/>
                  </a:lnTo>
                  <a:lnTo>
                    <a:pt x="903" y="17"/>
                  </a:lnTo>
                  <a:lnTo>
                    <a:pt x="903" y="19"/>
                  </a:lnTo>
                  <a:lnTo>
                    <a:pt x="903" y="19"/>
                  </a:lnTo>
                  <a:lnTo>
                    <a:pt x="917" y="10"/>
                  </a:lnTo>
                  <a:lnTo>
                    <a:pt x="941" y="3"/>
                  </a:lnTo>
                  <a:lnTo>
                    <a:pt x="948" y="8"/>
                  </a:lnTo>
                  <a:lnTo>
                    <a:pt x="952" y="6"/>
                  </a:lnTo>
                  <a:lnTo>
                    <a:pt x="955" y="6"/>
                  </a:lnTo>
                  <a:lnTo>
                    <a:pt x="962" y="6"/>
                  </a:lnTo>
                  <a:lnTo>
                    <a:pt x="969" y="5"/>
                  </a:lnTo>
                  <a:lnTo>
                    <a:pt x="975" y="5"/>
                  </a:lnTo>
                  <a:lnTo>
                    <a:pt x="976" y="5"/>
                  </a:lnTo>
                  <a:lnTo>
                    <a:pt x="978" y="6"/>
                  </a:lnTo>
                  <a:lnTo>
                    <a:pt x="979" y="9"/>
                  </a:lnTo>
                  <a:lnTo>
                    <a:pt x="981" y="9"/>
                  </a:lnTo>
                  <a:lnTo>
                    <a:pt x="987" y="17"/>
                  </a:lnTo>
                  <a:lnTo>
                    <a:pt x="987" y="18"/>
                  </a:lnTo>
                  <a:lnTo>
                    <a:pt x="988" y="19"/>
                  </a:lnTo>
                  <a:lnTo>
                    <a:pt x="989" y="21"/>
                  </a:lnTo>
                  <a:lnTo>
                    <a:pt x="991" y="23"/>
                  </a:lnTo>
                  <a:lnTo>
                    <a:pt x="993" y="24"/>
                  </a:lnTo>
                  <a:lnTo>
                    <a:pt x="994" y="25"/>
                  </a:lnTo>
                  <a:lnTo>
                    <a:pt x="995" y="25"/>
                  </a:lnTo>
                  <a:lnTo>
                    <a:pt x="996" y="25"/>
                  </a:lnTo>
                  <a:lnTo>
                    <a:pt x="998" y="25"/>
                  </a:lnTo>
                  <a:lnTo>
                    <a:pt x="1001" y="25"/>
                  </a:lnTo>
                  <a:lnTo>
                    <a:pt x="1004" y="26"/>
                  </a:lnTo>
                  <a:lnTo>
                    <a:pt x="1006" y="26"/>
                  </a:lnTo>
                  <a:lnTo>
                    <a:pt x="1007" y="26"/>
                  </a:lnTo>
                  <a:lnTo>
                    <a:pt x="1010" y="32"/>
                  </a:lnTo>
                  <a:lnTo>
                    <a:pt x="1021" y="34"/>
                  </a:lnTo>
                  <a:lnTo>
                    <a:pt x="1029" y="43"/>
                  </a:lnTo>
                  <a:lnTo>
                    <a:pt x="1026" y="51"/>
                  </a:lnTo>
                  <a:lnTo>
                    <a:pt x="1019" y="57"/>
                  </a:lnTo>
                  <a:lnTo>
                    <a:pt x="1025" y="65"/>
                  </a:lnTo>
                  <a:lnTo>
                    <a:pt x="1032" y="62"/>
                  </a:lnTo>
                  <a:lnTo>
                    <a:pt x="1041" y="67"/>
                  </a:lnTo>
                  <a:lnTo>
                    <a:pt x="1056" y="81"/>
                  </a:lnTo>
                  <a:lnTo>
                    <a:pt x="1046" y="83"/>
                  </a:lnTo>
                  <a:lnTo>
                    <a:pt x="1046" y="84"/>
                  </a:lnTo>
                  <a:lnTo>
                    <a:pt x="1045" y="85"/>
                  </a:lnTo>
                  <a:lnTo>
                    <a:pt x="1045" y="87"/>
                  </a:lnTo>
                  <a:lnTo>
                    <a:pt x="1045" y="88"/>
                  </a:lnTo>
                  <a:lnTo>
                    <a:pt x="1045" y="89"/>
                  </a:lnTo>
                  <a:lnTo>
                    <a:pt x="1044" y="89"/>
                  </a:lnTo>
                  <a:lnTo>
                    <a:pt x="1043" y="89"/>
                  </a:lnTo>
                  <a:lnTo>
                    <a:pt x="1040" y="89"/>
                  </a:lnTo>
                  <a:lnTo>
                    <a:pt x="1038" y="89"/>
                  </a:lnTo>
                  <a:lnTo>
                    <a:pt x="1036" y="90"/>
                  </a:lnTo>
                  <a:lnTo>
                    <a:pt x="1034" y="90"/>
                  </a:lnTo>
                  <a:lnTo>
                    <a:pt x="1032" y="90"/>
                  </a:lnTo>
                  <a:lnTo>
                    <a:pt x="1028" y="98"/>
                  </a:lnTo>
                  <a:lnTo>
                    <a:pt x="1019" y="96"/>
                  </a:lnTo>
                  <a:lnTo>
                    <a:pt x="1019" y="95"/>
                  </a:lnTo>
                  <a:lnTo>
                    <a:pt x="1018" y="94"/>
                  </a:lnTo>
                  <a:lnTo>
                    <a:pt x="1016" y="91"/>
                  </a:lnTo>
                  <a:lnTo>
                    <a:pt x="1015" y="89"/>
                  </a:lnTo>
                  <a:lnTo>
                    <a:pt x="1013" y="86"/>
                  </a:lnTo>
                  <a:lnTo>
                    <a:pt x="1011" y="84"/>
                  </a:lnTo>
                  <a:lnTo>
                    <a:pt x="1010" y="82"/>
                  </a:lnTo>
                  <a:lnTo>
                    <a:pt x="1009" y="81"/>
                  </a:lnTo>
                  <a:lnTo>
                    <a:pt x="1008" y="80"/>
                  </a:lnTo>
                  <a:lnTo>
                    <a:pt x="1007" y="81"/>
                  </a:lnTo>
                  <a:lnTo>
                    <a:pt x="1005" y="82"/>
                  </a:lnTo>
                  <a:lnTo>
                    <a:pt x="1004" y="83"/>
                  </a:lnTo>
                  <a:lnTo>
                    <a:pt x="1002" y="83"/>
                  </a:lnTo>
                  <a:lnTo>
                    <a:pt x="1000" y="84"/>
                  </a:lnTo>
                  <a:lnTo>
                    <a:pt x="999" y="85"/>
                  </a:lnTo>
                  <a:lnTo>
                    <a:pt x="999" y="85"/>
                  </a:lnTo>
                  <a:lnTo>
                    <a:pt x="999" y="93"/>
                  </a:lnTo>
                  <a:lnTo>
                    <a:pt x="1005" y="99"/>
                  </a:lnTo>
                  <a:lnTo>
                    <a:pt x="1009" y="104"/>
                  </a:lnTo>
                  <a:lnTo>
                    <a:pt x="1012" y="110"/>
                  </a:lnTo>
                  <a:lnTo>
                    <a:pt x="1004" y="115"/>
                  </a:lnTo>
                  <a:lnTo>
                    <a:pt x="999" y="126"/>
                  </a:lnTo>
                  <a:lnTo>
                    <a:pt x="999" y="126"/>
                  </a:lnTo>
                  <a:lnTo>
                    <a:pt x="998" y="125"/>
                  </a:lnTo>
                  <a:lnTo>
                    <a:pt x="996" y="124"/>
                  </a:lnTo>
                  <a:lnTo>
                    <a:pt x="994" y="123"/>
                  </a:lnTo>
                  <a:lnTo>
                    <a:pt x="992" y="122"/>
                  </a:lnTo>
                  <a:lnTo>
                    <a:pt x="990" y="121"/>
                  </a:lnTo>
                  <a:lnTo>
                    <a:pt x="989" y="119"/>
                  </a:lnTo>
                  <a:lnTo>
                    <a:pt x="988" y="119"/>
                  </a:lnTo>
                  <a:lnTo>
                    <a:pt x="987" y="118"/>
                  </a:lnTo>
                  <a:lnTo>
                    <a:pt x="986" y="117"/>
                  </a:lnTo>
                  <a:lnTo>
                    <a:pt x="983" y="115"/>
                  </a:lnTo>
                  <a:lnTo>
                    <a:pt x="981" y="114"/>
                  </a:lnTo>
                  <a:lnTo>
                    <a:pt x="979" y="112"/>
                  </a:lnTo>
                  <a:lnTo>
                    <a:pt x="978" y="112"/>
                  </a:lnTo>
                  <a:lnTo>
                    <a:pt x="976" y="111"/>
                  </a:lnTo>
                  <a:lnTo>
                    <a:pt x="975" y="112"/>
                  </a:lnTo>
                  <a:lnTo>
                    <a:pt x="975" y="113"/>
                  </a:lnTo>
                  <a:lnTo>
                    <a:pt x="975" y="114"/>
                  </a:lnTo>
                  <a:lnTo>
                    <a:pt x="975" y="114"/>
                  </a:lnTo>
                  <a:lnTo>
                    <a:pt x="985" y="126"/>
                  </a:lnTo>
                  <a:lnTo>
                    <a:pt x="985" y="127"/>
                  </a:lnTo>
                  <a:lnTo>
                    <a:pt x="985" y="129"/>
                  </a:lnTo>
                  <a:lnTo>
                    <a:pt x="985" y="131"/>
                  </a:lnTo>
                  <a:lnTo>
                    <a:pt x="986" y="133"/>
                  </a:lnTo>
                  <a:lnTo>
                    <a:pt x="986" y="134"/>
                  </a:lnTo>
                  <a:lnTo>
                    <a:pt x="986" y="134"/>
                  </a:lnTo>
                  <a:lnTo>
                    <a:pt x="985" y="134"/>
                  </a:lnTo>
                  <a:lnTo>
                    <a:pt x="984" y="133"/>
                  </a:lnTo>
                  <a:lnTo>
                    <a:pt x="981" y="132"/>
                  </a:lnTo>
                  <a:lnTo>
                    <a:pt x="978" y="131"/>
                  </a:lnTo>
                  <a:lnTo>
                    <a:pt x="976" y="131"/>
                  </a:lnTo>
                  <a:lnTo>
                    <a:pt x="974" y="130"/>
                  </a:lnTo>
                  <a:lnTo>
                    <a:pt x="972" y="130"/>
                  </a:lnTo>
                  <a:lnTo>
                    <a:pt x="954" y="124"/>
                  </a:lnTo>
                  <a:lnTo>
                    <a:pt x="948" y="122"/>
                  </a:lnTo>
                  <a:lnTo>
                    <a:pt x="940" y="109"/>
                  </a:lnTo>
                  <a:lnTo>
                    <a:pt x="940" y="108"/>
                  </a:lnTo>
                  <a:lnTo>
                    <a:pt x="939" y="107"/>
                  </a:lnTo>
                  <a:lnTo>
                    <a:pt x="937" y="106"/>
                  </a:lnTo>
                  <a:lnTo>
                    <a:pt x="935" y="104"/>
                  </a:lnTo>
                  <a:lnTo>
                    <a:pt x="933" y="103"/>
                  </a:lnTo>
                  <a:lnTo>
                    <a:pt x="932" y="101"/>
                  </a:lnTo>
                  <a:lnTo>
                    <a:pt x="931" y="100"/>
                  </a:lnTo>
                  <a:lnTo>
                    <a:pt x="930" y="99"/>
                  </a:lnTo>
                  <a:lnTo>
                    <a:pt x="928" y="99"/>
                  </a:lnTo>
                  <a:lnTo>
                    <a:pt x="927" y="100"/>
                  </a:lnTo>
                  <a:lnTo>
                    <a:pt x="925" y="100"/>
                  </a:lnTo>
                  <a:lnTo>
                    <a:pt x="923" y="101"/>
                  </a:lnTo>
                  <a:lnTo>
                    <a:pt x="922" y="102"/>
                  </a:lnTo>
                  <a:lnTo>
                    <a:pt x="920" y="103"/>
                  </a:lnTo>
                  <a:lnTo>
                    <a:pt x="918" y="104"/>
                  </a:lnTo>
                  <a:lnTo>
                    <a:pt x="916" y="105"/>
                  </a:lnTo>
                  <a:lnTo>
                    <a:pt x="912" y="106"/>
                  </a:lnTo>
                  <a:lnTo>
                    <a:pt x="910" y="107"/>
                  </a:lnTo>
                  <a:lnTo>
                    <a:pt x="908" y="108"/>
                  </a:lnTo>
                  <a:lnTo>
                    <a:pt x="907" y="108"/>
                  </a:lnTo>
                  <a:lnTo>
                    <a:pt x="899" y="101"/>
                  </a:lnTo>
                  <a:lnTo>
                    <a:pt x="909" y="93"/>
                  </a:lnTo>
                  <a:lnTo>
                    <a:pt x="916" y="93"/>
                  </a:lnTo>
                  <a:lnTo>
                    <a:pt x="929" y="95"/>
                  </a:lnTo>
                  <a:lnTo>
                    <a:pt x="942" y="94"/>
                  </a:lnTo>
                  <a:lnTo>
                    <a:pt x="942" y="84"/>
                  </a:lnTo>
                  <a:lnTo>
                    <a:pt x="944" y="84"/>
                  </a:lnTo>
                  <a:lnTo>
                    <a:pt x="945" y="83"/>
                  </a:lnTo>
                  <a:lnTo>
                    <a:pt x="947" y="82"/>
                  </a:lnTo>
                  <a:lnTo>
                    <a:pt x="949" y="81"/>
                  </a:lnTo>
                  <a:lnTo>
                    <a:pt x="951" y="81"/>
                  </a:lnTo>
                  <a:lnTo>
                    <a:pt x="953" y="80"/>
                  </a:lnTo>
                  <a:lnTo>
                    <a:pt x="954" y="80"/>
                  </a:lnTo>
                  <a:lnTo>
                    <a:pt x="956" y="79"/>
                  </a:lnTo>
                  <a:lnTo>
                    <a:pt x="958" y="77"/>
                  </a:lnTo>
                  <a:lnTo>
                    <a:pt x="961" y="76"/>
                  </a:lnTo>
                  <a:lnTo>
                    <a:pt x="963" y="75"/>
                  </a:lnTo>
                  <a:lnTo>
                    <a:pt x="965" y="73"/>
                  </a:lnTo>
                  <a:lnTo>
                    <a:pt x="967" y="73"/>
                  </a:lnTo>
                  <a:lnTo>
                    <a:pt x="968" y="72"/>
                  </a:lnTo>
                  <a:lnTo>
                    <a:pt x="966" y="60"/>
                  </a:lnTo>
                  <a:lnTo>
                    <a:pt x="954" y="61"/>
                  </a:lnTo>
                  <a:lnTo>
                    <a:pt x="944" y="73"/>
                  </a:lnTo>
                  <a:lnTo>
                    <a:pt x="929" y="71"/>
                  </a:lnTo>
                  <a:lnTo>
                    <a:pt x="933" y="61"/>
                  </a:lnTo>
                  <a:lnTo>
                    <a:pt x="953" y="59"/>
                  </a:lnTo>
                  <a:lnTo>
                    <a:pt x="958" y="55"/>
                  </a:lnTo>
                  <a:lnTo>
                    <a:pt x="957" y="54"/>
                  </a:lnTo>
                  <a:lnTo>
                    <a:pt x="956" y="53"/>
                  </a:lnTo>
                  <a:lnTo>
                    <a:pt x="954" y="52"/>
                  </a:lnTo>
                  <a:lnTo>
                    <a:pt x="952" y="50"/>
                  </a:lnTo>
                  <a:lnTo>
                    <a:pt x="949" y="48"/>
                  </a:lnTo>
                  <a:lnTo>
                    <a:pt x="947" y="46"/>
                  </a:lnTo>
                  <a:lnTo>
                    <a:pt x="945" y="45"/>
                  </a:lnTo>
                  <a:lnTo>
                    <a:pt x="944" y="44"/>
                  </a:lnTo>
                  <a:lnTo>
                    <a:pt x="942" y="43"/>
                  </a:lnTo>
                  <a:lnTo>
                    <a:pt x="941" y="43"/>
                  </a:lnTo>
                  <a:lnTo>
                    <a:pt x="939" y="43"/>
                  </a:lnTo>
                  <a:lnTo>
                    <a:pt x="937" y="44"/>
                  </a:lnTo>
                  <a:lnTo>
                    <a:pt x="936" y="44"/>
                  </a:lnTo>
                  <a:lnTo>
                    <a:pt x="935" y="45"/>
                  </a:lnTo>
                  <a:lnTo>
                    <a:pt x="934" y="45"/>
                  </a:lnTo>
                  <a:lnTo>
                    <a:pt x="918" y="44"/>
                  </a:lnTo>
                  <a:lnTo>
                    <a:pt x="899" y="45"/>
                  </a:lnTo>
                  <a:lnTo>
                    <a:pt x="906" y="52"/>
                  </a:lnTo>
                  <a:lnTo>
                    <a:pt x="895" y="62"/>
                  </a:lnTo>
                  <a:lnTo>
                    <a:pt x="896" y="69"/>
                  </a:lnTo>
                  <a:lnTo>
                    <a:pt x="881" y="79"/>
                  </a:lnTo>
                  <a:lnTo>
                    <a:pt x="867" y="81"/>
                  </a:lnTo>
                  <a:lnTo>
                    <a:pt x="860" y="88"/>
                  </a:lnTo>
                  <a:lnTo>
                    <a:pt x="854" y="82"/>
                  </a:lnTo>
                  <a:lnTo>
                    <a:pt x="845" y="81"/>
                  </a:lnTo>
                  <a:lnTo>
                    <a:pt x="847" y="86"/>
                  </a:lnTo>
                  <a:lnTo>
                    <a:pt x="851" y="90"/>
                  </a:lnTo>
                  <a:lnTo>
                    <a:pt x="870" y="104"/>
                  </a:lnTo>
                  <a:lnTo>
                    <a:pt x="870" y="113"/>
                  </a:lnTo>
                  <a:lnTo>
                    <a:pt x="859" y="113"/>
                  </a:lnTo>
                  <a:lnTo>
                    <a:pt x="855" y="109"/>
                  </a:lnTo>
                  <a:lnTo>
                    <a:pt x="846" y="106"/>
                  </a:lnTo>
                  <a:lnTo>
                    <a:pt x="835" y="115"/>
                  </a:lnTo>
                  <a:lnTo>
                    <a:pt x="825" y="117"/>
                  </a:lnTo>
                  <a:lnTo>
                    <a:pt x="826" y="112"/>
                  </a:lnTo>
                  <a:lnTo>
                    <a:pt x="815" y="110"/>
                  </a:lnTo>
                  <a:lnTo>
                    <a:pt x="827" y="105"/>
                  </a:lnTo>
                  <a:lnTo>
                    <a:pt x="831" y="100"/>
                  </a:lnTo>
                  <a:lnTo>
                    <a:pt x="844" y="87"/>
                  </a:lnTo>
                  <a:lnTo>
                    <a:pt x="842" y="86"/>
                  </a:lnTo>
                  <a:lnTo>
                    <a:pt x="825" y="99"/>
                  </a:lnTo>
                  <a:lnTo>
                    <a:pt x="800" y="110"/>
                  </a:lnTo>
                  <a:lnTo>
                    <a:pt x="789" y="111"/>
                  </a:lnTo>
                  <a:lnTo>
                    <a:pt x="782" y="118"/>
                  </a:lnTo>
                  <a:lnTo>
                    <a:pt x="780" y="119"/>
                  </a:lnTo>
                  <a:lnTo>
                    <a:pt x="774" y="123"/>
                  </a:lnTo>
                  <a:lnTo>
                    <a:pt x="765" y="127"/>
                  </a:lnTo>
                  <a:lnTo>
                    <a:pt x="754" y="133"/>
                  </a:lnTo>
                  <a:lnTo>
                    <a:pt x="744" y="138"/>
                  </a:lnTo>
                  <a:lnTo>
                    <a:pt x="735" y="142"/>
                  </a:lnTo>
                  <a:lnTo>
                    <a:pt x="728" y="145"/>
                  </a:lnTo>
                  <a:lnTo>
                    <a:pt x="726" y="146"/>
                  </a:lnTo>
                  <a:lnTo>
                    <a:pt x="725" y="147"/>
                  </a:lnTo>
                  <a:lnTo>
                    <a:pt x="721" y="151"/>
                  </a:lnTo>
                  <a:lnTo>
                    <a:pt x="717" y="156"/>
                  </a:lnTo>
                  <a:lnTo>
                    <a:pt x="712" y="161"/>
                  </a:lnTo>
                  <a:lnTo>
                    <a:pt x="708" y="164"/>
                  </a:lnTo>
                  <a:lnTo>
                    <a:pt x="707" y="166"/>
                  </a:lnTo>
                  <a:lnTo>
                    <a:pt x="718" y="168"/>
                  </a:lnTo>
                  <a:lnTo>
                    <a:pt x="715" y="178"/>
                  </a:lnTo>
                  <a:lnTo>
                    <a:pt x="716" y="188"/>
                  </a:lnTo>
                  <a:lnTo>
                    <a:pt x="727" y="186"/>
                  </a:lnTo>
                  <a:lnTo>
                    <a:pt x="738" y="191"/>
                  </a:lnTo>
                  <a:lnTo>
                    <a:pt x="746" y="196"/>
                  </a:lnTo>
                  <a:lnTo>
                    <a:pt x="747" y="201"/>
                  </a:lnTo>
                  <a:lnTo>
                    <a:pt x="759" y="203"/>
                  </a:lnTo>
                  <a:lnTo>
                    <a:pt x="766" y="210"/>
                  </a:lnTo>
                  <a:lnTo>
                    <a:pt x="790" y="212"/>
                  </a:lnTo>
                  <a:lnTo>
                    <a:pt x="783" y="224"/>
                  </a:lnTo>
                  <a:lnTo>
                    <a:pt x="780" y="235"/>
                  </a:lnTo>
                  <a:lnTo>
                    <a:pt x="787" y="235"/>
                  </a:lnTo>
                  <a:lnTo>
                    <a:pt x="786" y="241"/>
                  </a:lnTo>
                  <a:lnTo>
                    <a:pt x="785" y="241"/>
                  </a:lnTo>
                  <a:lnTo>
                    <a:pt x="784" y="241"/>
                  </a:lnTo>
                  <a:lnTo>
                    <a:pt x="782" y="241"/>
                  </a:lnTo>
                  <a:lnTo>
                    <a:pt x="779" y="240"/>
                  </a:lnTo>
                  <a:lnTo>
                    <a:pt x="777" y="240"/>
                  </a:lnTo>
                  <a:lnTo>
                    <a:pt x="776" y="239"/>
                  </a:lnTo>
                  <a:lnTo>
                    <a:pt x="777" y="241"/>
                  </a:lnTo>
                  <a:lnTo>
                    <a:pt x="778" y="243"/>
                  </a:lnTo>
                  <a:lnTo>
                    <a:pt x="779" y="245"/>
                  </a:lnTo>
                  <a:lnTo>
                    <a:pt x="780" y="247"/>
                  </a:lnTo>
                  <a:lnTo>
                    <a:pt x="781" y="249"/>
                  </a:lnTo>
                  <a:lnTo>
                    <a:pt x="781" y="249"/>
                  </a:lnTo>
                  <a:lnTo>
                    <a:pt x="784" y="259"/>
                  </a:lnTo>
                  <a:lnTo>
                    <a:pt x="792" y="254"/>
                  </a:lnTo>
                  <a:lnTo>
                    <a:pt x="793" y="253"/>
                  </a:lnTo>
                  <a:lnTo>
                    <a:pt x="795" y="253"/>
                  </a:lnTo>
                  <a:lnTo>
                    <a:pt x="797" y="252"/>
                  </a:lnTo>
                  <a:lnTo>
                    <a:pt x="800" y="250"/>
                  </a:lnTo>
                  <a:lnTo>
                    <a:pt x="802" y="249"/>
                  </a:lnTo>
                  <a:lnTo>
                    <a:pt x="803" y="248"/>
                  </a:lnTo>
                  <a:lnTo>
                    <a:pt x="804" y="247"/>
                  </a:lnTo>
                  <a:lnTo>
                    <a:pt x="804" y="244"/>
                  </a:lnTo>
                  <a:lnTo>
                    <a:pt x="805" y="238"/>
                  </a:lnTo>
                  <a:lnTo>
                    <a:pt x="807" y="230"/>
                  </a:lnTo>
                  <a:lnTo>
                    <a:pt x="809" y="223"/>
                  </a:lnTo>
                  <a:lnTo>
                    <a:pt x="811" y="217"/>
                  </a:lnTo>
                  <a:lnTo>
                    <a:pt x="811" y="215"/>
                  </a:lnTo>
                  <a:lnTo>
                    <a:pt x="825" y="213"/>
                  </a:lnTo>
                  <a:lnTo>
                    <a:pt x="851" y="197"/>
                  </a:lnTo>
                  <a:lnTo>
                    <a:pt x="859" y="181"/>
                  </a:lnTo>
                  <a:lnTo>
                    <a:pt x="859" y="180"/>
                  </a:lnTo>
                  <a:lnTo>
                    <a:pt x="858" y="179"/>
                  </a:lnTo>
                  <a:lnTo>
                    <a:pt x="856" y="178"/>
                  </a:lnTo>
                  <a:lnTo>
                    <a:pt x="854" y="175"/>
                  </a:lnTo>
                  <a:lnTo>
                    <a:pt x="852" y="174"/>
                  </a:lnTo>
                  <a:lnTo>
                    <a:pt x="850" y="173"/>
                  </a:lnTo>
                  <a:lnTo>
                    <a:pt x="849" y="172"/>
                  </a:lnTo>
                  <a:lnTo>
                    <a:pt x="851" y="170"/>
                  </a:lnTo>
                  <a:lnTo>
                    <a:pt x="856" y="167"/>
                  </a:lnTo>
                  <a:lnTo>
                    <a:pt x="860" y="163"/>
                  </a:lnTo>
                  <a:lnTo>
                    <a:pt x="865" y="159"/>
                  </a:lnTo>
                  <a:lnTo>
                    <a:pt x="868" y="155"/>
                  </a:lnTo>
                  <a:lnTo>
                    <a:pt x="869" y="154"/>
                  </a:lnTo>
                  <a:lnTo>
                    <a:pt x="871" y="144"/>
                  </a:lnTo>
                  <a:lnTo>
                    <a:pt x="882" y="125"/>
                  </a:lnTo>
                  <a:lnTo>
                    <a:pt x="914" y="128"/>
                  </a:lnTo>
                  <a:lnTo>
                    <a:pt x="915" y="127"/>
                  </a:lnTo>
                  <a:lnTo>
                    <a:pt x="916" y="127"/>
                  </a:lnTo>
                  <a:lnTo>
                    <a:pt x="917" y="126"/>
                  </a:lnTo>
                  <a:lnTo>
                    <a:pt x="918" y="124"/>
                  </a:lnTo>
                  <a:lnTo>
                    <a:pt x="919" y="124"/>
                  </a:lnTo>
                  <a:lnTo>
                    <a:pt x="919" y="124"/>
                  </a:lnTo>
                  <a:lnTo>
                    <a:pt x="921" y="125"/>
                  </a:lnTo>
                  <a:lnTo>
                    <a:pt x="923" y="126"/>
                  </a:lnTo>
                  <a:lnTo>
                    <a:pt x="925" y="128"/>
                  </a:lnTo>
                  <a:lnTo>
                    <a:pt x="927" y="130"/>
                  </a:lnTo>
                  <a:lnTo>
                    <a:pt x="929" y="132"/>
                  </a:lnTo>
                  <a:lnTo>
                    <a:pt x="931" y="134"/>
                  </a:lnTo>
                  <a:lnTo>
                    <a:pt x="932" y="135"/>
                  </a:lnTo>
                  <a:lnTo>
                    <a:pt x="932" y="136"/>
                  </a:lnTo>
                  <a:lnTo>
                    <a:pt x="933" y="139"/>
                  </a:lnTo>
                  <a:lnTo>
                    <a:pt x="949" y="144"/>
                  </a:lnTo>
                  <a:lnTo>
                    <a:pt x="939" y="153"/>
                  </a:lnTo>
                  <a:lnTo>
                    <a:pt x="938" y="165"/>
                  </a:lnTo>
                  <a:lnTo>
                    <a:pt x="949" y="174"/>
                  </a:lnTo>
                  <a:lnTo>
                    <a:pt x="968" y="164"/>
                  </a:lnTo>
                  <a:lnTo>
                    <a:pt x="970" y="163"/>
                  </a:lnTo>
                  <a:lnTo>
                    <a:pt x="974" y="160"/>
                  </a:lnTo>
                  <a:lnTo>
                    <a:pt x="979" y="156"/>
                  </a:lnTo>
                  <a:lnTo>
                    <a:pt x="984" y="153"/>
                  </a:lnTo>
                  <a:lnTo>
                    <a:pt x="987" y="150"/>
                  </a:lnTo>
                  <a:lnTo>
                    <a:pt x="989" y="147"/>
                  </a:lnTo>
                  <a:lnTo>
                    <a:pt x="990" y="151"/>
                  </a:lnTo>
                  <a:lnTo>
                    <a:pt x="991" y="158"/>
                  </a:lnTo>
                  <a:lnTo>
                    <a:pt x="992" y="166"/>
                  </a:lnTo>
                  <a:lnTo>
                    <a:pt x="993" y="173"/>
                  </a:lnTo>
                  <a:lnTo>
                    <a:pt x="993" y="176"/>
                  </a:lnTo>
                  <a:lnTo>
                    <a:pt x="996" y="186"/>
                  </a:lnTo>
                  <a:lnTo>
                    <a:pt x="991" y="198"/>
                  </a:lnTo>
                  <a:lnTo>
                    <a:pt x="997" y="203"/>
                  </a:lnTo>
                  <a:lnTo>
                    <a:pt x="1002" y="211"/>
                  </a:lnTo>
                  <a:lnTo>
                    <a:pt x="1018" y="218"/>
                  </a:lnTo>
                  <a:lnTo>
                    <a:pt x="1019" y="225"/>
                  </a:lnTo>
                  <a:lnTo>
                    <a:pt x="1025" y="242"/>
                  </a:lnTo>
                  <a:lnTo>
                    <a:pt x="1014" y="256"/>
                  </a:lnTo>
                  <a:lnTo>
                    <a:pt x="1014" y="256"/>
                  </a:lnTo>
                  <a:lnTo>
                    <a:pt x="1015" y="257"/>
                  </a:lnTo>
                  <a:lnTo>
                    <a:pt x="1016" y="259"/>
                  </a:lnTo>
                  <a:lnTo>
                    <a:pt x="1017" y="260"/>
                  </a:lnTo>
                  <a:lnTo>
                    <a:pt x="1018" y="261"/>
                  </a:lnTo>
                  <a:lnTo>
                    <a:pt x="1018" y="261"/>
                  </a:lnTo>
                  <a:lnTo>
                    <a:pt x="1018" y="261"/>
                  </a:lnTo>
                  <a:lnTo>
                    <a:pt x="1017" y="261"/>
                  </a:lnTo>
                  <a:lnTo>
                    <a:pt x="1015" y="264"/>
                  </a:lnTo>
                  <a:lnTo>
                    <a:pt x="1014" y="265"/>
                  </a:lnTo>
                  <a:lnTo>
                    <a:pt x="1012" y="267"/>
                  </a:lnTo>
                  <a:lnTo>
                    <a:pt x="1011" y="268"/>
                  </a:lnTo>
                  <a:lnTo>
                    <a:pt x="1010" y="268"/>
                  </a:lnTo>
                  <a:lnTo>
                    <a:pt x="1009" y="269"/>
                  </a:lnTo>
                  <a:lnTo>
                    <a:pt x="1010" y="269"/>
                  </a:lnTo>
                  <a:lnTo>
                    <a:pt x="1011" y="269"/>
                  </a:lnTo>
                  <a:lnTo>
                    <a:pt x="1012" y="271"/>
                  </a:lnTo>
                  <a:lnTo>
                    <a:pt x="1013" y="272"/>
                  </a:lnTo>
                  <a:lnTo>
                    <a:pt x="1015" y="273"/>
                  </a:lnTo>
                  <a:lnTo>
                    <a:pt x="1015" y="274"/>
                  </a:lnTo>
                  <a:lnTo>
                    <a:pt x="1016" y="275"/>
                  </a:lnTo>
                  <a:lnTo>
                    <a:pt x="1016" y="281"/>
                  </a:lnTo>
                  <a:lnTo>
                    <a:pt x="1032" y="280"/>
                  </a:lnTo>
                  <a:lnTo>
                    <a:pt x="1028" y="292"/>
                  </a:lnTo>
                  <a:lnTo>
                    <a:pt x="1032" y="304"/>
                  </a:lnTo>
                  <a:lnTo>
                    <a:pt x="1018" y="315"/>
                  </a:lnTo>
                  <a:lnTo>
                    <a:pt x="1014" y="304"/>
                  </a:lnTo>
                  <a:lnTo>
                    <a:pt x="1006" y="310"/>
                  </a:lnTo>
                  <a:lnTo>
                    <a:pt x="1006" y="309"/>
                  </a:lnTo>
                  <a:lnTo>
                    <a:pt x="1006" y="308"/>
                  </a:lnTo>
                  <a:lnTo>
                    <a:pt x="1006" y="306"/>
                  </a:lnTo>
                  <a:lnTo>
                    <a:pt x="1006" y="305"/>
                  </a:lnTo>
                  <a:lnTo>
                    <a:pt x="1005" y="304"/>
                  </a:lnTo>
                  <a:lnTo>
                    <a:pt x="1004" y="303"/>
                  </a:lnTo>
                  <a:lnTo>
                    <a:pt x="1000" y="303"/>
                  </a:lnTo>
                  <a:lnTo>
                    <a:pt x="995" y="303"/>
                  </a:lnTo>
                  <a:lnTo>
                    <a:pt x="989" y="303"/>
                  </a:lnTo>
                  <a:lnTo>
                    <a:pt x="987" y="303"/>
                  </a:lnTo>
                  <a:lnTo>
                    <a:pt x="967" y="302"/>
                  </a:lnTo>
                  <a:lnTo>
                    <a:pt x="974" y="295"/>
                  </a:lnTo>
                  <a:lnTo>
                    <a:pt x="986" y="281"/>
                  </a:lnTo>
                  <a:lnTo>
                    <a:pt x="999" y="268"/>
                  </a:lnTo>
                  <a:lnTo>
                    <a:pt x="1010" y="257"/>
                  </a:lnTo>
                  <a:lnTo>
                    <a:pt x="1008" y="255"/>
                  </a:lnTo>
                  <a:lnTo>
                    <a:pt x="983" y="269"/>
                  </a:lnTo>
                  <a:lnTo>
                    <a:pt x="964" y="272"/>
                  </a:lnTo>
                  <a:lnTo>
                    <a:pt x="909" y="272"/>
                  </a:lnTo>
                  <a:lnTo>
                    <a:pt x="898" y="282"/>
                  </a:lnTo>
                  <a:lnTo>
                    <a:pt x="888" y="284"/>
                  </a:lnTo>
                  <a:lnTo>
                    <a:pt x="863" y="304"/>
                  </a:lnTo>
                  <a:lnTo>
                    <a:pt x="864" y="303"/>
                  </a:lnTo>
                  <a:lnTo>
                    <a:pt x="865" y="303"/>
                  </a:lnTo>
                  <a:lnTo>
                    <a:pt x="866" y="302"/>
                  </a:lnTo>
                  <a:lnTo>
                    <a:pt x="868" y="301"/>
                  </a:lnTo>
                  <a:lnTo>
                    <a:pt x="870" y="300"/>
                  </a:lnTo>
                  <a:lnTo>
                    <a:pt x="871" y="299"/>
                  </a:lnTo>
                  <a:lnTo>
                    <a:pt x="872" y="299"/>
                  </a:lnTo>
                  <a:lnTo>
                    <a:pt x="872" y="299"/>
                  </a:lnTo>
                  <a:lnTo>
                    <a:pt x="874" y="298"/>
                  </a:lnTo>
                  <a:lnTo>
                    <a:pt x="878" y="296"/>
                  </a:lnTo>
                  <a:lnTo>
                    <a:pt x="884" y="293"/>
                  </a:lnTo>
                  <a:lnTo>
                    <a:pt x="889" y="291"/>
                  </a:lnTo>
                  <a:lnTo>
                    <a:pt x="892" y="289"/>
                  </a:lnTo>
                  <a:lnTo>
                    <a:pt x="910" y="282"/>
                  </a:lnTo>
                  <a:lnTo>
                    <a:pt x="910" y="283"/>
                  </a:lnTo>
                  <a:lnTo>
                    <a:pt x="912" y="283"/>
                  </a:lnTo>
                  <a:lnTo>
                    <a:pt x="915" y="284"/>
                  </a:lnTo>
                  <a:lnTo>
                    <a:pt x="917" y="285"/>
                  </a:lnTo>
                  <a:lnTo>
                    <a:pt x="919" y="285"/>
                  </a:lnTo>
                  <a:lnTo>
                    <a:pt x="921" y="286"/>
                  </a:lnTo>
                  <a:lnTo>
                    <a:pt x="922" y="286"/>
                  </a:lnTo>
                  <a:lnTo>
                    <a:pt x="923" y="286"/>
                  </a:lnTo>
                  <a:lnTo>
                    <a:pt x="923" y="286"/>
                  </a:lnTo>
                  <a:lnTo>
                    <a:pt x="922" y="288"/>
                  </a:lnTo>
                  <a:lnTo>
                    <a:pt x="921" y="291"/>
                  </a:lnTo>
                  <a:lnTo>
                    <a:pt x="920" y="293"/>
                  </a:lnTo>
                  <a:lnTo>
                    <a:pt x="919" y="295"/>
                  </a:lnTo>
                  <a:lnTo>
                    <a:pt x="918" y="298"/>
                  </a:lnTo>
                  <a:lnTo>
                    <a:pt x="917" y="300"/>
                  </a:lnTo>
                  <a:lnTo>
                    <a:pt x="916" y="301"/>
                  </a:lnTo>
                  <a:lnTo>
                    <a:pt x="916" y="302"/>
                  </a:lnTo>
                  <a:lnTo>
                    <a:pt x="907" y="313"/>
                  </a:lnTo>
                  <a:lnTo>
                    <a:pt x="916" y="326"/>
                  </a:lnTo>
                  <a:lnTo>
                    <a:pt x="934" y="327"/>
                  </a:lnTo>
                  <a:lnTo>
                    <a:pt x="946" y="314"/>
                  </a:lnTo>
                  <a:lnTo>
                    <a:pt x="954" y="311"/>
                  </a:lnTo>
                  <a:lnTo>
                    <a:pt x="953" y="320"/>
                  </a:lnTo>
                  <a:lnTo>
                    <a:pt x="956" y="325"/>
                  </a:lnTo>
                  <a:lnTo>
                    <a:pt x="955" y="325"/>
                  </a:lnTo>
                  <a:lnTo>
                    <a:pt x="954" y="326"/>
                  </a:lnTo>
                  <a:lnTo>
                    <a:pt x="952" y="326"/>
                  </a:lnTo>
                  <a:lnTo>
                    <a:pt x="950" y="327"/>
                  </a:lnTo>
                  <a:lnTo>
                    <a:pt x="948" y="327"/>
                  </a:lnTo>
                  <a:lnTo>
                    <a:pt x="946" y="328"/>
                  </a:lnTo>
                  <a:lnTo>
                    <a:pt x="944" y="328"/>
                  </a:lnTo>
                  <a:lnTo>
                    <a:pt x="942" y="328"/>
                  </a:lnTo>
                  <a:lnTo>
                    <a:pt x="942" y="327"/>
                  </a:lnTo>
                  <a:lnTo>
                    <a:pt x="942" y="327"/>
                  </a:lnTo>
                  <a:lnTo>
                    <a:pt x="941" y="328"/>
                  </a:lnTo>
                  <a:lnTo>
                    <a:pt x="940" y="329"/>
                  </a:lnTo>
                  <a:lnTo>
                    <a:pt x="939" y="330"/>
                  </a:lnTo>
                  <a:lnTo>
                    <a:pt x="938" y="332"/>
                  </a:lnTo>
                  <a:lnTo>
                    <a:pt x="937" y="334"/>
                  </a:lnTo>
                  <a:lnTo>
                    <a:pt x="937" y="335"/>
                  </a:lnTo>
                  <a:lnTo>
                    <a:pt x="937" y="335"/>
                  </a:lnTo>
                  <a:lnTo>
                    <a:pt x="910" y="342"/>
                  </a:lnTo>
                  <a:lnTo>
                    <a:pt x="900" y="349"/>
                  </a:lnTo>
                  <a:lnTo>
                    <a:pt x="887" y="353"/>
                  </a:lnTo>
                  <a:lnTo>
                    <a:pt x="882" y="343"/>
                  </a:lnTo>
                  <a:lnTo>
                    <a:pt x="901" y="332"/>
                  </a:lnTo>
                  <a:lnTo>
                    <a:pt x="878" y="338"/>
                  </a:lnTo>
                  <a:lnTo>
                    <a:pt x="841" y="353"/>
                  </a:lnTo>
                  <a:lnTo>
                    <a:pt x="829" y="370"/>
                  </a:lnTo>
                  <a:lnTo>
                    <a:pt x="835" y="376"/>
                  </a:lnTo>
                  <a:lnTo>
                    <a:pt x="830" y="381"/>
                  </a:lnTo>
                  <a:lnTo>
                    <a:pt x="814" y="384"/>
                  </a:lnTo>
                  <a:lnTo>
                    <a:pt x="789" y="392"/>
                  </a:lnTo>
                  <a:lnTo>
                    <a:pt x="775" y="411"/>
                  </a:lnTo>
                  <a:lnTo>
                    <a:pt x="768" y="410"/>
                  </a:lnTo>
                  <a:lnTo>
                    <a:pt x="759" y="426"/>
                  </a:lnTo>
                  <a:lnTo>
                    <a:pt x="752" y="427"/>
                  </a:lnTo>
                  <a:lnTo>
                    <a:pt x="753" y="446"/>
                  </a:lnTo>
                  <a:lnTo>
                    <a:pt x="736" y="465"/>
                  </a:lnTo>
                  <a:lnTo>
                    <a:pt x="715" y="476"/>
                  </a:lnTo>
                  <a:lnTo>
                    <a:pt x="690" y="495"/>
                  </a:lnTo>
                  <a:lnTo>
                    <a:pt x="670" y="519"/>
                  </a:lnTo>
                  <a:lnTo>
                    <a:pt x="670" y="530"/>
                  </a:lnTo>
                  <a:lnTo>
                    <a:pt x="673" y="546"/>
                  </a:lnTo>
                  <a:lnTo>
                    <a:pt x="675" y="565"/>
                  </a:lnTo>
                  <a:lnTo>
                    <a:pt x="667" y="587"/>
                  </a:lnTo>
                  <a:lnTo>
                    <a:pt x="661" y="584"/>
                  </a:lnTo>
                  <a:lnTo>
                    <a:pt x="652" y="570"/>
                  </a:lnTo>
                  <a:lnTo>
                    <a:pt x="649" y="554"/>
                  </a:lnTo>
                  <a:lnTo>
                    <a:pt x="652" y="546"/>
                  </a:lnTo>
                  <a:lnTo>
                    <a:pt x="652" y="538"/>
                  </a:lnTo>
                  <a:lnTo>
                    <a:pt x="648" y="533"/>
                  </a:lnTo>
                  <a:lnTo>
                    <a:pt x="640" y="526"/>
                  </a:lnTo>
                  <a:lnTo>
                    <a:pt x="627" y="531"/>
                  </a:lnTo>
                  <a:lnTo>
                    <a:pt x="618" y="521"/>
                  </a:lnTo>
                  <a:lnTo>
                    <a:pt x="603" y="524"/>
                  </a:lnTo>
                  <a:lnTo>
                    <a:pt x="588" y="522"/>
                  </a:lnTo>
                  <a:lnTo>
                    <a:pt x="575" y="533"/>
                  </a:lnTo>
                  <a:lnTo>
                    <a:pt x="564" y="535"/>
                  </a:lnTo>
                  <a:lnTo>
                    <a:pt x="559" y="531"/>
                  </a:lnTo>
                  <a:lnTo>
                    <a:pt x="539" y="528"/>
                  </a:lnTo>
                  <a:lnTo>
                    <a:pt x="488" y="561"/>
                  </a:lnTo>
                  <a:lnTo>
                    <a:pt x="488" y="564"/>
                  </a:lnTo>
                  <a:lnTo>
                    <a:pt x="488" y="570"/>
                  </a:lnTo>
                  <a:lnTo>
                    <a:pt x="487" y="577"/>
                  </a:lnTo>
                  <a:lnTo>
                    <a:pt x="487" y="579"/>
                  </a:lnTo>
                  <a:lnTo>
                    <a:pt x="487" y="581"/>
                  </a:lnTo>
                  <a:lnTo>
                    <a:pt x="485" y="588"/>
                  </a:lnTo>
                  <a:lnTo>
                    <a:pt x="482" y="597"/>
                  </a:lnTo>
                  <a:lnTo>
                    <a:pt x="478" y="608"/>
                  </a:lnTo>
                  <a:lnTo>
                    <a:pt x="475" y="617"/>
                  </a:lnTo>
                  <a:lnTo>
                    <a:pt x="473" y="623"/>
                  </a:lnTo>
                  <a:lnTo>
                    <a:pt x="472" y="626"/>
                  </a:lnTo>
                  <a:lnTo>
                    <a:pt x="478" y="650"/>
                  </a:lnTo>
                  <a:lnTo>
                    <a:pt x="480" y="651"/>
                  </a:lnTo>
                  <a:lnTo>
                    <a:pt x="483" y="655"/>
                  </a:lnTo>
                  <a:lnTo>
                    <a:pt x="486" y="662"/>
                  </a:lnTo>
                  <a:lnTo>
                    <a:pt x="489" y="666"/>
                  </a:lnTo>
                  <a:lnTo>
                    <a:pt x="490" y="669"/>
                  </a:lnTo>
                  <a:lnTo>
                    <a:pt x="490" y="670"/>
                  </a:lnTo>
                  <a:lnTo>
                    <a:pt x="490" y="669"/>
                  </a:lnTo>
                  <a:lnTo>
                    <a:pt x="490" y="669"/>
                  </a:lnTo>
                  <a:lnTo>
                    <a:pt x="491" y="668"/>
                  </a:lnTo>
                  <a:lnTo>
                    <a:pt x="491" y="667"/>
                  </a:lnTo>
                  <a:lnTo>
                    <a:pt x="501" y="675"/>
                  </a:lnTo>
                  <a:lnTo>
                    <a:pt x="542" y="664"/>
                  </a:lnTo>
                  <a:lnTo>
                    <a:pt x="549" y="640"/>
                  </a:lnTo>
                  <a:lnTo>
                    <a:pt x="564" y="634"/>
                  </a:lnTo>
                  <a:lnTo>
                    <a:pt x="588" y="636"/>
                  </a:lnTo>
                  <a:lnTo>
                    <a:pt x="583" y="644"/>
                  </a:lnTo>
                  <a:lnTo>
                    <a:pt x="575" y="668"/>
                  </a:lnTo>
                  <a:lnTo>
                    <a:pt x="569" y="680"/>
                  </a:lnTo>
                  <a:lnTo>
                    <a:pt x="569" y="680"/>
                  </a:lnTo>
                  <a:lnTo>
                    <a:pt x="568" y="682"/>
                  </a:lnTo>
                  <a:lnTo>
                    <a:pt x="568" y="684"/>
                  </a:lnTo>
                  <a:lnTo>
                    <a:pt x="567" y="687"/>
                  </a:lnTo>
                  <a:lnTo>
                    <a:pt x="566" y="690"/>
                  </a:lnTo>
                  <a:lnTo>
                    <a:pt x="565" y="692"/>
                  </a:lnTo>
                  <a:lnTo>
                    <a:pt x="565" y="693"/>
                  </a:lnTo>
                  <a:lnTo>
                    <a:pt x="565" y="694"/>
                  </a:lnTo>
                  <a:lnTo>
                    <a:pt x="564" y="695"/>
                  </a:lnTo>
                  <a:lnTo>
                    <a:pt x="563" y="697"/>
                  </a:lnTo>
                  <a:lnTo>
                    <a:pt x="562" y="700"/>
                  </a:lnTo>
                  <a:lnTo>
                    <a:pt x="561" y="702"/>
                  </a:lnTo>
                  <a:lnTo>
                    <a:pt x="560" y="703"/>
                  </a:lnTo>
                  <a:lnTo>
                    <a:pt x="560" y="704"/>
                  </a:lnTo>
                  <a:lnTo>
                    <a:pt x="560" y="705"/>
                  </a:lnTo>
                  <a:lnTo>
                    <a:pt x="562" y="705"/>
                  </a:lnTo>
                  <a:lnTo>
                    <a:pt x="564" y="705"/>
                  </a:lnTo>
                  <a:lnTo>
                    <a:pt x="567" y="705"/>
                  </a:lnTo>
                  <a:lnTo>
                    <a:pt x="570" y="705"/>
                  </a:lnTo>
                  <a:lnTo>
                    <a:pt x="572" y="705"/>
                  </a:lnTo>
                  <a:lnTo>
                    <a:pt x="574" y="705"/>
                  </a:lnTo>
                  <a:lnTo>
                    <a:pt x="575" y="705"/>
                  </a:lnTo>
                  <a:lnTo>
                    <a:pt x="577" y="706"/>
                  </a:lnTo>
                  <a:lnTo>
                    <a:pt x="585" y="705"/>
                  </a:lnTo>
                  <a:lnTo>
                    <a:pt x="594" y="705"/>
                  </a:lnTo>
                  <a:lnTo>
                    <a:pt x="601" y="704"/>
                  </a:lnTo>
                  <a:lnTo>
                    <a:pt x="604" y="704"/>
                  </a:lnTo>
                  <a:lnTo>
                    <a:pt x="619" y="714"/>
                  </a:lnTo>
                  <a:lnTo>
                    <a:pt x="616" y="729"/>
                  </a:lnTo>
                  <a:lnTo>
                    <a:pt x="610" y="750"/>
                  </a:lnTo>
                  <a:lnTo>
                    <a:pt x="609" y="769"/>
                  </a:lnTo>
                  <a:lnTo>
                    <a:pt x="620" y="785"/>
                  </a:lnTo>
                  <a:lnTo>
                    <a:pt x="633" y="794"/>
                  </a:lnTo>
                  <a:lnTo>
                    <a:pt x="643" y="788"/>
                  </a:lnTo>
                  <a:lnTo>
                    <a:pt x="663" y="786"/>
                  </a:lnTo>
                  <a:lnTo>
                    <a:pt x="665" y="788"/>
                  </a:lnTo>
                  <a:lnTo>
                    <a:pt x="669" y="791"/>
                  </a:lnTo>
                  <a:lnTo>
                    <a:pt x="673" y="795"/>
                  </a:lnTo>
                  <a:lnTo>
                    <a:pt x="678" y="800"/>
                  </a:lnTo>
                  <a:lnTo>
                    <a:pt x="681" y="802"/>
                  </a:lnTo>
                  <a:lnTo>
                    <a:pt x="681" y="802"/>
                  </a:lnTo>
                  <a:lnTo>
                    <a:pt x="683" y="801"/>
                  </a:lnTo>
                  <a:lnTo>
                    <a:pt x="684" y="800"/>
                  </a:lnTo>
                  <a:lnTo>
                    <a:pt x="686" y="797"/>
                  </a:lnTo>
                  <a:lnTo>
                    <a:pt x="689" y="794"/>
                  </a:lnTo>
                  <a:lnTo>
                    <a:pt x="691" y="792"/>
                  </a:lnTo>
                  <a:lnTo>
                    <a:pt x="693" y="790"/>
                  </a:lnTo>
                  <a:lnTo>
                    <a:pt x="695" y="788"/>
                  </a:lnTo>
                  <a:lnTo>
                    <a:pt x="696" y="787"/>
                  </a:lnTo>
                  <a:lnTo>
                    <a:pt x="696" y="786"/>
                  </a:lnTo>
                  <a:lnTo>
                    <a:pt x="696" y="786"/>
                  </a:lnTo>
                  <a:lnTo>
                    <a:pt x="696" y="784"/>
                  </a:lnTo>
                  <a:lnTo>
                    <a:pt x="696" y="782"/>
                  </a:lnTo>
                  <a:lnTo>
                    <a:pt x="696" y="780"/>
                  </a:lnTo>
                  <a:lnTo>
                    <a:pt x="697" y="778"/>
                  </a:lnTo>
                  <a:lnTo>
                    <a:pt x="697" y="777"/>
                  </a:lnTo>
                  <a:lnTo>
                    <a:pt x="698" y="776"/>
                  </a:lnTo>
                  <a:lnTo>
                    <a:pt x="699" y="775"/>
                  </a:lnTo>
                  <a:lnTo>
                    <a:pt x="701" y="773"/>
                  </a:lnTo>
                  <a:lnTo>
                    <a:pt x="702" y="770"/>
                  </a:lnTo>
                  <a:lnTo>
                    <a:pt x="703" y="768"/>
                  </a:lnTo>
                  <a:lnTo>
                    <a:pt x="705" y="766"/>
                  </a:lnTo>
                  <a:lnTo>
                    <a:pt x="706" y="766"/>
                  </a:lnTo>
                  <a:lnTo>
                    <a:pt x="712" y="766"/>
                  </a:lnTo>
                  <a:lnTo>
                    <a:pt x="725" y="761"/>
                  </a:lnTo>
                  <a:lnTo>
                    <a:pt x="725" y="760"/>
                  </a:lnTo>
                  <a:lnTo>
                    <a:pt x="727" y="760"/>
                  </a:lnTo>
                  <a:lnTo>
                    <a:pt x="728" y="759"/>
                  </a:lnTo>
                  <a:lnTo>
                    <a:pt x="731" y="757"/>
                  </a:lnTo>
                  <a:lnTo>
                    <a:pt x="733" y="756"/>
                  </a:lnTo>
                  <a:lnTo>
                    <a:pt x="735" y="755"/>
                  </a:lnTo>
                  <a:lnTo>
                    <a:pt x="737" y="754"/>
                  </a:lnTo>
                  <a:lnTo>
                    <a:pt x="737" y="753"/>
                  </a:lnTo>
                  <a:lnTo>
                    <a:pt x="738" y="752"/>
                  </a:lnTo>
                  <a:lnTo>
                    <a:pt x="739" y="751"/>
                  </a:lnTo>
                  <a:lnTo>
                    <a:pt x="741" y="751"/>
                  </a:lnTo>
                  <a:lnTo>
                    <a:pt x="743" y="750"/>
                  </a:lnTo>
                  <a:lnTo>
                    <a:pt x="745" y="749"/>
                  </a:lnTo>
                  <a:lnTo>
                    <a:pt x="745" y="749"/>
                  </a:lnTo>
                  <a:lnTo>
                    <a:pt x="748" y="755"/>
                  </a:lnTo>
                  <a:lnTo>
                    <a:pt x="748" y="755"/>
                  </a:lnTo>
                  <a:lnTo>
                    <a:pt x="746" y="756"/>
                  </a:lnTo>
                  <a:lnTo>
                    <a:pt x="745" y="756"/>
                  </a:lnTo>
                  <a:lnTo>
                    <a:pt x="743" y="758"/>
                  </a:lnTo>
                  <a:lnTo>
                    <a:pt x="742" y="759"/>
                  </a:lnTo>
                  <a:lnTo>
                    <a:pt x="741" y="760"/>
                  </a:lnTo>
                  <a:lnTo>
                    <a:pt x="741" y="761"/>
                  </a:lnTo>
                  <a:lnTo>
                    <a:pt x="741" y="763"/>
                  </a:lnTo>
                  <a:lnTo>
                    <a:pt x="741" y="766"/>
                  </a:lnTo>
                  <a:lnTo>
                    <a:pt x="741" y="768"/>
                  </a:lnTo>
                  <a:lnTo>
                    <a:pt x="741" y="770"/>
                  </a:lnTo>
                  <a:lnTo>
                    <a:pt x="741" y="772"/>
                  </a:lnTo>
                  <a:lnTo>
                    <a:pt x="736" y="780"/>
                  </a:lnTo>
                  <a:lnTo>
                    <a:pt x="743" y="788"/>
                  </a:lnTo>
                  <a:lnTo>
                    <a:pt x="743" y="773"/>
                  </a:lnTo>
                  <a:lnTo>
                    <a:pt x="743" y="773"/>
                  </a:lnTo>
                  <a:lnTo>
                    <a:pt x="744" y="772"/>
                  </a:lnTo>
                  <a:lnTo>
                    <a:pt x="746" y="769"/>
                  </a:lnTo>
                  <a:lnTo>
                    <a:pt x="748" y="767"/>
                  </a:lnTo>
                  <a:lnTo>
                    <a:pt x="751" y="765"/>
                  </a:lnTo>
                  <a:lnTo>
                    <a:pt x="753" y="764"/>
                  </a:lnTo>
                  <a:lnTo>
                    <a:pt x="754" y="762"/>
                  </a:lnTo>
                  <a:lnTo>
                    <a:pt x="755" y="762"/>
                  </a:lnTo>
                  <a:lnTo>
                    <a:pt x="756" y="761"/>
                  </a:lnTo>
                  <a:lnTo>
                    <a:pt x="756" y="759"/>
                  </a:lnTo>
                  <a:lnTo>
                    <a:pt x="757" y="757"/>
                  </a:lnTo>
                  <a:lnTo>
                    <a:pt x="758" y="755"/>
                  </a:lnTo>
                  <a:lnTo>
                    <a:pt x="759" y="754"/>
                  </a:lnTo>
                  <a:lnTo>
                    <a:pt x="759" y="752"/>
                  </a:lnTo>
                  <a:lnTo>
                    <a:pt x="760" y="752"/>
                  </a:lnTo>
                  <a:lnTo>
                    <a:pt x="760" y="752"/>
                  </a:lnTo>
                  <a:lnTo>
                    <a:pt x="761" y="753"/>
                  </a:lnTo>
                  <a:lnTo>
                    <a:pt x="762" y="755"/>
                  </a:lnTo>
                  <a:lnTo>
                    <a:pt x="763" y="756"/>
                  </a:lnTo>
                  <a:lnTo>
                    <a:pt x="765" y="758"/>
                  </a:lnTo>
                  <a:lnTo>
                    <a:pt x="766" y="760"/>
                  </a:lnTo>
                  <a:lnTo>
                    <a:pt x="766" y="761"/>
                  </a:lnTo>
                  <a:lnTo>
                    <a:pt x="766" y="761"/>
                  </a:lnTo>
                  <a:lnTo>
                    <a:pt x="768" y="762"/>
                  </a:lnTo>
                  <a:lnTo>
                    <a:pt x="770" y="764"/>
                  </a:lnTo>
                  <a:lnTo>
                    <a:pt x="772" y="765"/>
                  </a:lnTo>
                  <a:lnTo>
                    <a:pt x="775" y="766"/>
                  </a:lnTo>
                  <a:lnTo>
                    <a:pt x="777" y="767"/>
                  </a:lnTo>
                  <a:lnTo>
                    <a:pt x="779" y="768"/>
                  </a:lnTo>
                  <a:lnTo>
                    <a:pt x="781" y="769"/>
                  </a:lnTo>
                  <a:lnTo>
                    <a:pt x="781" y="769"/>
                  </a:lnTo>
                  <a:lnTo>
                    <a:pt x="805" y="770"/>
                  </a:lnTo>
                  <a:lnTo>
                    <a:pt x="818" y="778"/>
                  </a:lnTo>
                  <a:lnTo>
                    <a:pt x="821" y="773"/>
                  </a:lnTo>
                  <a:lnTo>
                    <a:pt x="825" y="772"/>
                  </a:lnTo>
                  <a:lnTo>
                    <a:pt x="832" y="770"/>
                  </a:lnTo>
                  <a:lnTo>
                    <a:pt x="841" y="769"/>
                  </a:lnTo>
                  <a:lnTo>
                    <a:pt x="849" y="768"/>
                  </a:lnTo>
                  <a:lnTo>
                    <a:pt x="852" y="767"/>
                  </a:lnTo>
                  <a:lnTo>
                    <a:pt x="852" y="767"/>
                  </a:lnTo>
                  <a:lnTo>
                    <a:pt x="851" y="768"/>
                  </a:lnTo>
                  <a:lnTo>
                    <a:pt x="849" y="769"/>
                  </a:lnTo>
                  <a:lnTo>
                    <a:pt x="847" y="770"/>
                  </a:lnTo>
                  <a:lnTo>
                    <a:pt x="844" y="772"/>
                  </a:lnTo>
                  <a:lnTo>
                    <a:pt x="842" y="773"/>
                  </a:lnTo>
                  <a:lnTo>
                    <a:pt x="841" y="773"/>
                  </a:lnTo>
                  <a:lnTo>
                    <a:pt x="840" y="774"/>
                  </a:lnTo>
                  <a:lnTo>
                    <a:pt x="844" y="779"/>
                  </a:lnTo>
                  <a:lnTo>
                    <a:pt x="850" y="781"/>
                  </a:lnTo>
                  <a:lnTo>
                    <a:pt x="852" y="782"/>
                  </a:lnTo>
                  <a:lnTo>
                    <a:pt x="860" y="788"/>
                  </a:lnTo>
                  <a:lnTo>
                    <a:pt x="860" y="789"/>
                  </a:lnTo>
                  <a:lnTo>
                    <a:pt x="860" y="790"/>
                  </a:lnTo>
                  <a:lnTo>
                    <a:pt x="860" y="792"/>
                  </a:lnTo>
                  <a:lnTo>
                    <a:pt x="860" y="794"/>
                  </a:lnTo>
                  <a:lnTo>
                    <a:pt x="861" y="795"/>
                  </a:lnTo>
                  <a:lnTo>
                    <a:pt x="862" y="795"/>
                  </a:lnTo>
                  <a:lnTo>
                    <a:pt x="863" y="795"/>
                  </a:lnTo>
                  <a:lnTo>
                    <a:pt x="865" y="795"/>
                  </a:lnTo>
                  <a:lnTo>
                    <a:pt x="866" y="795"/>
                  </a:lnTo>
                  <a:lnTo>
                    <a:pt x="866" y="796"/>
                  </a:lnTo>
                  <a:lnTo>
                    <a:pt x="867" y="797"/>
                  </a:lnTo>
                  <a:lnTo>
                    <a:pt x="868" y="798"/>
                  </a:lnTo>
                  <a:lnTo>
                    <a:pt x="870" y="800"/>
                  </a:lnTo>
                  <a:lnTo>
                    <a:pt x="872" y="801"/>
                  </a:lnTo>
                  <a:lnTo>
                    <a:pt x="875" y="803"/>
                  </a:lnTo>
                  <a:lnTo>
                    <a:pt x="877" y="804"/>
                  </a:lnTo>
                  <a:lnTo>
                    <a:pt x="879" y="805"/>
                  </a:lnTo>
                  <a:lnTo>
                    <a:pt x="881" y="805"/>
                  </a:lnTo>
                  <a:lnTo>
                    <a:pt x="881" y="805"/>
                  </a:lnTo>
                  <a:lnTo>
                    <a:pt x="888" y="818"/>
                  </a:lnTo>
                  <a:lnTo>
                    <a:pt x="915" y="834"/>
                  </a:lnTo>
                  <a:lnTo>
                    <a:pt x="944" y="835"/>
                  </a:lnTo>
                  <a:lnTo>
                    <a:pt x="967" y="854"/>
                  </a:lnTo>
                  <a:lnTo>
                    <a:pt x="968" y="857"/>
                  </a:lnTo>
                  <a:lnTo>
                    <a:pt x="969" y="864"/>
                  </a:lnTo>
                  <a:lnTo>
                    <a:pt x="970" y="871"/>
                  </a:lnTo>
                  <a:lnTo>
                    <a:pt x="971" y="878"/>
                  </a:lnTo>
                  <a:lnTo>
                    <a:pt x="972" y="881"/>
                  </a:lnTo>
                  <a:lnTo>
                    <a:pt x="974" y="881"/>
                  </a:lnTo>
                  <a:lnTo>
                    <a:pt x="974" y="881"/>
                  </a:lnTo>
                  <a:lnTo>
                    <a:pt x="975" y="880"/>
                  </a:lnTo>
                  <a:lnTo>
                    <a:pt x="975" y="880"/>
                  </a:lnTo>
                  <a:lnTo>
                    <a:pt x="982" y="887"/>
                  </a:lnTo>
                  <a:lnTo>
                    <a:pt x="981" y="900"/>
                  </a:lnTo>
                  <a:lnTo>
                    <a:pt x="997" y="910"/>
                  </a:lnTo>
                  <a:lnTo>
                    <a:pt x="997" y="923"/>
                  </a:lnTo>
                  <a:lnTo>
                    <a:pt x="1008" y="914"/>
                  </a:lnTo>
                  <a:lnTo>
                    <a:pt x="1010" y="915"/>
                  </a:lnTo>
                  <a:lnTo>
                    <a:pt x="1016" y="917"/>
                  </a:lnTo>
                  <a:lnTo>
                    <a:pt x="1023" y="921"/>
                  </a:lnTo>
                  <a:lnTo>
                    <a:pt x="1031" y="924"/>
                  </a:lnTo>
                  <a:lnTo>
                    <a:pt x="1037" y="926"/>
                  </a:lnTo>
                  <a:lnTo>
                    <a:pt x="1040" y="927"/>
                  </a:lnTo>
                  <a:lnTo>
                    <a:pt x="1040" y="926"/>
                  </a:lnTo>
                  <a:lnTo>
                    <a:pt x="1040" y="927"/>
                  </a:lnTo>
                  <a:lnTo>
                    <a:pt x="1041" y="929"/>
                  </a:lnTo>
                  <a:lnTo>
                    <a:pt x="1041" y="932"/>
                  </a:lnTo>
                  <a:lnTo>
                    <a:pt x="1041" y="935"/>
                  </a:lnTo>
                  <a:lnTo>
                    <a:pt x="1041" y="938"/>
                  </a:lnTo>
                  <a:lnTo>
                    <a:pt x="1040" y="940"/>
                  </a:lnTo>
                  <a:lnTo>
                    <a:pt x="1040" y="942"/>
                  </a:lnTo>
                  <a:lnTo>
                    <a:pt x="1040" y="943"/>
                  </a:lnTo>
                  <a:lnTo>
                    <a:pt x="1040" y="943"/>
                  </a:lnTo>
                  <a:lnTo>
                    <a:pt x="1041" y="942"/>
                  </a:lnTo>
                  <a:lnTo>
                    <a:pt x="1042" y="940"/>
                  </a:lnTo>
                  <a:lnTo>
                    <a:pt x="1044" y="939"/>
                  </a:lnTo>
                  <a:lnTo>
                    <a:pt x="1045" y="938"/>
                  </a:lnTo>
                  <a:lnTo>
                    <a:pt x="1046" y="938"/>
                  </a:lnTo>
                  <a:lnTo>
                    <a:pt x="1047" y="938"/>
                  </a:lnTo>
                  <a:lnTo>
                    <a:pt x="1068" y="944"/>
                  </a:lnTo>
                  <a:lnTo>
                    <a:pt x="1071" y="943"/>
                  </a:lnTo>
                  <a:lnTo>
                    <a:pt x="1078" y="943"/>
                  </a:lnTo>
                  <a:lnTo>
                    <a:pt x="1085" y="942"/>
                  </a:lnTo>
                  <a:lnTo>
                    <a:pt x="1088" y="939"/>
                  </a:lnTo>
                  <a:lnTo>
                    <a:pt x="1089" y="939"/>
                  </a:lnTo>
                  <a:lnTo>
                    <a:pt x="1090" y="939"/>
                  </a:lnTo>
                  <a:lnTo>
                    <a:pt x="1092" y="940"/>
                  </a:lnTo>
                  <a:lnTo>
                    <a:pt x="1094" y="942"/>
                  </a:lnTo>
                  <a:lnTo>
                    <a:pt x="1096" y="944"/>
                  </a:lnTo>
                  <a:lnTo>
                    <a:pt x="1098" y="945"/>
                  </a:lnTo>
                  <a:lnTo>
                    <a:pt x="1099" y="946"/>
                  </a:lnTo>
                  <a:lnTo>
                    <a:pt x="1100" y="947"/>
                  </a:lnTo>
                  <a:lnTo>
                    <a:pt x="1101" y="947"/>
                  </a:lnTo>
                  <a:lnTo>
                    <a:pt x="1103" y="949"/>
                  </a:lnTo>
                  <a:lnTo>
                    <a:pt x="1108" y="953"/>
                  </a:lnTo>
                  <a:lnTo>
                    <a:pt x="1114" y="958"/>
                  </a:lnTo>
                  <a:lnTo>
                    <a:pt x="1120" y="964"/>
                  </a:lnTo>
                  <a:lnTo>
                    <a:pt x="1126" y="968"/>
                  </a:lnTo>
                  <a:lnTo>
                    <a:pt x="1128" y="972"/>
                  </a:lnTo>
                  <a:lnTo>
                    <a:pt x="1129" y="972"/>
                  </a:lnTo>
                  <a:lnTo>
                    <a:pt x="1131" y="973"/>
                  </a:lnTo>
                  <a:lnTo>
                    <a:pt x="1134" y="974"/>
                  </a:lnTo>
                  <a:lnTo>
                    <a:pt x="1136" y="975"/>
                  </a:lnTo>
                  <a:lnTo>
                    <a:pt x="1139" y="975"/>
                  </a:lnTo>
                  <a:lnTo>
                    <a:pt x="1141" y="976"/>
                  </a:lnTo>
                  <a:lnTo>
                    <a:pt x="1143" y="976"/>
                  </a:lnTo>
                  <a:lnTo>
                    <a:pt x="1144" y="977"/>
                  </a:lnTo>
                  <a:lnTo>
                    <a:pt x="1144" y="979"/>
                  </a:lnTo>
                  <a:lnTo>
                    <a:pt x="1146" y="984"/>
                  </a:lnTo>
                  <a:lnTo>
                    <a:pt x="1148" y="991"/>
                  </a:lnTo>
                  <a:lnTo>
                    <a:pt x="1150" y="997"/>
                  </a:lnTo>
                  <a:lnTo>
                    <a:pt x="1152" y="1001"/>
                  </a:lnTo>
                  <a:lnTo>
                    <a:pt x="1152" y="1002"/>
                  </a:lnTo>
                  <a:lnTo>
                    <a:pt x="1151" y="1004"/>
                  </a:lnTo>
                  <a:lnTo>
                    <a:pt x="1150" y="1007"/>
                  </a:lnTo>
                  <a:lnTo>
                    <a:pt x="1149" y="1010"/>
                  </a:lnTo>
                  <a:lnTo>
                    <a:pt x="1147" y="1012"/>
                  </a:lnTo>
                  <a:lnTo>
                    <a:pt x="1146" y="1014"/>
                  </a:lnTo>
                  <a:lnTo>
                    <a:pt x="1145" y="1016"/>
                  </a:lnTo>
                  <a:lnTo>
                    <a:pt x="1145" y="1016"/>
                  </a:lnTo>
                  <a:lnTo>
                    <a:pt x="1134" y="1043"/>
                  </a:lnTo>
                  <a:lnTo>
                    <a:pt x="1109" y="1077"/>
                  </a:lnTo>
                  <a:lnTo>
                    <a:pt x="1109" y="1077"/>
                  </a:lnTo>
                  <a:lnTo>
                    <a:pt x="1109" y="1079"/>
                  </a:lnTo>
                  <a:lnTo>
                    <a:pt x="1109" y="1080"/>
                  </a:lnTo>
                  <a:lnTo>
                    <a:pt x="1108" y="1083"/>
                  </a:lnTo>
                  <a:lnTo>
                    <a:pt x="1108" y="1084"/>
                  </a:lnTo>
                  <a:lnTo>
                    <a:pt x="1109" y="1085"/>
                  </a:lnTo>
                  <a:lnTo>
                    <a:pt x="1109" y="1088"/>
                  </a:lnTo>
                  <a:lnTo>
                    <a:pt x="1109" y="1094"/>
                  </a:lnTo>
                  <a:lnTo>
                    <a:pt x="1109" y="1102"/>
                  </a:lnTo>
                  <a:lnTo>
                    <a:pt x="1109" y="1109"/>
                  </a:lnTo>
                  <a:lnTo>
                    <a:pt x="1109" y="1113"/>
                  </a:lnTo>
                  <a:lnTo>
                    <a:pt x="1109" y="1116"/>
                  </a:lnTo>
                  <a:lnTo>
                    <a:pt x="1108" y="1122"/>
                  </a:lnTo>
                  <a:lnTo>
                    <a:pt x="1107" y="1129"/>
                  </a:lnTo>
                  <a:lnTo>
                    <a:pt x="1105" y="1136"/>
                  </a:lnTo>
                  <a:lnTo>
                    <a:pt x="1104" y="1142"/>
                  </a:lnTo>
                  <a:lnTo>
                    <a:pt x="1104" y="1144"/>
                  </a:lnTo>
                  <a:lnTo>
                    <a:pt x="1103" y="1147"/>
                  </a:lnTo>
                  <a:lnTo>
                    <a:pt x="1102" y="1153"/>
                  </a:lnTo>
                  <a:lnTo>
                    <a:pt x="1101" y="1160"/>
                  </a:lnTo>
                  <a:lnTo>
                    <a:pt x="1100" y="1168"/>
                  </a:lnTo>
                  <a:lnTo>
                    <a:pt x="1099" y="1171"/>
                  </a:lnTo>
                  <a:lnTo>
                    <a:pt x="1098" y="1174"/>
                  </a:lnTo>
                  <a:lnTo>
                    <a:pt x="1095" y="1179"/>
                  </a:lnTo>
                  <a:lnTo>
                    <a:pt x="1090" y="1184"/>
                  </a:lnTo>
                  <a:lnTo>
                    <a:pt x="1087" y="1188"/>
                  </a:lnTo>
                  <a:lnTo>
                    <a:pt x="1086" y="1190"/>
                  </a:lnTo>
                  <a:lnTo>
                    <a:pt x="1078" y="1197"/>
                  </a:lnTo>
                  <a:lnTo>
                    <a:pt x="1053" y="1205"/>
                  </a:lnTo>
                  <a:lnTo>
                    <a:pt x="1020" y="1227"/>
                  </a:lnTo>
                  <a:lnTo>
                    <a:pt x="1015" y="1235"/>
                  </a:lnTo>
                  <a:lnTo>
                    <a:pt x="1018" y="1256"/>
                  </a:lnTo>
                  <a:lnTo>
                    <a:pt x="1015" y="1273"/>
                  </a:lnTo>
                  <a:lnTo>
                    <a:pt x="1005" y="1292"/>
                  </a:lnTo>
                  <a:lnTo>
                    <a:pt x="995" y="1292"/>
                  </a:lnTo>
                  <a:lnTo>
                    <a:pt x="990" y="1311"/>
                  </a:lnTo>
                  <a:lnTo>
                    <a:pt x="981" y="1335"/>
                  </a:lnTo>
                  <a:lnTo>
                    <a:pt x="965" y="1350"/>
                  </a:lnTo>
                  <a:lnTo>
                    <a:pt x="947" y="1347"/>
                  </a:lnTo>
                  <a:lnTo>
                    <a:pt x="934" y="1336"/>
                  </a:lnTo>
                  <a:lnTo>
                    <a:pt x="928" y="1343"/>
                  </a:lnTo>
                  <a:lnTo>
                    <a:pt x="934" y="1342"/>
                  </a:lnTo>
                  <a:lnTo>
                    <a:pt x="934" y="1342"/>
                  </a:lnTo>
                  <a:lnTo>
                    <a:pt x="935" y="1343"/>
                  </a:lnTo>
                  <a:lnTo>
                    <a:pt x="936" y="1345"/>
                  </a:lnTo>
                  <a:lnTo>
                    <a:pt x="937" y="1347"/>
                  </a:lnTo>
                  <a:lnTo>
                    <a:pt x="938" y="1350"/>
                  </a:lnTo>
                  <a:lnTo>
                    <a:pt x="939" y="1352"/>
                  </a:lnTo>
                  <a:lnTo>
                    <a:pt x="940" y="1355"/>
                  </a:lnTo>
                  <a:lnTo>
                    <a:pt x="940" y="1357"/>
                  </a:lnTo>
                  <a:lnTo>
                    <a:pt x="941" y="1358"/>
                  </a:lnTo>
                  <a:lnTo>
                    <a:pt x="944" y="1359"/>
                  </a:lnTo>
                  <a:lnTo>
                    <a:pt x="946" y="1360"/>
                  </a:lnTo>
                  <a:lnTo>
                    <a:pt x="948" y="1360"/>
                  </a:lnTo>
                  <a:lnTo>
                    <a:pt x="950" y="1361"/>
                  </a:lnTo>
                  <a:lnTo>
                    <a:pt x="951" y="1363"/>
                  </a:lnTo>
                  <a:lnTo>
                    <a:pt x="951" y="1364"/>
                  </a:lnTo>
                  <a:lnTo>
                    <a:pt x="951" y="1366"/>
                  </a:lnTo>
                  <a:lnTo>
                    <a:pt x="951" y="1367"/>
                  </a:lnTo>
                  <a:lnTo>
                    <a:pt x="951" y="1368"/>
                  </a:lnTo>
                  <a:lnTo>
                    <a:pt x="951" y="1370"/>
                  </a:lnTo>
                  <a:lnTo>
                    <a:pt x="951" y="1372"/>
                  </a:lnTo>
                  <a:lnTo>
                    <a:pt x="952" y="1375"/>
                  </a:lnTo>
                  <a:lnTo>
                    <a:pt x="952" y="1377"/>
                  </a:lnTo>
                  <a:lnTo>
                    <a:pt x="951" y="1380"/>
                  </a:lnTo>
                  <a:lnTo>
                    <a:pt x="949" y="1384"/>
                  </a:lnTo>
                  <a:lnTo>
                    <a:pt x="947" y="1389"/>
                  </a:lnTo>
                  <a:lnTo>
                    <a:pt x="945" y="1392"/>
                  </a:lnTo>
                  <a:lnTo>
                    <a:pt x="944" y="1395"/>
                  </a:lnTo>
                  <a:lnTo>
                    <a:pt x="922" y="1400"/>
                  </a:lnTo>
                  <a:lnTo>
                    <a:pt x="922" y="1400"/>
                  </a:lnTo>
                  <a:lnTo>
                    <a:pt x="920" y="1400"/>
                  </a:lnTo>
                  <a:lnTo>
                    <a:pt x="918" y="1400"/>
                  </a:lnTo>
                  <a:lnTo>
                    <a:pt x="915" y="1400"/>
                  </a:lnTo>
                  <a:lnTo>
                    <a:pt x="912" y="1400"/>
                  </a:lnTo>
                  <a:lnTo>
                    <a:pt x="910" y="1400"/>
                  </a:lnTo>
                  <a:lnTo>
                    <a:pt x="909" y="1400"/>
                  </a:lnTo>
                  <a:lnTo>
                    <a:pt x="908" y="1401"/>
                  </a:lnTo>
                  <a:lnTo>
                    <a:pt x="907" y="1402"/>
                  </a:lnTo>
                  <a:lnTo>
                    <a:pt x="906" y="1405"/>
                  </a:lnTo>
                  <a:lnTo>
                    <a:pt x="906" y="1407"/>
                  </a:lnTo>
                  <a:lnTo>
                    <a:pt x="905" y="1409"/>
                  </a:lnTo>
                  <a:lnTo>
                    <a:pt x="905" y="1410"/>
                  </a:lnTo>
                  <a:lnTo>
                    <a:pt x="906" y="1412"/>
                  </a:lnTo>
                  <a:lnTo>
                    <a:pt x="907" y="1413"/>
                  </a:lnTo>
                  <a:lnTo>
                    <a:pt x="907" y="1415"/>
                  </a:lnTo>
                  <a:lnTo>
                    <a:pt x="908" y="1416"/>
                  </a:lnTo>
                  <a:lnTo>
                    <a:pt x="908" y="1417"/>
                  </a:lnTo>
                  <a:lnTo>
                    <a:pt x="902" y="1426"/>
                  </a:lnTo>
                  <a:lnTo>
                    <a:pt x="893" y="1428"/>
                  </a:lnTo>
                  <a:lnTo>
                    <a:pt x="881" y="1425"/>
                  </a:lnTo>
                  <a:lnTo>
                    <a:pt x="881" y="1432"/>
                  </a:lnTo>
                  <a:lnTo>
                    <a:pt x="888" y="1442"/>
                  </a:lnTo>
                  <a:lnTo>
                    <a:pt x="893" y="1444"/>
                  </a:lnTo>
                  <a:lnTo>
                    <a:pt x="902" y="1444"/>
                  </a:lnTo>
                  <a:lnTo>
                    <a:pt x="901" y="1444"/>
                  </a:lnTo>
                  <a:lnTo>
                    <a:pt x="901" y="1445"/>
                  </a:lnTo>
                  <a:lnTo>
                    <a:pt x="900" y="1447"/>
                  </a:lnTo>
                  <a:lnTo>
                    <a:pt x="898" y="1448"/>
                  </a:lnTo>
                  <a:lnTo>
                    <a:pt x="897" y="1451"/>
                  </a:lnTo>
                  <a:lnTo>
                    <a:pt x="896" y="1452"/>
                  </a:lnTo>
                  <a:lnTo>
                    <a:pt x="895" y="1453"/>
                  </a:lnTo>
                  <a:lnTo>
                    <a:pt x="894" y="1454"/>
                  </a:lnTo>
                  <a:lnTo>
                    <a:pt x="893" y="1456"/>
                  </a:lnTo>
                  <a:lnTo>
                    <a:pt x="892" y="1458"/>
                  </a:lnTo>
                  <a:lnTo>
                    <a:pt x="891" y="1461"/>
                  </a:lnTo>
                  <a:lnTo>
                    <a:pt x="891" y="1463"/>
                  </a:lnTo>
                  <a:lnTo>
                    <a:pt x="891" y="1465"/>
                  </a:lnTo>
                  <a:lnTo>
                    <a:pt x="892" y="1466"/>
                  </a:lnTo>
                  <a:lnTo>
                    <a:pt x="892" y="1468"/>
                  </a:lnTo>
                  <a:lnTo>
                    <a:pt x="892" y="1470"/>
                  </a:lnTo>
                  <a:lnTo>
                    <a:pt x="892" y="1472"/>
                  </a:lnTo>
                  <a:lnTo>
                    <a:pt x="892" y="1474"/>
                  </a:lnTo>
                  <a:lnTo>
                    <a:pt x="892" y="1474"/>
                  </a:lnTo>
                  <a:lnTo>
                    <a:pt x="885" y="1480"/>
                  </a:lnTo>
                  <a:lnTo>
                    <a:pt x="882" y="1494"/>
                  </a:lnTo>
                  <a:lnTo>
                    <a:pt x="896" y="1506"/>
                  </a:lnTo>
                  <a:lnTo>
                    <a:pt x="903" y="1511"/>
                  </a:lnTo>
                  <a:lnTo>
                    <a:pt x="903" y="1511"/>
                  </a:lnTo>
                  <a:lnTo>
                    <a:pt x="902" y="1513"/>
                  </a:lnTo>
                  <a:lnTo>
                    <a:pt x="901" y="1515"/>
                  </a:lnTo>
                  <a:lnTo>
                    <a:pt x="900" y="1517"/>
                  </a:lnTo>
                  <a:lnTo>
                    <a:pt x="898" y="1519"/>
                  </a:lnTo>
                  <a:lnTo>
                    <a:pt x="897" y="1521"/>
                  </a:lnTo>
                  <a:lnTo>
                    <a:pt x="896" y="1522"/>
                  </a:lnTo>
                  <a:lnTo>
                    <a:pt x="894" y="1524"/>
                  </a:lnTo>
                  <a:lnTo>
                    <a:pt x="894" y="1526"/>
                  </a:lnTo>
                  <a:lnTo>
                    <a:pt x="893" y="1528"/>
                  </a:lnTo>
                  <a:lnTo>
                    <a:pt x="893" y="1530"/>
                  </a:lnTo>
                  <a:lnTo>
                    <a:pt x="893" y="1531"/>
                  </a:lnTo>
                  <a:lnTo>
                    <a:pt x="894" y="1541"/>
                  </a:lnTo>
                  <a:lnTo>
                    <a:pt x="888" y="1546"/>
                  </a:lnTo>
                  <a:lnTo>
                    <a:pt x="892" y="1558"/>
                  </a:lnTo>
                  <a:lnTo>
                    <a:pt x="914" y="1582"/>
                  </a:lnTo>
                  <a:lnTo>
                    <a:pt x="944" y="1593"/>
                  </a:lnTo>
                  <a:lnTo>
                    <a:pt x="939" y="1599"/>
                  </a:lnTo>
                  <a:lnTo>
                    <a:pt x="925" y="1606"/>
                  </a:lnTo>
                  <a:lnTo>
                    <a:pt x="924" y="1606"/>
                  </a:lnTo>
                  <a:lnTo>
                    <a:pt x="920" y="1605"/>
                  </a:lnTo>
                  <a:lnTo>
                    <a:pt x="911" y="1603"/>
                  </a:lnTo>
                  <a:lnTo>
                    <a:pt x="899" y="1600"/>
                  </a:lnTo>
                  <a:lnTo>
                    <a:pt x="882" y="1596"/>
                  </a:lnTo>
                  <a:lnTo>
                    <a:pt x="871" y="1590"/>
                  </a:lnTo>
                  <a:lnTo>
                    <a:pt x="860" y="1582"/>
                  </a:lnTo>
                  <a:lnTo>
                    <a:pt x="848" y="1572"/>
                  </a:lnTo>
                  <a:lnTo>
                    <a:pt x="838" y="1559"/>
                  </a:lnTo>
                  <a:lnTo>
                    <a:pt x="829" y="1547"/>
                  </a:lnTo>
                  <a:lnTo>
                    <a:pt x="821" y="1536"/>
                  </a:lnTo>
                  <a:lnTo>
                    <a:pt x="815" y="1526"/>
                  </a:lnTo>
                  <a:lnTo>
                    <a:pt x="811" y="1520"/>
                  </a:lnTo>
                  <a:lnTo>
                    <a:pt x="810" y="1518"/>
                  </a:lnTo>
                  <a:lnTo>
                    <a:pt x="816" y="1506"/>
                  </a:lnTo>
                  <a:lnTo>
                    <a:pt x="810" y="1501"/>
                  </a:lnTo>
                  <a:lnTo>
                    <a:pt x="801" y="1500"/>
                  </a:lnTo>
                  <a:lnTo>
                    <a:pt x="802" y="1489"/>
                  </a:lnTo>
                  <a:lnTo>
                    <a:pt x="805" y="1480"/>
                  </a:lnTo>
                  <a:lnTo>
                    <a:pt x="799" y="1474"/>
                  </a:lnTo>
                  <a:lnTo>
                    <a:pt x="802" y="1470"/>
                  </a:lnTo>
                  <a:lnTo>
                    <a:pt x="806" y="1466"/>
                  </a:lnTo>
                  <a:lnTo>
                    <a:pt x="811" y="1470"/>
                  </a:lnTo>
                  <a:lnTo>
                    <a:pt x="811" y="1461"/>
                  </a:lnTo>
                  <a:lnTo>
                    <a:pt x="806" y="1439"/>
                  </a:lnTo>
                  <a:lnTo>
                    <a:pt x="800" y="1438"/>
                  </a:lnTo>
                  <a:lnTo>
                    <a:pt x="805" y="1453"/>
                  </a:lnTo>
                  <a:lnTo>
                    <a:pt x="797" y="1453"/>
                  </a:lnTo>
                  <a:lnTo>
                    <a:pt x="789" y="1429"/>
                  </a:lnTo>
                  <a:lnTo>
                    <a:pt x="789" y="1427"/>
                  </a:lnTo>
                  <a:lnTo>
                    <a:pt x="789" y="1420"/>
                  </a:lnTo>
                  <a:lnTo>
                    <a:pt x="788" y="1414"/>
                  </a:lnTo>
                  <a:lnTo>
                    <a:pt x="788" y="1408"/>
                  </a:lnTo>
                  <a:lnTo>
                    <a:pt x="788" y="1404"/>
                  </a:lnTo>
                  <a:lnTo>
                    <a:pt x="787" y="1401"/>
                  </a:lnTo>
                  <a:lnTo>
                    <a:pt x="784" y="1396"/>
                  </a:lnTo>
                  <a:lnTo>
                    <a:pt x="781" y="1390"/>
                  </a:lnTo>
                  <a:lnTo>
                    <a:pt x="779" y="1385"/>
                  </a:lnTo>
                  <a:lnTo>
                    <a:pt x="778" y="1383"/>
                  </a:lnTo>
                  <a:lnTo>
                    <a:pt x="780" y="1372"/>
                  </a:lnTo>
                  <a:lnTo>
                    <a:pt x="783" y="1315"/>
                  </a:lnTo>
                  <a:lnTo>
                    <a:pt x="776" y="1287"/>
                  </a:lnTo>
                  <a:lnTo>
                    <a:pt x="773" y="1189"/>
                  </a:lnTo>
                  <a:lnTo>
                    <a:pt x="765" y="1143"/>
                  </a:lnTo>
                  <a:lnTo>
                    <a:pt x="762" y="1141"/>
                  </a:lnTo>
                  <a:lnTo>
                    <a:pt x="757" y="1137"/>
                  </a:lnTo>
                  <a:lnTo>
                    <a:pt x="751" y="1132"/>
                  </a:lnTo>
                  <a:lnTo>
                    <a:pt x="742" y="1126"/>
                  </a:lnTo>
                  <a:lnTo>
                    <a:pt x="732" y="1120"/>
                  </a:lnTo>
                  <a:lnTo>
                    <a:pt x="724" y="1113"/>
                  </a:lnTo>
                  <a:lnTo>
                    <a:pt x="716" y="1107"/>
                  </a:lnTo>
                  <a:lnTo>
                    <a:pt x="709" y="1102"/>
                  </a:lnTo>
                  <a:lnTo>
                    <a:pt x="706" y="1099"/>
                  </a:lnTo>
                  <a:lnTo>
                    <a:pt x="705" y="1097"/>
                  </a:lnTo>
                  <a:lnTo>
                    <a:pt x="701" y="1092"/>
                  </a:lnTo>
                  <a:lnTo>
                    <a:pt x="697" y="1085"/>
                  </a:lnTo>
                  <a:lnTo>
                    <a:pt x="693" y="1075"/>
                  </a:lnTo>
                  <a:lnTo>
                    <a:pt x="689" y="1067"/>
                  </a:lnTo>
                  <a:lnTo>
                    <a:pt x="685" y="1059"/>
                  </a:lnTo>
                  <a:lnTo>
                    <a:pt x="682" y="1053"/>
                  </a:lnTo>
                  <a:lnTo>
                    <a:pt x="681" y="1051"/>
                  </a:lnTo>
                  <a:lnTo>
                    <a:pt x="665" y="1028"/>
                  </a:lnTo>
                  <a:lnTo>
                    <a:pt x="649" y="994"/>
                  </a:lnTo>
                  <a:lnTo>
                    <a:pt x="648" y="994"/>
                  </a:lnTo>
                  <a:lnTo>
                    <a:pt x="647" y="993"/>
                  </a:lnTo>
                  <a:lnTo>
                    <a:pt x="646" y="992"/>
                  </a:lnTo>
                  <a:lnTo>
                    <a:pt x="643" y="991"/>
                  </a:lnTo>
                  <a:lnTo>
                    <a:pt x="642" y="990"/>
                  </a:lnTo>
                  <a:lnTo>
                    <a:pt x="640" y="989"/>
                  </a:lnTo>
                  <a:lnTo>
                    <a:pt x="639" y="988"/>
                  </a:lnTo>
                  <a:lnTo>
                    <a:pt x="639" y="988"/>
                  </a:lnTo>
                  <a:lnTo>
                    <a:pt x="639" y="988"/>
                  </a:lnTo>
                  <a:lnTo>
                    <a:pt x="638" y="987"/>
                  </a:lnTo>
                  <a:lnTo>
                    <a:pt x="638" y="985"/>
                  </a:lnTo>
                  <a:lnTo>
                    <a:pt x="637" y="984"/>
                  </a:lnTo>
                  <a:lnTo>
                    <a:pt x="637" y="982"/>
                  </a:lnTo>
                  <a:lnTo>
                    <a:pt x="636" y="981"/>
                  </a:lnTo>
                  <a:lnTo>
                    <a:pt x="636" y="980"/>
                  </a:lnTo>
                  <a:lnTo>
                    <a:pt x="631" y="962"/>
                  </a:lnTo>
                  <a:lnTo>
                    <a:pt x="637" y="953"/>
                  </a:lnTo>
                  <a:lnTo>
                    <a:pt x="646" y="944"/>
                  </a:lnTo>
                  <a:lnTo>
                    <a:pt x="636" y="935"/>
                  </a:lnTo>
                  <a:lnTo>
                    <a:pt x="634" y="924"/>
                  </a:lnTo>
                  <a:lnTo>
                    <a:pt x="641" y="910"/>
                  </a:lnTo>
                  <a:lnTo>
                    <a:pt x="646" y="895"/>
                  </a:lnTo>
                  <a:lnTo>
                    <a:pt x="656" y="891"/>
                  </a:lnTo>
                  <a:lnTo>
                    <a:pt x="657" y="879"/>
                  </a:lnTo>
                  <a:lnTo>
                    <a:pt x="667" y="872"/>
                  </a:lnTo>
                  <a:lnTo>
                    <a:pt x="675" y="860"/>
                  </a:lnTo>
                  <a:lnTo>
                    <a:pt x="675" y="820"/>
                  </a:lnTo>
                  <a:lnTo>
                    <a:pt x="666" y="807"/>
                  </a:lnTo>
                  <a:lnTo>
                    <a:pt x="666" y="801"/>
                  </a:lnTo>
                  <a:lnTo>
                    <a:pt x="659" y="794"/>
                  </a:lnTo>
                  <a:lnTo>
                    <a:pt x="653" y="794"/>
                  </a:lnTo>
                  <a:lnTo>
                    <a:pt x="645" y="802"/>
                  </a:lnTo>
                  <a:lnTo>
                    <a:pt x="648" y="811"/>
                  </a:lnTo>
                  <a:lnTo>
                    <a:pt x="639" y="816"/>
                  </a:lnTo>
                  <a:lnTo>
                    <a:pt x="627" y="805"/>
                  </a:lnTo>
                  <a:lnTo>
                    <a:pt x="619" y="802"/>
                  </a:lnTo>
                  <a:lnTo>
                    <a:pt x="613" y="805"/>
                  </a:lnTo>
                  <a:lnTo>
                    <a:pt x="607" y="797"/>
                  </a:lnTo>
                  <a:lnTo>
                    <a:pt x="601" y="791"/>
                  </a:lnTo>
                  <a:lnTo>
                    <a:pt x="592" y="782"/>
                  </a:lnTo>
                  <a:lnTo>
                    <a:pt x="583" y="777"/>
                  </a:lnTo>
                  <a:lnTo>
                    <a:pt x="583" y="777"/>
                  </a:lnTo>
                  <a:lnTo>
                    <a:pt x="583" y="775"/>
                  </a:lnTo>
                  <a:lnTo>
                    <a:pt x="583" y="773"/>
                  </a:lnTo>
                  <a:lnTo>
                    <a:pt x="583" y="769"/>
                  </a:lnTo>
                  <a:lnTo>
                    <a:pt x="583" y="766"/>
                  </a:lnTo>
                  <a:lnTo>
                    <a:pt x="583" y="764"/>
                  </a:lnTo>
                  <a:lnTo>
                    <a:pt x="582" y="763"/>
                  </a:lnTo>
                  <a:lnTo>
                    <a:pt x="581" y="762"/>
                  </a:lnTo>
                  <a:lnTo>
                    <a:pt x="580" y="761"/>
                  </a:lnTo>
                  <a:lnTo>
                    <a:pt x="578" y="759"/>
                  </a:lnTo>
                  <a:lnTo>
                    <a:pt x="577" y="756"/>
                  </a:lnTo>
                  <a:lnTo>
                    <a:pt x="575" y="754"/>
                  </a:lnTo>
                  <a:lnTo>
                    <a:pt x="574" y="753"/>
                  </a:lnTo>
                  <a:lnTo>
                    <a:pt x="573" y="751"/>
                  </a:lnTo>
                  <a:lnTo>
                    <a:pt x="572" y="751"/>
                  </a:lnTo>
                  <a:lnTo>
                    <a:pt x="570" y="739"/>
                  </a:lnTo>
                  <a:lnTo>
                    <a:pt x="561" y="739"/>
                  </a:lnTo>
                  <a:lnTo>
                    <a:pt x="542" y="733"/>
                  </a:lnTo>
                  <a:lnTo>
                    <a:pt x="523" y="728"/>
                  </a:lnTo>
                  <a:lnTo>
                    <a:pt x="505" y="707"/>
                  </a:lnTo>
                  <a:lnTo>
                    <a:pt x="493" y="701"/>
                  </a:lnTo>
                  <a:lnTo>
                    <a:pt x="475" y="707"/>
                  </a:lnTo>
                  <a:lnTo>
                    <a:pt x="458" y="703"/>
                  </a:lnTo>
                  <a:lnTo>
                    <a:pt x="427" y="688"/>
                  </a:lnTo>
                  <a:lnTo>
                    <a:pt x="419" y="679"/>
                  </a:lnTo>
                  <a:lnTo>
                    <a:pt x="414" y="680"/>
                  </a:lnTo>
                  <a:lnTo>
                    <a:pt x="385" y="659"/>
                  </a:lnTo>
                  <a:lnTo>
                    <a:pt x="382" y="647"/>
                  </a:lnTo>
                  <a:lnTo>
                    <a:pt x="387" y="639"/>
                  </a:lnTo>
                  <a:lnTo>
                    <a:pt x="387" y="622"/>
                  </a:lnTo>
                  <a:lnTo>
                    <a:pt x="353" y="581"/>
                  </a:lnTo>
                  <a:lnTo>
                    <a:pt x="356" y="567"/>
                  </a:lnTo>
                  <a:lnTo>
                    <a:pt x="337" y="542"/>
                  </a:lnTo>
                  <a:lnTo>
                    <a:pt x="337" y="541"/>
                  </a:lnTo>
                  <a:lnTo>
                    <a:pt x="336" y="539"/>
                  </a:lnTo>
                  <a:lnTo>
                    <a:pt x="336" y="537"/>
                  </a:lnTo>
                  <a:lnTo>
                    <a:pt x="335" y="535"/>
                  </a:lnTo>
                  <a:lnTo>
                    <a:pt x="334" y="532"/>
                  </a:lnTo>
                  <a:lnTo>
                    <a:pt x="334" y="530"/>
                  </a:lnTo>
                  <a:lnTo>
                    <a:pt x="334" y="529"/>
                  </a:lnTo>
                  <a:lnTo>
                    <a:pt x="333" y="525"/>
                  </a:lnTo>
                  <a:lnTo>
                    <a:pt x="333" y="518"/>
                  </a:lnTo>
                  <a:lnTo>
                    <a:pt x="332" y="511"/>
                  </a:lnTo>
                  <a:lnTo>
                    <a:pt x="331" y="508"/>
                  </a:lnTo>
                  <a:lnTo>
                    <a:pt x="318" y="506"/>
                  </a:lnTo>
                  <a:lnTo>
                    <a:pt x="315" y="526"/>
                  </a:lnTo>
                  <a:lnTo>
                    <a:pt x="315" y="526"/>
                  </a:lnTo>
                  <a:lnTo>
                    <a:pt x="316" y="527"/>
                  </a:lnTo>
                  <a:lnTo>
                    <a:pt x="317" y="529"/>
                  </a:lnTo>
                  <a:lnTo>
                    <a:pt x="319" y="531"/>
                  </a:lnTo>
                  <a:lnTo>
                    <a:pt x="320" y="533"/>
                  </a:lnTo>
                  <a:lnTo>
                    <a:pt x="320" y="535"/>
                  </a:lnTo>
                  <a:lnTo>
                    <a:pt x="320" y="536"/>
                  </a:lnTo>
                  <a:lnTo>
                    <a:pt x="321" y="538"/>
                  </a:lnTo>
                  <a:lnTo>
                    <a:pt x="322" y="543"/>
                  </a:lnTo>
                  <a:lnTo>
                    <a:pt x="324" y="549"/>
                  </a:lnTo>
                  <a:lnTo>
                    <a:pt x="326" y="553"/>
                  </a:lnTo>
                  <a:lnTo>
                    <a:pt x="327" y="554"/>
                  </a:lnTo>
                  <a:lnTo>
                    <a:pt x="328" y="556"/>
                  </a:lnTo>
                  <a:lnTo>
                    <a:pt x="330" y="562"/>
                  </a:lnTo>
                  <a:lnTo>
                    <a:pt x="332" y="568"/>
                  </a:lnTo>
                  <a:lnTo>
                    <a:pt x="334" y="575"/>
                  </a:lnTo>
                  <a:lnTo>
                    <a:pt x="334" y="579"/>
                  </a:lnTo>
                  <a:lnTo>
                    <a:pt x="334" y="580"/>
                  </a:lnTo>
                  <a:lnTo>
                    <a:pt x="335" y="582"/>
                  </a:lnTo>
                  <a:lnTo>
                    <a:pt x="336" y="585"/>
                  </a:lnTo>
                  <a:lnTo>
                    <a:pt x="337" y="587"/>
                  </a:lnTo>
                  <a:lnTo>
                    <a:pt x="338" y="590"/>
                  </a:lnTo>
                  <a:lnTo>
                    <a:pt x="338" y="592"/>
                  </a:lnTo>
                  <a:lnTo>
                    <a:pt x="339" y="593"/>
                  </a:lnTo>
                  <a:lnTo>
                    <a:pt x="339" y="594"/>
                  </a:lnTo>
                  <a:lnTo>
                    <a:pt x="348" y="611"/>
                  </a:lnTo>
                  <a:lnTo>
                    <a:pt x="339" y="619"/>
                  </a:lnTo>
                  <a:lnTo>
                    <a:pt x="338" y="612"/>
                  </a:lnTo>
                  <a:lnTo>
                    <a:pt x="330" y="598"/>
                  </a:lnTo>
                  <a:lnTo>
                    <a:pt x="321" y="591"/>
                  </a:lnTo>
                  <a:lnTo>
                    <a:pt x="324" y="578"/>
                  </a:lnTo>
                  <a:lnTo>
                    <a:pt x="316" y="568"/>
                  </a:lnTo>
                  <a:lnTo>
                    <a:pt x="311" y="567"/>
                  </a:lnTo>
                  <a:lnTo>
                    <a:pt x="300" y="552"/>
                  </a:lnTo>
                  <a:lnTo>
                    <a:pt x="309" y="546"/>
                  </a:lnTo>
                  <a:lnTo>
                    <a:pt x="301" y="528"/>
                  </a:lnTo>
                  <a:lnTo>
                    <a:pt x="298" y="489"/>
                  </a:lnTo>
                  <a:lnTo>
                    <a:pt x="293" y="479"/>
                  </a:lnTo>
                  <a:lnTo>
                    <a:pt x="273" y="467"/>
                  </a:lnTo>
                  <a:lnTo>
                    <a:pt x="272" y="464"/>
                  </a:lnTo>
                  <a:lnTo>
                    <a:pt x="272" y="456"/>
                  </a:lnTo>
                  <a:lnTo>
                    <a:pt x="270" y="446"/>
                  </a:lnTo>
                  <a:lnTo>
                    <a:pt x="269" y="435"/>
                  </a:lnTo>
                  <a:lnTo>
                    <a:pt x="268" y="424"/>
                  </a:lnTo>
                  <a:lnTo>
                    <a:pt x="267" y="417"/>
                  </a:lnTo>
                  <a:lnTo>
                    <a:pt x="266" y="413"/>
                  </a:lnTo>
                  <a:lnTo>
                    <a:pt x="266" y="413"/>
                  </a:lnTo>
                  <a:lnTo>
                    <a:pt x="267" y="411"/>
                  </a:lnTo>
                  <a:lnTo>
                    <a:pt x="267" y="409"/>
                  </a:lnTo>
                  <a:lnTo>
                    <a:pt x="268" y="407"/>
                  </a:lnTo>
                  <a:lnTo>
                    <a:pt x="269" y="406"/>
                  </a:lnTo>
                  <a:lnTo>
                    <a:pt x="269" y="405"/>
                  </a:lnTo>
                  <a:lnTo>
                    <a:pt x="267" y="394"/>
                  </a:lnTo>
                  <a:lnTo>
                    <a:pt x="280" y="379"/>
                  </a:lnTo>
                  <a:lnTo>
                    <a:pt x="286" y="361"/>
                  </a:lnTo>
                  <a:lnTo>
                    <a:pt x="313" y="328"/>
                  </a:lnTo>
                  <a:lnTo>
                    <a:pt x="325" y="299"/>
                  </a:lnTo>
                  <a:lnTo>
                    <a:pt x="331" y="292"/>
                  </a:lnTo>
                  <a:lnTo>
                    <a:pt x="329" y="291"/>
                  </a:lnTo>
                  <a:lnTo>
                    <a:pt x="325" y="286"/>
                  </a:lnTo>
                  <a:lnTo>
                    <a:pt x="320" y="281"/>
                  </a:lnTo>
                  <a:lnTo>
                    <a:pt x="316" y="277"/>
                  </a:lnTo>
                  <a:lnTo>
                    <a:pt x="313" y="275"/>
                  </a:lnTo>
                  <a:lnTo>
                    <a:pt x="312" y="273"/>
                  </a:lnTo>
                  <a:lnTo>
                    <a:pt x="312" y="272"/>
                  </a:lnTo>
                  <a:lnTo>
                    <a:pt x="313" y="269"/>
                  </a:lnTo>
                  <a:lnTo>
                    <a:pt x="313" y="267"/>
                  </a:lnTo>
                  <a:lnTo>
                    <a:pt x="313" y="265"/>
                  </a:lnTo>
                  <a:lnTo>
                    <a:pt x="313" y="263"/>
                  </a:lnTo>
                  <a:lnTo>
                    <a:pt x="313" y="263"/>
                  </a:lnTo>
                  <a:lnTo>
                    <a:pt x="315" y="263"/>
                  </a:lnTo>
                  <a:lnTo>
                    <a:pt x="316" y="263"/>
                  </a:lnTo>
                  <a:lnTo>
                    <a:pt x="318" y="264"/>
                  </a:lnTo>
                  <a:lnTo>
                    <a:pt x="321" y="264"/>
                  </a:lnTo>
                  <a:lnTo>
                    <a:pt x="323" y="265"/>
                  </a:lnTo>
                  <a:lnTo>
                    <a:pt x="325" y="265"/>
                  </a:lnTo>
                  <a:lnTo>
                    <a:pt x="327" y="266"/>
                  </a:lnTo>
                  <a:lnTo>
                    <a:pt x="327" y="265"/>
                  </a:lnTo>
                  <a:lnTo>
                    <a:pt x="327" y="264"/>
                  </a:lnTo>
                  <a:lnTo>
                    <a:pt x="327" y="261"/>
                  </a:lnTo>
                  <a:lnTo>
                    <a:pt x="327" y="259"/>
                  </a:lnTo>
                  <a:lnTo>
                    <a:pt x="327" y="257"/>
                  </a:lnTo>
                  <a:lnTo>
                    <a:pt x="326" y="255"/>
                  </a:lnTo>
                  <a:lnTo>
                    <a:pt x="326" y="254"/>
                  </a:lnTo>
                  <a:lnTo>
                    <a:pt x="325" y="229"/>
                  </a:lnTo>
                  <a:lnTo>
                    <a:pt x="330" y="214"/>
                  </a:lnTo>
                  <a:lnTo>
                    <a:pt x="312" y="216"/>
                  </a:lnTo>
                  <a:lnTo>
                    <a:pt x="313" y="192"/>
                  </a:lnTo>
                  <a:lnTo>
                    <a:pt x="316" y="173"/>
                  </a:lnTo>
                  <a:lnTo>
                    <a:pt x="306" y="159"/>
                  </a:lnTo>
                  <a:lnTo>
                    <a:pt x="303" y="159"/>
                  </a:lnTo>
                  <a:lnTo>
                    <a:pt x="297" y="158"/>
                  </a:lnTo>
                  <a:lnTo>
                    <a:pt x="290" y="157"/>
                  </a:lnTo>
                  <a:lnTo>
                    <a:pt x="282" y="155"/>
                  </a:lnTo>
                  <a:lnTo>
                    <a:pt x="276" y="154"/>
                  </a:lnTo>
                  <a:lnTo>
                    <a:pt x="274" y="153"/>
                  </a:lnTo>
                  <a:lnTo>
                    <a:pt x="273" y="153"/>
                  </a:lnTo>
                  <a:lnTo>
                    <a:pt x="271" y="152"/>
                  </a:lnTo>
                  <a:lnTo>
                    <a:pt x="269" y="151"/>
                  </a:lnTo>
                  <a:lnTo>
                    <a:pt x="266" y="150"/>
                  </a:lnTo>
                  <a:lnTo>
                    <a:pt x="264" y="148"/>
                  </a:lnTo>
                  <a:lnTo>
                    <a:pt x="262" y="147"/>
                  </a:lnTo>
                  <a:lnTo>
                    <a:pt x="260" y="146"/>
                  </a:lnTo>
                  <a:lnTo>
                    <a:pt x="260" y="145"/>
                  </a:lnTo>
                  <a:lnTo>
                    <a:pt x="260" y="145"/>
                  </a:lnTo>
                  <a:lnTo>
                    <a:pt x="258" y="145"/>
                  </a:lnTo>
                  <a:lnTo>
                    <a:pt x="257" y="146"/>
                  </a:lnTo>
                  <a:lnTo>
                    <a:pt x="254" y="147"/>
                  </a:lnTo>
                  <a:lnTo>
                    <a:pt x="251" y="148"/>
                  </a:lnTo>
                  <a:lnTo>
                    <a:pt x="250" y="150"/>
                  </a:lnTo>
                  <a:lnTo>
                    <a:pt x="248" y="150"/>
                  </a:lnTo>
                  <a:lnTo>
                    <a:pt x="248" y="150"/>
                  </a:lnTo>
                  <a:lnTo>
                    <a:pt x="233" y="157"/>
                  </a:lnTo>
                  <a:lnTo>
                    <a:pt x="197" y="163"/>
                  </a:lnTo>
                  <a:lnTo>
                    <a:pt x="199" y="162"/>
                  </a:lnTo>
                  <a:lnTo>
                    <a:pt x="203" y="159"/>
                  </a:lnTo>
                  <a:lnTo>
                    <a:pt x="209" y="155"/>
                  </a:lnTo>
                  <a:lnTo>
                    <a:pt x="215" y="151"/>
                  </a:lnTo>
                  <a:lnTo>
                    <a:pt x="220" y="146"/>
                  </a:lnTo>
                  <a:lnTo>
                    <a:pt x="222" y="144"/>
                  </a:lnTo>
                  <a:lnTo>
                    <a:pt x="221" y="145"/>
                  </a:lnTo>
                  <a:lnTo>
                    <a:pt x="216" y="146"/>
                  </a:lnTo>
                  <a:lnTo>
                    <a:pt x="210" y="148"/>
                  </a:lnTo>
                  <a:lnTo>
                    <a:pt x="204" y="152"/>
                  </a:lnTo>
                  <a:lnTo>
                    <a:pt x="200" y="153"/>
                  </a:lnTo>
                  <a:lnTo>
                    <a:pt x="198" y="154"/>
                  </a:lnTo>
                  <a:lnTo>
                    <a:pt x="194" y="155"/>
                  </a:lnTo>
                  <a:lnTo>
                    <a:pt x="188" y="155"/>
                  </a:lnTo>
                  <a:lnTo>
                    <a:pt x="182" y="156"/>
                  </a:lnTo>
                  <a:lnTo>
                    <a:pt x="178" y="157"/>
                  </a:lnTo>
                  <a:lnTo>
                    <a:pt x="178" y="157"/>
                  </a:lnTo>
                  <a:lnTo>
                    <a:pt x="179" y="158"/>
                  </a:lnTo>
                  <a:lnTo>
                    <a:pt x="180" y="159"/>
                  </a:lnTo>
                  <a:lnTo>
                    <a:pt x="182" y="161"/>
                  </a:lnTo>
                  <a:lnTo>
                    <a:pt x="183" y="162"/>
                  </a:lnTo>
                  <a:lnTo>
                    <a:pt x="184" y="163"/>
                  </a:lnTo>
                  <a:lnTo>
                    <a:pt x="184" y="163"/>
                  </a:lnTo>
                  <a:lnTo>
                    <a:pt x="183" y="165"/>
                  </a:lnTo>
                  <a:lnTo>
                    <a:pt x="181" y="166"/>
                  </a:lnTo>
                  <a:lnTo>
                    <a:pt x="179" y="168"/>
                  </a:lnTo>
                  <a:lnTo>
                    <a:pt x="177" y="169"/>
                  </a:lnTo>
                  <a:lnTo>
                    <a:pt x="175" y="171"/>
                  </a:lnTo>
                  <a:lnTo>
                    <a:pt x="174" y="171"/>
                  </a:lnTo>
                  <a:lnTo>
                    <a:pt x="174" y="172"/>
                  </a:lnTo>
                  <a:lnTo>
                    <a:pt x="171" y="173"/>
                  </a:lnTo>
                  <a:lnTo>
                    <a:pt x="164" y="174"/>
                  </a:lnTo>
                  <a:lnTo>
                    <a:pt x="157" y="178"/>
                  </a:lnTo>
                  <a:lnTo>
                    <a:pt x="149" y="180"/>
                  </a:lnTo>
                  <a:lnTo>
                    <a:pt x="143" y="181"/>
                  </a:lnTo>
                  <a:lnTo>
                    <a:pt x="141" y="181"/>
                  </a:lnTo>
                  <a:lnTo>
                    <a:pt x="140" y="181"/>
                  </a:lnTo>
                  <a:lnTo>
                    <a:pt x="138" y="181"/>
                  </a:lnTo>
                  <a:lnTo>
                    <a:pt x="136" y="181"/>
                  </a:lnTo>
                  <a:lnTo>
                    <a:pt x="133" y="182"/>
                  </a:lnTo>
                  <a:lnTo>
                    <a:pt x="132" y="182"/>
                  </a:lnTo>
                  <a:lnTo>
                    <a:pt x="131" y="182"/>
                  </a:lnTo>
                  <a:lnTo>
                    <a:pt x="128" y="184"/>
                  </a:lnTo>
                  <a:lnTo>
                    <a:pt x="122" y="187"/>
                  </a:lnTo>
                  <a:lnTo>
                    <a:pt x="115" y="190"/>
                  </a:lnTo>
                  <a:lnTo>
                    <a:pt x="109" y="193"/>
                  </a:lnTo>
                  <a:lnTo>
                    <a:pt x="106" y="195"/>
                  </a:lnTo>
                  <a:lnTo>
                    <a:pt x="103" y="197"/>
                  </a:lnTo>
                  <a:lnTo>
                    <a:pt x="97" y="199"/>
                  </a:lnTo>
                  <a:lnTo>
                    <a:pt x="89" y="201"/>
                  </a:lnTo>
                  <a:lnTo>
                    <a:pt x="81" y="204"/>
                  </a:lnTo>
                  <a:lnTo>
                    <a:pt x="76" y="206"/>
                  </a:lnTo>
                  <a:lnTo>
                    <a:pt x="72" y="207"/>
                  </a:lnTo>
                  <a:lnTo>
                    <a:pt x="57" y="211"/>
                  </a:lnTo>
                  <a:lnTo>
                    <a:pt x="55" y="212"/>
                  </a:lnTo>
                  <a:lnTo>
                    <a:pt x="49" y="213"/>
                  </a:lnTo>
                  <a:lnTo>
                    <a:pt x="41" y="215"/>
                  </a:lnTo>
                  <a:lnTo>
                    <a:pt x="33" y="217"/>
                  </a:lnTo>
                  <a:lnTo>
                    <a:pt x="27" y="218"/>
                  </a:lnTo>
                  <a:lnTo>
                    <a:pt x="24" y="219"/>
                  </a:lnTo>
                  <a:lnTo>
                    <a:pt x="21" y="219"/>
                  </a:lnTo>
                  <a:lnTo>
                    <a:pt x="14" y="220"/>
                  </a:lnTo>
                  <a:lnTo>
                    <a:pt x="8" y="221"/>
                  </a:lnTo>
                  <a:lnTo>
                    <a:pt x="2" y="222"/>
                  </a:lnTo>
                  <a:lnTo>
                    <a:pt x="0" y="222"/>
                  </a:lnTo>
                  <a:lnTo>
                    <a:pt x="2" y="221"/>
                  </a:lnTo>
                  <a:lnTo>
                    <a:pt x="6" y="219"/>
                  </a:lnTo>
                  <a:lnTo>
                    <a:pt x="11" y="217"/>
                  </a:lnTo>
                  <a:lnTo>
                    <a:pt x="16" y="215"/>
                  </a:lnTo>
                  <a:lnTo>
                    <a:pt x="18" y="215"/>
                  </a:lnTo>
                  <a:lnTo>
                    <a:pt x="21" y="214"/>
                  </a:lnTo>
                  <a:lnTo>
                    <a:pt x="28" y="212"/>
                  </a:lnTo>
                  <a:lnTo>
                    <a:pt x="39" y="208"/>
                  </a:lnTo>
                  <a:lnTo>
                    <a:pt x="53" y="202"/>
                  </a:lnTo>
                  <a:lnTo>
                    <a:pt x="67" y="197"/>
                  </a:lnTo>
                  <a:lnTo>
                    <a:pt x="83" y="191"/>
                  </a:lnTo>
                  <a:lnTo>
                    <a:pt x="98" y="185"/>
                  </a:lnTo>
                  <a:lnTo>
                    <a:pt x="112" y="180"/>
                  </a:lnTo>
                  <a:lnTo>
                    <a:pt x="122" y="175"/>
                  </a:lnTo>
                  <a:lnTo>
                    <a:pt x="129" y="172"/>
                  </a:lnTo>
                  <a:lnTo>
                    <a:pt x="132" y="171"/>
                  </a:lnTo>
                  <a:lnTo>
                    <a:pt x="131" y="170"/>
                  </a:lnTo>
                  <a:lnTo>
                    <a:pt x="130" y="170"/>
                  </a:lnTo>
                  <a:lnTo>
                    <a:pt x="128" y="170"/>
                  </a:lnTo>
                  <a:lnTo>
                    <a:pt x="126" y="170"/>
                  </a:lnTo>
                  <a:lnTo>
                    <a:pt x="125" y="169"/>
                  </a:lnTo>
                  <a:lnTo>
                    <a:pt x="124" y="168"/>
                  </a:lnTo>
                  <a:lnTo>
                    <a:pt x="122" y="168"/>
                  </a:lnTo>
                  <a:lnTo>
                    <a:pt x="120" y="167"/>
                  </a:lnTo>
                  <a:lnTo>
                    <a:pt x="117" y="167"/>
                  </a:lnTo>
                  <a:lnTo>
                    <a:pt x="115" y="167"/>
                  </a:lnTo>
                  <a:lnTo>
                    <a:pt x="113" y="167"/>
                  </a:lnTo>
                  <a:lnTo>
                    <a:pt x="112" y="167"/>
                  </a:lnTo>
                  <a:lnTo>
                    <a:pt x="100" y="168"/>
                  </a:lnTo>
                  <a:lnTo>
                    <a:pt x="111" y="155"/>
                  </a:lnTo>
                  <a:lnTo>
                    <a:pt x="94" y="158"/>
                  </a:lnTo>
                  <a:lnTo>
                    <a:pt x="94" y="148"/>
                  </a:lnTo>
                  <a:lnTo>
                    <a:pt x="103" y="135"/>
                  </a:lnTo>
                  <a:lnTo>
                    <a:pt x="125" y="123"/>
                  </a:lnTo>
                  <a:lnTo>
                    <a:pt x="127" y="122"/>
                  </a:lnTo>
                  <a:lnTo>
                    <a:pt x="132" y="121"/>
                  </a:lnTo>
                  <a:lnTo>
                    <a:pt x="139" y="119"/>
                  </a:lnTo>
                  <a:lnTo>
                    <a:pt x="144" y="118"/>
                  </a:lnTo>
                  <a:lnTo>
                    <a:pt x="146" y="118"/>
                  </a:lnTo>
                  <a:lnTo>
                    <a:pt x="146" y="119"/>
                  </a:lnTo>
                  <a:lnTo>
                    <a:pt x="148" y="118"/>
                  </a:lnTo>
                  <a:lnTo>
                    <a:pt x="149" y="118"/>
                  </a:lnTo>
                  <a:lnTo>
                    <a:pt x="151" y="117"/>
                  </a:lnTo>
                  <a:lnTo>
                    <a:pt x="153" y="116"/>
                  </a:lnTo>
                  <a:lnTo>
                    <a:pt x="154" y="115"/>
                  </a:lnTo>
                  <a:lnTo>
                    <a:pt x="156" y="114"/>
                  </a:lnTo>
                  <a:lnTo>
                    <a:pt x="156" y="114"/>
                  </a:lnTo>
                  <a:lnTo>
                    <a:pt x="157" y="114"/>
                  </a:lnTo>
                  <a:lnTo>
                    <a:pt x="158" y="113"/>
                  </a:lnTo>
                  <a:lnTo>
                    <a:pt x="160" y="113"/>
                  </a:lnTo>
                  <a:lnTo>
                    <a:pt x="162" y="113"/>
                  </a:lnTo>
                  <a:lnTo>
                    <a:pt x="163" y="113"/>
                  </a:lnTo>
                  <a:lnTo>
                    <a:pt x="164" y="113"/>
                  </a:lnTo>
                  <a:lnTo>
                    <a:pt x="180" y="112"/>
                  </a:lnTo>
                  <a:lnTo>
                    <a:pt x="180" y="112"/>
                  </a:lnTo>
                  <a:lnTo>
                    <a:pt x="180" y="110"/>
                  </a:lnTo>
                  <a:lnTo>
                    <a:pt x="181" y="108"/>
                  </a:lnTo>
                  <a:lnTo>
                    <a:pt x="182" y="106"/>
                  </a:lnTo>
                  <a:lnTo>
                    <a:pt x="183" y="103"/>
                  </a:lnTo>
                  <a:lnTo>
                    <a:pt x="183" y="102"/>
                  </a:lnTo>
                  <a:lnTo>
                    <a:pt x="183" y="100"/>
                  </a:lnTo>
                  <a:lnTo>
                    <a:pt x="183" y="100"/>
                  </a:lnTo>
                  <a:lnTo>
                    <a:pt x="182" y="100"/>
                  </a:lnTo>
                  <a:lnTo>
                    <a:pt x="181" y="101"/>
                  </a:lnTo>
                  <a:lnTo>
                    <a:pt x="179" y="102"/>
                  </a:lnTo>
                  <a:lnTo>
                    <a:pt x="178" y="102"/>
                  </a:lnTo>
                  <a:lnTo>
                    <a:pt x="177" y="103"/>
                  </a:lnTo>
                  <a:lnTo>
                    <a:pt x="176" y="103"/>
                  </a:lnTo>
                  <a:lnTo>
                    <a:pt x="163" y="102"/>
                  </a:lnTo>
                  <a:lnTo>
                    <a:pt x="148" y="100"/>
                  </a:lnTo>
                  <a:lnTo>
                    <a:pt x="151" y="94"/>
                  </a:lnTo>
                  <a:lnTo>
                    <a:pt x="150" y="88"/>
                  </a:lnTo>
                  <a:lnTo>
                    <a:pt x="200" y="75"/>
                  </a:lnTo>
                  <a:lnTo>
                    <a:pt x="194" y="82"/>
                  </a:lnTo>
                  <a:lnTo>
                    <a:pt x="204" y="82"/>
                  </a:lnTo>
                  <a:lnTo>
                    <a:pt x="213" y="80"/>
                  </a:lnTo>
                  <a:lnTo>
                    <a:pt x="213" y="79"/>
                  </a:lnTo>
                  <a:lnTo>
                    <a:pt x="212" y="78"/>
                  </a:lnTo>
                  <a:lnTo>
                    <a:pt x="212" y="75"/>
                  </a:lnTo>
                  <a:lnTo>
                    <a:pt x="211" y="73"/>
                  </a:lnTo>
                  <a:lnTo>
                    <a:pt x="210" y="71"/>
                  </a:lnTo>
                  <a:lnTo>
                    <a:pt x="210" y="69"/>
                  </a:lnTo>
                  <a:lnTo>
                    <a:pt x="209" y="68"/>
                  </a:lnTo>
                  <a:lnTo>
                    <a:pt x="209" y="66"/>
                  </a:lnTo>
                  <a:lnTo>
                    <a:pt x="209" y="63"/>
                  </a:lnTo>
                  <a:lnTo>
                    <a:pt x="209" y="61"/>
                  </a:lnTo>
                  <a:lnTo>
                    <a:pt x="208" y="59"/>
                  </a:lnTo>
                  <a:lnTo>
                    <a:pt x="208" y="59"/>
                  </a:lnTo>
                  <a:lnTo>
                    <a:pt x="241" y="52"/>
                  </a:lnTo>
                  <a:lnTo>
                    <a:pt x="292" y="37"/>
                  </a:lnTo>
                  <a:lnTo>
                    <a:pt x="294" y="36"/>
                  </a:lnTo>
                  <a:lnTo>
                    <a:pt x="301" y="34"/>
                  </a:lnTo>
                  <a:lnTo>
                    <a:pt x="310" y="32"/>
                  </a:lnTo>
                  <a:lnTo>
                    <a:pt x="321" y="31"/>
                  </a:lnTo>
                  <a:lnTo>
                    <a:pt x="329" y="29"/>
                  </a:lnTo>
                  <a:lnTo>
                    <a:pt x="333" y="28"/>
                  </a:lnTo>
                  <a:lnTo>
                    <a:pt x="334" y="27"/>
                  </a:lnTo>
                  <a:lnTo>
                    <a:pt x="334" y="27"/>
                  </a:lnTo>
                  <a:lnTo>
                    <a:pt x="333" y="28"/>
                  </a:lnTo>
                  <a:lnTo>
                    <a:pt x="333" y="28"/>
                  </a:lnTo>
                  <a:lnTo>
                    <a:pt x="333" y="29"/>
                  </a:lnTo>
                  <a:lnTo>
                    <a:pt x="333" y="30"/>
                  </a:lnTo>
                  <a:lnTo>
                    <a:pt x="332" y="30"/>
                  </a:lnTo>
                  <a:lnTo>
                    <a:pt x="333" y="30"/>
                  </a:lnTo>
                  <a:lnTo>
                    <a:pt x="334" y="31"/>
                  </a:lnTo>
                  <a:lnTo>
                    <a:pt x="336" y="31"/>
                  </a:lnTo>
                  <a:lnTo>
                    <a:pt x="339" y="32"/>
                  </a:lnTo>
                  <a:lnTo>
                    <a:pt x="341" y="32"/>
                  </a:lnTo>
                  <a:lnTo>
                    <a:pt x="343" y="33"/>
                  </a:lnTo>
                  <a:lnTo>
                    <a:pt x="345" y="33"/>
                  </a:lnTo>
                  <a:lnTo>
                    <a:pt x="345" y="34"/>
                  </a:lnTo>
                  <a:lnTo>
                    <a:pt x="346" y="34"/>
                  </a:lnTo>
                  <a:lnTo>
                    <a:pt x="351" y="36"/>
                  </a:lnTo>
                  <a:lnTo>
                    <a:pt x="357" y="37"/>
                  </a:lnTo>
                  <a:lnTo>
                    <a:pt x="363" y="38"/>
                  </a:lnTo>
                  <a:lnTo>
                    <a:pt x="365" y="38"/>
                  </a:lnTo>
                  <a:lnTo>
                    <a:pt x="403" y="44"/>
                  </a:lnTo>
                  <a:lnTo>
                    <a:pt x="424" y="44"/>
                  </a:lnTo>
                  <a:lnTo>
                    <a:pt x="443" y="47"/>
                  </a:lnTo>
                  <a:lnTo>
                    <a:pt x="451" y="54"/>
                  </a:lnTo>
                  <a:lnTo>
                    <a:pt x="475" y="52"/>
                  </a:lnTo>
                  <a:lnTo>
                    <a:pt x="486" y="47"/>
                  </a:lnTo>
                  <a:lnTo>
                    <a:pt x="487" y="47"/>
                  </a:lnTo>
                  <a:lnTo>
                    <a:pt x="488" y="48"/>
                  </a:lnTo>
                  <a:lnTo>
                    <a:pt x="490" y="48"/>
                  </a:lnTo>
                  <a:lnTo>
                    <a:pt x="492" y="49"/>
                  </a:lnTo>
                  <a:lnTo>
                    <a:pt x="495" y="50"/>
                  </a:lnTo>
                  <a:lnTo>
                    <a:pt x="497" y="50"/>
                  </a:lnTo>
                  <a:lnTo>
                    <a:pt x="498" y="50"/>
                  </a:lnTo>
                  <a:lnTo>
                    <a:pt x="502" y="50"/>
                  </a:lnTo>
                  <a:lnTo>
                    <a:pt x="509" y="48"/>
                  </a:lnTo>
                  <a:lnTo>
                    <a:pt x="519" y="46"/>
                  </a:lnTo>
                  <a:lnTo>
                    <a:pt x="529" y="44"/>
                  </a:lnTo>
                  <a:lnTo>
                    <a:pt x="536" y="43"/>
                  </a:lnTo>
                  <a:lnTo>
                    <a:pt x="539" y="42"/>
                  </a:lnTo>
                  <a:lnTo>
                    <a:pt x="549" y="38"/>
                  </a:lnTo>
                  <a:lnTo>
                    <a:pt x="553" y="47"/>
                  </a:lnTo>
                  <a:lnTo>
                    <a:pt x="569" y="41"/>
                  </a:lnTo>
                  <a:lnTo>
                    <a:pt x="571" y="48"/>
                  </a:lnTo>
                  <a:lnTo>
                    <a:pt x="588" y="46"/>
                  </a:lnTo>
                  <a:lnTo>
                    <a:pt x="603" y="50"/>
                  </a:lnTo>
                  <a:lnTo>
                    <a:pt x="625" y="54"/>
                  </a:lnTo>
                  <a:lnTo>
                    <a:pt x="637" y="59"/>
                  </a:lnTo>
                  <a:lnTo>
                    <a:pt x="620" y="68"/>
                  </a:lnTo>
                  <a:lnTo>
                    <a:pt x="621" y="68"/>
                  </a:lnTo>
                  <a:lnTo>
                    <a:pt x="622" y="67"/>
                  </a:lnTo>
                  <a:lnTo>
                    <a:pt x="624" y="67"/>
                  </a:lnTo>
                  <a:lnTo>
                    <a:pt x="627" y="67"/>
                  </a:lnTo>
                  <a:lnTo>
                    <a:pt x="629" y="68"/>
                  </a:lnTo>
                  <a:lnTo>
                    <a:pt x="630" y="68"/>
                  </a:lnTo>
                  <a:lnTo>
                    <a:pt x="631" y="69"/>
                  </a:lnTo>
                  <a:lnTo>
                    <a:pt x="632" y="69"/>
                  </a:lnTo>
                  <a:lnTo>
                    <a:pt x="637" y="69"/>
                  </a:lnTo>
                  <a:lnTo>
                    <a:pt x="643" y="68"/>
                  </a:lnTo>
                  <a:lnTo>
                    <a:pt x="649" y="67"/>
                  </a:lnTo>
                  <a:lnTo>
                    <a:pt x="651" y="67"/>
                  </a:lnTo>
                  <a:lnTo>
                    <a:pt x="676" y="68"/>
                  </a:lnTo>
                  <a:lnTo>
                    <a:pt x="677" y="61"/>
                  </a:lnTo>
                  <a:lnTo>
                    <a:pt x="679" y="60"/>
                  </a:lnTo>
                  <a:lnTo>
                    <a:pt x="684" y="58"/>
                  </a:lnTo>
                  <a:lnTo>
                    <a:pt x="691" y="56"/>
                  </a:lnTo>
                  <a:lnTo>
                    <a:pt x="696" y="55"/>
                  </a:lnTo>
                  <a:lnTo>
                    <a:pt x="700" y="54"/>
                  </a:lnTo>
                  <a:lnTo>
                    <a:pt x="701" y="55"/>
                  </a:lnTo>
                  <a:lnTo>
                    <a:pt x="702" y="55"/>
                  </a:lnTo>
                  <a:lnTo>
                    <a:pt x="705" y="57"/>
                  </a:lnTo>
                  <a:lnTo>
                    <a:pt x="707" y="58"/>
                  </a:lnTo>
                  <a:lnTo>
                    <a:pt x="708" y="60"/>
                  </a:lnTo>
                  <a:lnTo>
                    <a:pt x="708" y="61"/>
                  </a:lnTo>
                  <a:lnTo>
                    <a:pt x="711" y="63"/>
                  </a:lnTo>
                  <a:lnTo>
                    <a:pt x="716" y="65"/>
                  </a:lnTo>
                  <a:lnTo>
                    <a:pt x="722" y="66"/>
                  </a:lnTo>
                  <a:lnTo>
                    <a:pt x="724" y="67"/>
                  </a:lnTo>
                  <a:lnTo>
                    <a:pt x="759" y="65"/>
                  </a:lnTo>
                  <a:lnTo>
                    <a:pt x="759" y="54"/>
                  </a:lnTo>
                  <a:lnTo>
                    <a:pt x="779" y="46"/>
                  </a:lnTo>
                  <a:lnTo>
                    <a:pt x="786" y="48"/>
                  </a:lnTo>
                  <a:lnTo>
                    <a:pt x="797" y="50"/>
                  </a:lnTo>
                  <a:lnTo>
                    <a:pt x="798" y="39"/>
                  </a:lnTo>
                  <a:lnTo>
                    <a:pt x="823" y="23"/>
                  </a:lnTo>
                  <a:lnTo>
                    <a:pt x="831" y="17"/>
                  </a:lnTo>
                  <a:lnTo>
                    <a:pt x="831" y="17"/>
                  </a:lnTo>
                  <a:lnTo>
                    <a:pt x="833" y="16"/>
                  </a:lnTo>
                  <a:lnTo>
                    <a:pt x="834" y="14"/>
                  </a:lnTo>
                  <a:lnTo>
                    <a:pt x="836" y="12"/>
                  </a:lnTo>
                  <a:lnTo>
                    <a:pt x="838" y="10"/>
                  </a:lnTo>
                  <a:lnTo>
                    <a:pt x="840" y="6"/>
                  </a:lnTo>
                  <a:lnTo>
                    <a:pt x="842" y="4"/>
                  </a:lnTo>
                  <a:lnTo>
                    <a:pt x="843" y="3"/>
                  </a:lnTo>
                  <a:lnTo>
                    <a:pt x="844" y="2"/>
                  </a:lnTo>
                  <a:lnTo>
                    <a:pt x="847" y="1"/>
                  </a:lnTo>
                  <a:lnTo>
                    <a:pt x="855" y="0"/>
                  </a:lnTo>
                  <a:lnTo>
                    <a:pt x="861" y="0"/>
                  </a:lnTo>
                  <a:lnTo>
                    <a:pt x="864" y="0"/>
                  </a:lnTo>
                  <a:close/>
                </a:path>
              </a:pathLst>
            </a:custGeom>
            <a:grpFill/>
            <a:ln w="0">
              <a:noFill/>
              <a:prstDash val="solid"/>
              <a:round/>
            </a:ln>
          </p:spPr>
          <p:txBody>
            <a:bodyPr vert="horz" wrap="square" lIns="121920" tIns="60960" rIns="121920" bIns="6096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92" name="Freeform 8"/>
            <p:cNvSpPr>
              <a:spLocks noEditPoints="1"/>
            </p:cNvSpPr>
            <p:nvPr/>
          </p:nvSpPr>
          <p:spPr bwMode="auto">
            <a:xfrm>
              <a:off x="2611438" y="1938338"/>
              <a:ext cx="4095750" cy="2195513"/>
            </a:xfrm>
            <a:custGeom>
              <a:avLst/>
              <a:gdLst>
                <a:gd name="T0" fmla="*/ 212 w 2580"/>
                <a:gd name="T1" fmla="*/ 36 h 1383"/>
                <a:gd name="T2" fmla="*/ 154 w 2580"/>
                <a:gd name="T3" fmla="*/ 42 h 1383"/>
                <a:gd name="T4" fmla="*/ 104 w 2580"/>
                <a:gd name="T5" fmla="*/ 86 h 1383"/>
                <a:gd name="T6" fmla="*/ 56 w 2580"/>
                <a:gd name="T7" fmla="*/ 53 h 1383"/>
                <a:gd name="T8" fmla="*/ 1767 w 2580"/>
                <a:gd name="T9" fmla="*/ 0 h 1383"/>
                <a:gd name="T10" fmla="*/ 1932 w 2580"/>
                <a:gd name="T11" fmla="*/ 47 h 1383"/>
                <a:gd name="T12" fmla="*/ 2150 w 2580"/>
                <a:gd name="T13" fmla="*/ 55 h 1383"/>
                <a:gd name="T14" fmla="*/ 2550 w 2580"/>
                <a:gd name="T15" fmla="*/ 113 h 1383"/>
                <a:gd name="T16" fmla="*/ 2538 w 2580"/>
                <a:gd name="T17" fmla="*/ 128 h 1383"/>
                <a:gd name="T18" fmla="*/ 2543 w 2580"/>
                <a:gd name="T19" fmla="*/ 160 h 1383"/>
                <a:gd name="T20" fmla="*/ 2455 w 2580"/>
                <a:gd name="T21" fmla="*/ 185 h 1383"/>
                <a:gd name="T22" fmla="*/ 2475 w 2580"/>
                <a:gd name="T23" fmla="*/ 233 h 1383"/>
                <a:gd name="T24" fmla="*/ 2402 w 2580"/>
                <a:gd name="T25" fmla="*/ 215 h 1383"/>
                <a:gd name="T26" fmla="*/ 2399 w 2580"/>
                <a:gd name="T27" fmla="*/ 181 h 1383"/>
                <a:gd name="T28" fmla="*/ 2335 w 2580"/>
                <a:gd name="T29" fmla="*/ 199 h 1383"/>
                <a:gd name="T30" fmla="*/ 2257 w 2580"/>
                <a:gd name="T31" fmla="*/ 260 h 1383"/>
                <a:gd name="T32" fmla="*/ 2316 w 2580"/>
                <a:gd name="T33" fmla="*/ 478 h 1383"/>
                <a:gd name="T34" fmla="*/ 2248 w 2580"/>
                <a:gd name="T35" fmla="*/ 438 h 1383"/>
                <a:gd name="T36" fmla="*/ 2199 w 2580"/>
                <a:gd name="T37" fmla="*/ 432 h 1383"/>
                <a:gd name="T38" fmla="*/ 2222 w 2580"/>
                <a:gd name="T39" fmla="*/ 483 h 1383"/>
                <a:gd name="T40" fmla="*/ 2260 w 2580"/>
                <a:gd name="T41" fmla="*/ 558 h 1383"/>
                <a:gd name="T42" fmla="*/ 2165 w 2580"/>
                <a:gd name="T43" fmla="*/ 684 h 1383"/>
                <a:gd name="T44" fmla="*/ 2119 w 2580"/>
                <a:gd name="T45" fmla="*/ 832 h 1383"/>
                <a:gd name="T46" fmla="*/ 2060 w 2580"/>
                <a:gd name="T47" fmla="*/ 795 h 1383"/>
                <a:gd name="T48" fmla="*/ 2119 w 2580"/>
                <a:gd name="T49" fmla="*/ 924 h 1383"/>
                <a:gd name="T50" fmla="*/ 2067 w 2580"/>
                <a:gd name="T51" fmla="*/ 858 h 1383"/>
                <a:gd name="T52" fmla="*/ 2043 w 2580"/>
                <a:gd name="T53" fmla="*/ 774 h 1383"/>
                <a:gd name="T54" fmla="*/ 1984 w 2580"/>
                <a:gd name="T55" fmla="*/ 703 h 1383"/>
                <a:gd name="T56" fmla="*/ 1930 w 2580"/>
                <a:gd name="T57" fmla="*/ 666 h 1383"/>
                <a:gd name="T58" fmla="*/ 1840 w 2580"/>
                <a:gd name="T59" fmla="*/ 742 h 1383"/>
                <a:gd name="T60" fmla="*/ 1849 w 2580"/>
                <a:gd name="T61" fmla="*/ 864 h 1383"/>
                <a:gd name="T62" fmla="*/ 1794 w 2580"/>
                <a:gd name="T63" fmla="*/ 801 h 1383"/>
                <a:gd name="T64" fmla="*/ 1712 w 2580"/>
                <a:gd name="T65" fmla="*/ 659 h 1383"/>
                <a:gd name="T66" fmla="*/ 1544 w 2580"/>
                <a:gd name="T67" fmla="*/ 604 h 1383"/>
                <a:gd name="T68" fmla="*/ 1503 w 2580"/>
                <a:gd name="T69" fmla="*/ 619 h 1383"/>
                <a:gd name="T70" fmla="*/ 1599 w 2580"/>
                <a:gd name="T71" fmla="*/ 679 h 1383"/>
                <a:gd name="T72" fmla="*/ 1412 w 2580"/>
                <a:gd name="T73" fmla="*/ 724 h 1383"/>
                <a:gd name="T74" fmla="*/ 1321 w 2580"/>
                <a:gd name="T75" fmla="*/ 595 h 1383"/>
                <a:gd name="T76" fmla="*/ 1403 w 2580"/>
                <a:gd name="T77" fmla="*/ 974 h 1383"/>
                <a:gd name="T78" fmla="*/ 1312 w 2580"/>
                <a:gd name="T79" fmla="*/ 1265 h 1383"/>
                <a:gd name="T80" fmla="*/ 1149 w 2580"/>
                <a:gd name="T81" fmla="*/ 1355 h 1383"/>
                <a:gd name="T82" fmla="*/ 1018 w 2580"/>
                <a:gd name="T83" fmla="*/ 887 h 1383"/>
                <a:gd name="T84" fmla="*/ 788 w 2580"/>
                <a:gd name="T85" fmla="*/ 806 h 1383"/>
                <a:gd name="T86" fmla="*/ 770 w 2580"/>
                <a:gd name="T87" fmla="*/ 659 h 1383"/>
                <a:gd name="T88" fmla="*/ 851 w 2580"/>
                <a:gd name="T89" fmla="*/ 552 h 1383"/>
                <a:gd name="T90" fmla="*/ 862 w 2580"/>
                <a:gd name="T91" fmla="*/ 436 h 1383"/>
                <a:gd name="T92" fmla="*/ 947 w 2580"/>
                <a:gd name="T93" fmla="*/ 383 h 1383"/>
                <a:gd name="T94" fmla="*/ 959 w 2580"/>
                <a:gd name="T95" fmla="*/ 316 h 1383"/>
                <a:gd name="T96" fmla="*/ 1039 w 2580"/>
                <a:gd name="T97" fmla="*/ 263 h 1383"/>
                <a:gd name="T98" fmla="*/ 1069 w 2580"/>
                <a:gd name="T99" fmla="*/ 233 h 1383"/>
                <a:gd name="T100" fmla="*/ 1042 w 2580"/>
                <a:gd name="T101" fmla="*/ 214 h 1383"/>
                <a:gd name="T102" fmla="*/ 1199 w 2580"/>
                <a:gd name="T103" fmla="*/ 68 h 1383"/>
                <a:gd name="T104" fmla="*/ 1267 w 2580"/>
                <a:gd name="T105" fmla="*/ 119 h 1383"/>
                <a:gd name="T106" fmla="*/ 1316 w 2580"/>
                <a:gd name="T107" fmla="*/ 124 h 1383"/>
                <a:gd name="T108" fmla="*/ 1363 w 2580"/>
                <a:gd name="T109" fmla="*/ 100 h 1383"/>
                <a:gd name="T110" fmla="*/ 1426 w 2580"/>
                <a:gd name="T111" fmla="*/ 95 h 1383"/>
                <a:gd name="T112" fmla="*/ 1460 w 2580"/>
                <a:gd name="T113" fmla="*/ 74 h 1383"/>
                <a:gd name="T114" fmla="*/ 1535 w 2580"/>
                <a:gd name="T115" fmla="*/ 42 h 1383"/>
                <a:gd name="T116" fmla="*/ 1581 w 2580"/>
                <a:gd name="T117" fmla="*/ 105 h 1383"/>
                <a:gd name="T118" fmla="*/ 1576 w 2580"/>
                <a:gd name="T119" fmla="*/ 83 h 1383"/>
                <a:gd name="T120" fmla="*/ 1584 w 2580"/>
                <a:gd name="T121" fmla="*/ 65 h 1383"/>
                <a:gd name="T122" fmla="*/ 1630 w 2580"/>
                <a:gd name="T123" fmla="*/ 55 h 1383"/>
                <a:gd name="T124" fmla="*/ 1708 w 2580"/>
                <a:gd name="T125" fmla="*/ 16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80" h="1383">
                  <a:moveTo>
                    <a:pt x="239" y="33"/>
                  </a:moveTo>
                  <a:lnTo>
                    <a:pt x="240" y="34"/>
                  </a:lnTo>
                  <a:lnTo>
                    <a:pt x="240" y="35"/>
                  </a:lnTo>
                  <a:lnTo>
                    <a:pt x="239" y="37"/>
                  </a:lnTo>
                  <a:lnTo>
                    <a:pt x="239" y="38"/>
                  </a:lnTo>
                  <a:lnTo>
                    <a:pt x="238" y="39"/>
                  </a:lnTo>
                  <a:lnTo>
                    <a:pt x="237" y="40"/>
                  </a:lnTo>
                  <a:lnTo>
                    <a:pt x="236" y="42"/>
                  </a:lnTo>
                  <a:lnTo>
                    <a:pt x="236" y="43"/>
                  </a:lnTo>
                  <a:lnTo>
                    <a:pt x="236" y="44"/>
                  </a:lnTo>
                  <a:lnTo>
                    <a:pt x="236" y="46"/>
                  </a:lnTo>
                  <a:lnTo>
                    <a:pt x="236" y="48"/>
                  </a:lnTo>
                  <a:lnTo>
                    <a:pt x="236" y="50"/>
                  </a:lnTo>
                  <a:lnTo>
                    <a:pt x="234" y="50"/>
                  </a:lnTo>
                  <a:lnTo>
                    <a:pt x="234" y="50"/>
                  </a:lnTo>
                  <a:lnTo>
                    <a:pt x="234" y="50"/>
                  </a:lnTo>
                  <a:lnTo>
                    <a:pt x="223" y="55"/>
                  </a:lnTo>
                  <a:lnTo>
                    <a:pt x="221" y="56"/>
                  </a:lnTo>
                  <a:lnTo>
                    <a:pt x="216" y="58"/>
                  </a:lnTo>
                  <a:lnTo>
                    <a:pt x="210" y="60"/>
                  </a:lnTo>
                  <a:lnTo>
                    <a:pt x="204" y="62"/>
                  </a:lnTo>
                  <a:lnTo>
                    <a:pt x="202" y="62"/>
                  </a:lnTo>
                  <a:lnTo>
                    <a:pt x="201" y="60"/>
                  </a:lnTo>
                  <a:lnTo>
                    <a:pt x="200" y="58"/>
                  </a:lnTo>
                  <a:lnTo>
                    <a:pt x="199" y="56"/>
                  </a:lnTo>
                  <a:lnTo>
                    <a:pt x="197" y="54"/>
                  </a:lnTo>
                  <a:lnTo>
                    <a:pt x="196" y="53"/>
                  </a:lnTo>
                  <a:lnTo>
                    <a:pt x="194" y="52"/>
                  </a:lnTo>
                  <a:lnTo>
                    <a:pt x="192" y="51"/>
                  </a:lnTo>
                  <a:lnTo>
                    <a:pt x="190" y="50"/>
                  </a:lnTo>
                  <a:lnTo>
                    <a:pt x="189" y="49"/>
                  </a:lnTo>
                  <a:lnTo>
                    <a:pt x="188" y="49"/>
                  </a:lnTo>
                  <a:lnTo>
                    <a:pt x="188" y="48"/>
                  </a:lnTo>
                  <a:lnTo>
                    <a:pt x="189" y="47"/>
                  </a:lnTo>
                  <a:lnTo>
                    <a:pt x="190" y="46"/>
                  </a:lnTo>
                  <a:lnTo>
                    <a:pt x="192" y="45"/>
                  </a:lnTo>
                  <a:lnTo>
                    <a:pt x="193" y="43"/>
                  </a:lnTo>
                  <a:lnTo>
                    <a:pt x="195" y="42"/>
                  </a:lnTo>
                  <a:lnTo>
                    <a:pt x="196" y="42"/>
                  </a:lnTo>
                  <a:lnTo>
                    <a:pt x="196" y="42"/>
                  </a:lnTo>
                  <a:lnTo>
                    <a:pt x="197" y="44"/>
                  </a:lnTo>
                  <a:lnTo>
                    <a:pt x="198" y="45"/>
                  </a:lnTo>
                  <a:lnTo>
                    <a:pt x="198" y="46"/>
                  </a:lnTo>
                  <a:lnTo>
                    <a:pt x="198" y="47"/>
                  </a:lnTo>
                  <a:lnTo>
                    <a:pt x="206" y="48"/>
                  </a:lnTo>
                  <a:lnTo>
                    <a:pt x="206" y="47"/>
                  </a:lnTo>
                  <a:lnTo>
                    <a:pt x="206" y="45"/>
                  </a:lnTo>
                  <a:lnTo>
                    <a:pt x="206" y="42"/>
                  </a:lnTo>
                  <a:lnTo>
                    <a:pt x="206" y="38"/>
                  </a:lnTo>
                  <a:lnTo>
                    <a:pt x="206" y="36"/>
                  </a:lnTo>
                  <a:lnTo>
                    <a:pt x="207" y="36"/>
                  </a:lnTo>
                  <a:lnTo>
                    <a:pt x="208" y="35"/>
                  </a:lnTo>
                  <a:lnTo>
                    <a:pt x="210" y="36"/>
                  </a:lnTo>
                  <a:lnTo>
                    <a:pt x="212" y="36"/>
                  </a:lnTo>
                  <a:lnTo>
                    <a:pt x="214" y="36"/>
                  </a:lnTo>
                  <a:lnTo>
                    <a:pt x="216" y="35"/>
                  </a:lnTo>
                  <a:lnTo>
                    <a:pt x="223" y="34"/>
                  </a:lnTo>
                  <a:lnTo>
                    <a:pt x="230" y="34"/>
                  </a:lnTo>
                  <a:lnTo>
                    <a:pt x="238" y="34"/>
                  </a:lnTo>
                  <a:lnTo>
                    <a:pt x="239" y="33"/>
                  </a:lnTo>
                  <a:close/>
                  <a:moveTo>
                    <a:pt x="59" y="29"/>
                  </a:moveTo>
                  <a:lnTo>
                    <a:pt x="61" y="29"/>
                  </a:lnTo>
                  <a:lnTo>
                    <a:pt x="67" y="29"/>
                  </a:lnTo>
                  <a:lnTo>
                    <a:pt x="74" y="29"/>
                  </a:lnTo>
                  <a:lnTo>
                    <a:pt x="81" y="29"/>
                  </a:lnTo>
                  <a:lnTo>
                    <a:pt x="86" y="29"/>
                  </a:lnTo>
                  <a:lnTo>
                    <a:pt x="88" y="29"/>
                  </a:lnTo>
                  <a:lnTo>
                    <a:pt x="90" y="30"/>
                  </a:lnTo>
                  <a:lnTo>
                    <a:pt x="92" y="32"/>
                  </a:lnTo>
                  <a:lnTo>
                    <a:pt x="94" y="35"/>
                  </a:lnTo>
                  <a:lnTo>
                    <a:pt x="95" y="38"/>
                  </a:lnTo>
                  <a:lnTo>
                    <a:pt x="97" y="42"/>
                  </a:lnTo>
                  <a:lnTo>
                    <a:pt x="98" y="44"/>
                  </a:lnTo>
                  <a:lnTo>
                    <a:pt x="100" y="46"/>
                  </a:lnTo>
                  <a:lnTo>
                    <a:pt x="102" y="46"/>
                  </a:lnTo>
                  <a:lnTo>
                    <a:pt x="104" y="46"/>
                  </a:lnTo>
                  <a:lnTo>
                    <a:pt x="105" y="45"/>
                  </a:lnTo>
                  <a:lnTo>
                    <a:pt x="108" y="45"/>
                  </a:lnTo>
                  <a:lnTo>
                    <a:pt x="110" y="46"/>
                  </a:lnTo>
                  <a:lnTo>
                    <a:pt x="112" y="47"/>
                  </a:lnTo>
                  <a:lnTo>
                    <a:pt x="116" y="48"/>
                  </a:lnTo>
                  <a:lnTo>
                    <a:pt x="118" y="49"/>
                  </a:lnTo>
                  <a:lnTo>
                    <a:pt x="120" y="49"/>
                  </a:lnTo>
                  <a:lnTo>
                    <a:pt x="122" y="48"/>
                  </a:lnTo>
                  <a:lnTo>
                    <a:pt x="124" y="48"/>
                  </a:lnTo>
                  <a:lnTo>
                    <a:pt x="126" y="48"/>
                  </a:lnTo>
                  <a:lnTo>
                    <a:pt x="128" y="49"/>
                  </a:lnTo>
                  <a:lnTo>
                    <a:pt x="129" y="50"/>
                  </a:lnTo>
                  <a:lnTo>
                    <a:pt x="130" y="51"/>
                  </a:lnTo>
                  <a:lnTo>
                    <a:pt x="131" y="52"/>
                  </a:lnTo>
                  <a:lnTo>
                    <a:pt x="132" y="53"/>
                  </a:lnTo>
                  <a:lnTo>
                    <a:pt x="133" y="55"/>
                  </a:lnTo>
                  <a:lnTo>
                    <a:pt x="134" y="56"/>
                  </a:lnTo>
                  <a:lnTo>
                    <a:pt x="134" y="57"/>
                  </a:lnTo>
                  <a:lnTo>
                    <a:pt x="135" y="58"/>
                  </a:lnTo>
                  <a:lnTo>
                    <a:pt x="136" y="57"/>
                  </a:lnTo>
                  <a:lnTo>
                    <a:pt x="137" y="57"/>
                  </a:lnTo>
                  <a:lnTo>
                    <a:pt x="138" y="55"/>
                  </a:lnTo>
                  <a:lnTo>
                    <a:pt x="139" y="54"/>
                  </a:lnTo>
                  <a:lnTo>
                    <a:pt x="140" y="52"/>
                  </a:lnTo>
                  <a:lnTo>
                    <a:pt x="142" y="50"/>
                  </a:lnTo>
                  <a:lnTo>
                    <a:pt x="144" y="48"/>
                  </a:lnTo>
                  <a:lnTo>
                    <a:pt x="147" y="46"/>
                  </a:lnTo>
                  <a:lnTo>
                    <a:pt x="148" y="44"/>
                  </a:lnTo>
                  <a:lnTo>
                    <a:pt x="150" y="44"/>
                  </a:lnTo>
                  <a:lnTo>
                    <a:pt x="151" y="44"/>
                  </a:lnTo>
                  <a:lnTo>
                    <a:pt x="152" y="43"/>
                  </a:lnTo>
                  <a:lnTo>
                    <a:pt x="154" y="42"/>
                  </a:lnTo>
                  <a:lnTo>
                    <a:pt x="157" y="40"/>
                  </a:lnTo>
                  <a:lnTo>
                    <a:pt x="159" y="40"/>
                  </a:lnTo>
                  <a:lnTo>
                    <a:pt x="161" y="39"/>
                  </a:lnTo>
                  <a:lnTo>
                    <a:pt x="162" y="39"/>
                  </a:lnTo>
                  <a:lnTo>
                    <a:pt x="162" y="39"/>
                  </a:lnTo>
                  <a:lnTo>
                    <a:pt x="162" y="39"/>
                  </a:lnTo>
                  <a:lnTo>
                    <a:pt x="162" y="40"/>
                  </a:lnTo>
                  <a:lnTo>
                    <a:pt x="162" y="42"/>
                  </a:lnTo>
                  <a:lnTo>
                    <a:pt x="162" y="45"/>
                  </a:lnTo>
                  <a:lnTo>
                    <a:pt x="163" y="49"/>
                  </a:lnTo>
                  <a:lnTo>
                    <a:pt x="162" y="54"/>
                  </a:lnTo>
                  <a:lnTo>
                    <a:pt x="162" y="57"/>
                  </a:lnTo>
                  <a:lnTo>
                    <a:pt x="161" y="59"/>
                  </a:lnTo>
                  <a:lnTo>
                    <a:pt x="160" y="61"/>
                  </a:lnTo>
                  <a:lnTo>
                    <a:pt x="159" y="62"/>
                  </a:lnTo>
                  <a:lnTo>
                    <a:pt x="158" y="63"/>
                  </a:lnTo>
                  <a:lnTo>
                    <a:pt x="157" y="63"/>
                  </a:lnTo>
                  <a:lnTo>
                    <a:pt x="157" y="64"/>
                  </a:lnTo>
                  <a:lnTo>
                    <a:pt x="157" y="66"/>
                  </a:lnTo>
                  <a:lnTo>
                    <a:pt x="158" y="67"/>
                  </a:lnTo>
                  <a:lnTo>
                    <a:pt x="160" y="71"/>
                  </a:lnTo>
                  <a:lnTo>
                    <a:pt x="161" y="73"/>
                  </a:lnTo>
                  <a:lnTo>
                    <a:pt x="163" y="75"/>
                  </a:lnTo>
                  <a:lnTo>
                    <a:pt x="164" y="77"/>
                  </a:lnTo>
                  <a:lnTo>
                    <a:pt x="164" y="79"/>
                  </a:lnTo>
                  <a:lnTo>
                    <a:pt x="164" y="80"/>
                  </a:lnTo>
                  <a:lnTo>
                    <a:pt x="163" y="81"/>
                  </a:lnTo>
                  <a:lnTo>
                    <a:pt x="162" y="82"/>
                  </a:lnTo>
                  <a:lnTo>
                    <a:pt x="161" y="82"/>
                  </a:lnTo>
                  <a:lnTo>
                    <a:pt x="160" y="82"/>
                  </a:lnTo>
                  <a:lnTo>
                    <a:pt x="159" y="83"/>
                  </a:lnTo>
                  <a:lnTo>
                    <a:pt x="157" y="84"/>
                  </a:lnTo>
                  <a:lnTo>
                    <a:pt x="155" y="86"/>
                  </a:lnTo>
                  <a:lnTo>
                    <a:pt x="153" y="87"/>
                  </a:lnTo>
                  <a:lnTo>
                    <a:pt x="151" y="88"/>
                  </a:lnTo>
                  <a:lnTo>
                    <a:pt x="150" y="89"/>
                  </a:lnTo>
                  <a:lnTo>
                    <a:pt x="150" y="90"/>
                  </a:lnTo>
                  <a:lnTo>
                    <a:pt x="149" y="90"/>
                  </a:lnTo>
                  <a:lnTo>
                    <a:pt x="147" y="90"/>
                  </a:lnTo>
                  <a:lnTo>
                    <a:pt x="143" y="89"/>
                  </a:lnTo>
                  <a:lnTo>
                    <a:pt x="140" y="89"/>
                  </a:lnTo>
                  <a:lnTo>
                    <a:pt x="137" y="88"/>
                  </a:lnTo>
                  <a:lnTo>
                    <a:pt x="134" y="86"/>
                  </a:lnTo>
                  <a:lnTo>
                    <a:pt x="131" y="85"/>
                  </a:lnTo>
                  <a:lnTo>
                    <a:pt x="129" y="84"/>
                  </a:lnTo>
                  <a:lnTo>
                    <a:pt x="126" y="85"/>
                  </a:lnTo>
                  <a:lnTo>
                    <a:pt x="125" y="85"/>
                  </a:lnTo>
                  <a:lnTo>
                    <a:pt x="123" y="85"/>
                  </a:lnTo>
                  <a:lnTo>
                    <a:pt x="121" y="85"/>
                  </a:lnTo>
                  <a:lnTo>
                    <a:pt x="112" y="84"/>
                  </a:lnTo>
                  <a:lnTo>
                    <a:pt x="111" y="84"/>
                  </a:lnTo>
                  <a:lnTo>
                    <a:pt x="110" y="84"/>
                  </a:lnTo>
                  <a:lnTo>
                    <a:pt x="107" y="85"/>
                  </a:lnTo>
                  <a:lnTo>
                    <a:pt x="104" y="86"/>
                  </a:lnTo>
                  <a:lnTo>
                    <a:pt x="101" y="86"/>
                  </a:lnTo>
                  <a:lnTo>
                    <a:pt x="97" y="87"/>
                  </a:lnTo>
                  <a:lnTo>
                    <a:pt x="94" y="87"/>
                  </a:lnTo>
                  <a:lnTo>
                    <a:pt x="92" y="88"/>
                  </a:lnTo>
                  <a:lnTo>
                    <a:pt x="90" y="88"/>
                  </a:lnTo>
                  <a:lnTo>
                    <a:pt x="88" y="87"/>
                  </a:lnTo>
                  <a:lnTo>
                    <a:pt x="84" y="87"/>
                  </a:lnTo>
                  <a:lnTo>
                    <a:pt x="78" y="89"/>
                  </a:lnTo>
                  <a:lnTo>
                    <a:pt x="71" y="91"/>
                  </a:lnTo>
                  <a:lnTo>
                    <a:pt x="65" y="95"/>
                  </a:lnTo>
                  <a:lnTo>
                    <a:pt x="62" y="96"/>
                  </a:lnTo>
                  <a:lnTo>
                    <a:pt x="60" y="97"/>
                  </a:lnTo>
                  <a:lnTo>
                    <a:pt x="58" y="96"/>
                  </a:lnTo>
                  <a:lnTo>
                    <a:pt x="56" y="96"/>
                  </a:lnTo>
                  <a:lnTo>
                    <a:pt x="56" y="95"/>
                  </a:lnTo>
                  <a:lnTo>
                    <a:pt x="54" y="94"/>
                  </a:lnTo>
                  <a:lnTo>
                    <a:pt x="54" y="93"/>
                  </a:lnTo>
                  <a:lnTo>
                    <a:pt x="54" y="91"/>
                  </a:lnTo>
                  <a:lnTo>
                    <a:pt x="54" y="89"/>
                  </a:lnTo>
                  <a:lnTo>
                    <a:pt x="54" y="88"/>
                  </a:lnTo>
                  <a:lnTo>
                    <a:pt x="53" y="88"/>
                  </a:lnTo>
                  <a:lnTo>
                    <a:pt x="52" y="88"/>
                  </a:lnTo>
                  <a:lnTo>
                    <a:pt x="50" y="87"/>
                  </a:lnTo>
                  <a:lnTo>
                    <a:pt x="47" y="86"/>
                  </a:lnTo>
                  <a:lnTo>
                    <a:pt x="45" y="85"/>
                  </a:lnTo>
                  <a:lnTo>
                    <a:pt x="42" y="84"/>
                  </a:lnTo>
                  <a:lnTo>
                    <a:pt x="40" y="83"/>
                  </a:lnTo>
                  <a:lnTo>
                    <a:pt x="38" y="82"/>
                  </a:lnTo>
                  <a:lnTo>
                    <a:pt x="38" y="82"/>
                  </a:lnTo>
                  <a:lnTo>
                    <a:pt x="38" y="81"/>
                  </a:lnTo>
                  <a:lnTo>
                    <a:pt x="39" y="80"/>
                  </a:lnTo>
                  <a:lnTo>
                    <a:pt x="40" y="79"/>
                  </a:lnTo>
                  <a:lnTo>
                    <a:pt x="41" y="79"/>
                  </a:lnTo>
                  <a:lnTo>
                    <a:pt x="42" y="79"/>
                  </a:lnTo>
                  <a:lnTo>
                    <a:pt x="41" y="78"/>
                  </a:lnTo>
                  <a:lnTo>
                    <a:pt x="41" y="77"/>
                  </a:lnTo>
                  <a:lnTo>
                    <a:pt x="42" y="75"/>
                  </a:lnTo>
                  <a:lnTo>
                    <a:pt x="43" y="73"/>
                  </a:lnTo>
                  <a:lnTo>
                    <a:pt x="44" y="70"/>
                  </a:lnTo>
                  <a:lnTo>
                    <a:pt x="48" y="66"/>
                  </a:lnTo>
                  <a:lnTo>
                    <a:pt x="50" y="64"/>
                  </a:lnTo>
                  <a:lnTo>
                    <a:pt x="51" y="63"/>
                  </a:lnTo>
                  <a:lnTo>
                    <a:pt x="51" y="61"/>
                  </a:lnTo>
                  <a:lnTo>
                    <a:pt x="51" y="61"/>
                  </a:lnTo>
                  <a:lnTo>
                    <a:pt x="51" y="60"/>
                  </a:lnTo>
                  <a:lnTo>
                    <a:pt x="50" y="59"/>
                  </a:lnTo>
                  <a:lnTo>
                    <a:pt x="49" y="59"/>
                  </a:lnTo>
                  <a:lnTo>
                    <a:pt x="49" y="59"/>
                  </a:lnTo>
                  <a:lnTo>
                    <a:pt x="50" y="59"/>
                  </a:lnTo>
                  <a:lnTo>
                    <a:pt x="50" y="58"/>
                  </a:lnTo>
                  <a:lnTo>
                    <a:pt x="52" y="57"/>
                  </a:lnTo>
                  <a:lnTo>
                    <a:pt x="53" y="56"/>
                  </a:lnTo>
                  <a:lnTo>
                    <a:pt x="54" y="54"/>
                  </a:lnTo>
                  <a:lnTo>
                    <a:pt x="56" y="53"/>
                  </a:lnTo>
                  <a:lnTo>
                    <a:pt x="56" y="51"/>
                  </a:lnTo>
                  <a:lnTo>
                    <a:pt x="56" y="51"/>
                  </a:lnTo>
                  <a:lnTo>
                    <a:pt x="52" y="51"/>
                  </a:lnTo>
                  <a:lnTo>
                    <a:pt x="47" y="54"/>
                  </a:lnTo>
                  <a:lnTo>
                    <a:pt x="42" y="57"/>
                  </a:lnTo>
                  <a:lnTo>
                    <a:pt x="38" y="60"/>
                  </a:lnTo>
                  <a:lnTo>
                    <a:pt x="37" y="62"/>
                  </a:lnTo>
                  <a:lnTo>
                    <a:pt x="35" y="62"/>
                  </a:lnTo>
                  <a:lnTo>
                    <a:pt x="32" y="63"/>
                  </a:lnTo>
                  <a:lnTo>
                    <a:pt x="29" y="63"/>
                  </a:lnTo>
                  <a:lnTo>
                    <a:pt x="27" y="63"/>
                  </a:lnTo>
                  <a:lnTo>
                    <a:pt x="24" y="64"/>
                  </a:lnTo>
                  <a:lnTo>
                    <a:pt x="23" y="65"/>
                  </a:lnTo>
                  <a:lnTo>
                    <a:pt x="20" y="66"/>
                  </a:lnTo>
                  <a:lnTo>
                    <a:pt x="16" y="66"/>
                  </a:lnTo>
                  <a:lnTo>
                    <a:pt x="10" y="66"/>
                  </a:lnTo>
                  <a:lnTo>
                    <a:pt x="6" y="64"/>
                  </a:lnTo>
                  <a:lnTo>
                    <a:pt x="5" y="63"/>
                  </a:lnTo>
                  <a:lnTo>
                    <a:pt x="6" y="61"/>
                  </a:lnTo>
                  <a:lnTo>
                    <a:pt x="5" y="60"/>
                  </a:lnTo>
                  <a:lnTo>
                    <a:pt x="4" y="58"/>
                  </a:lnTo>
                  <a:lnTo>
                    <a:pt x="3" y="57"/>
                  </a:lnTo>
                  <a:lnTo>
                    <a:pt x="1" y="56"/>
                  </a:lnTo>
                  <a:lnTo>
                    <a:pt x="0" y="55"/>
                  </a:lnTo>
                  <a:lnTo>
                    <a:pt x="0" y="55"/>
                  </a:lnTo>
                  <a:lnTo>
                    <a:pt x="2" y="54"/>
                  </a:lnTo>
                  <a:lnTo>
                    <a:pt x="7" y="52"/>
                  </a:lnTo>
                  <a:lnTo>
                    <a:pt x="14" y="50"/>
                  </a:lnTo>
                  <a:lnTo>
                    <a:pt x="21" y="47"/>
                  </a:lnTo>
                  <a:lnTo>
                    <a:pt x="28" y="45"/>
                  </a:lnTo>
                  <a:lnTo>
                    <a:pt x="32" y="44"/>
                  </a:lnTo>
                  <a:lnTo>
                    <a:pt x="34" y="43"/>
                  </a:lnTo>
                  <a:lnTo>
                    <a:pt x="36" y="40"/>
                  </a:lnTo>
                  <a:lnTo>
                    <a:pt x="36" y="38"/>
                  </a:lnTo>
                  <a:lnTo>
                    <a:pt x="37" y="35"/>
                  </a:lnTo>
                  <a:lnTo>
                    <a:pt x="37" y="34"/>
                  </a:lnTo>
                  <a:lnTo>
                    <a:pt x="39" y="32"/>
                  </a:lnTo>
                  <a:lnTo>
                    <a:pt x="40" y="31"/>
                  </a:lnTo>
                  <a:lnTo>
                    <a:pt x="42" y="30"/>
                  </a:lnTo>
                  <a:lnTo>
                    <a:pt x="43" y="30"/>
                  </a:lnTo>
                  <a:lnTo>
                    <a:pt x="44" y="30"/>
                  </a:lnTo>
                  <a:lnTo>
                    <a:pt x="59" y="29"/>
                  </a:lnTo>
                  <a:close/>
                  <a:moveTo>
                    <a:pt x="1633" y="27"/>
                  </a:moveTo>
                  <a:lnTo>
                    <a:pt x="1633" y="28"/>
                  </a:lnTo>
                  <a:lnTo>
                    <a:pt x="1634" y="28"/>
                  </a:lnTo>
                  <a:lnTo>
                    <a:pt x="1633" y="29"/>
                  </a:lnTo>
                  <a:lnTo>
                    <a:pt x="1633" y="28"/>
                  </a:lnTo>
                  <a:lnTo>
                    <a:pt x="1633" y="28"/>
                  </a:lnTo>
                  <a:lnTo>
                    <a:pt x="1633" y="27"/>
                  </a:lnTo>
                  <a:close/>
                  <a:moveTo>
                    <a:pt x="1745" y="0"/>
                  </a:moveTo>
                  <a:lnTo>
                    <a:pt x="1748" y="0"/>
                  </a:lnTo>
                  <a:lnTo>
                    <a:pt x="1755" y="0"/>
                  </a:lnTo>
                  <a:lnTo>
                    <a:pt x="1763" y="0"/>
                  </a:lnTo>
                  <a:lnTo>
                    <a:pt x="1767" y="0"/>
                  </a:lnTo>
                  <a:lnTo>
                    <a:pt x="1768" y="0"/>
                  </a:lnTo>
                  <a:lnTo>
                    <a:pt x="1769" y="2"/>
                  </a:lnTo>
                  <a:lnTo>
                    <a:pt x="1770" y="4"/>
                  </a:lnTo>
                  <a:lnTo>
                    <a:pt x="1771" y="6"/>
                  </a:lnTo>
                  <a:lnTo>
                    <a:pt x="1772" y="8"/>
                  </a:lnTo>
                  <a:lnTo>
                    <a:pt x="1772" y="8"/>
                  </a:lnTo>
                  <a:lnTo>
                    <a:pt x="1773" y="8"/>
                  </a:lnTo>
                  <a:lnTo>
                    <a:pt x="1774" y="8"/>
                  </a:lnTo>
                  <a:lnTo>
                    <a:pt x="1776" y="8"/>
                  </a:lnTo>
                  <a:lnTo>
                    <a:pt x="1779" y="8"/>
                  </a:lnTo>
                  <a:lnTo>
                    <a:pt x="1781" y="8"/>
                  </a:lnTo>
                  <a:lnTo>
                    <a:pt x="1782" y="8"/>
                  </a:lnTo>
                  <a:lnTo>
                    <a:pt x="1785" y="8"/>
                  </a:lnTo>
                  <a:lnTo>
                    <a:pt x="1793" y="8"/>
                  </a:lnTo>
                  <a:lnTo>
                    <a:pt x="1801" y="9"/>
                  </a:lnTo>
                  <a:lnTo>
                    <a:pt x="1807" y="9"/>
                  </a:lnTo>
                  <a:lnTo>
                    <a:pt x="1811" y="9"/>
                  </a:lnTo>
                  <a:lnTo>
                    <a:pt x="1813" y="9"/>
                  </a:lnTo>
                  <a:lnTo>
                    <a:pt x="1818" y="11"/>
                  </a:lnTo>
                  <a:lnTo>
                    <a:pt x="1824" y="12"/>
                  </a:lnTo>
                  <a:lnTo>
                    <a:pt x="1829" y="14"/>
                  </a:lnTo>
                  <a:lnTo>
                    <a:pt x="1831" y="14"/>
                  </a:lnTo>
                  <a:lnTo>
                    <a:pt x="1832" y="14"/>
                  </a:lnTo>
                  <a:lnTo>
                    <a:pt x="1833" y="15"/>
                  </a:lnTo>
                  <a:lnTo>
                    <a:pt x="1835" y="17"/>
                  </a:lnTo>
                  <a:lnTo>
                    <a:pt x="1836" y="19"/>
                  </a:lnTo>
                  <a:lnTo>
                    <a:pt x="1837" y="21"/>
                  </a:lnTo>
                  <a:lnTo>
                    <a:pt x="1838" y="23"/>
                  </a:lnTo>
                  <a:lnTo>
                    <a:pt x="1838" y="24"/>
                  </a:lnTo>
                  <a:lnTo>
                    <a:pt x="1830" y="30"/>
                  </a:lnTo>
                  <a:lnTo>
                    <a:pt x="1807" y="43"/>
                  </a:lnTo>
                  <a:lnTo>
                    <a:pt x="1829" y="40"/>
                  </a:lnTo>
                  <a:lnTo>
                    <a:pt x="1836" y="32"/>
                  </a:lnTo>
                  <a:lnTo>
                    <a:pt x="1837" y="32"/>
                  </a:lnTo>
                  <a:lnTo>
                    <a:pt x="1838" y="32"/>
                  </a:lnTo>
                  <a:lnTo>
                    <a:pt x="1841" y="31"/>
                  </a:lnTo>
                  <a:lnTo>
                    <a:pt x="1843" y="31"/>
                  </a:lnTo>
                  <a:lnTo>
                    <a:pt x="1845" y="30"/>
                  </a:lnTo>
                  <a:lnTo>
                    <a:pt x="1846" y="30"/>
                  </a:lnTo>
                  <a:lnTo>
                    <a:pt x="1846" y="30"/>
                  </a:lnTo>
                  <a:lnTo>
                    <a:pt x="1848" y="31"/>
                  </a:lnTo>
                  <a:lnTo>
                    <a:pt x="1849" y="32"/>
                  </a:lnTo>
                  <a:lnTo>
                    <a:pt x="1851" y="34"/>
                  </a:lnTo>
                  <a:lnTo>
                    <a:pt x="1855" y="35"/>
                  </a:lnTo>
                  <a:lnTo>
                    <a:pt x="1857" y="37"/>
                  </a:lnTo>
                  <a:lnTo>
                    <a:pt x="1858" y="38"/>
                  </a:lnTo>
                  <a:lnTo>
                    <a:pt x="1860" y="39"/>
                  </a:lnTo>
                  <a:lnTo>
                    <a:pt x="1860" y="39"/>
                  </a:lnTo>
                  <a:lnTo>
                    <a:pt x="1895" y="39"/>
                  </a:lnTo>
                  <a:lnTo>
                    <a:pt x="1900" y="45"/>
                  </a:lnTo>
                  <a:lnTo>
                    <a:pt x="1927" y="46"/>
                  </a:lnTo>
                  <a:lnTo>
                    <a:pt x="1928" y="46"/>
                  </a:lnTo>
                  <a:lnTo>
                    <a:pt x="1930" y="46"/>
                  </a:lnTo>
                  <a:lnTo>
                    <a:pt x="1932" y="47"/>
                  </a:lnTo>
                  <a:lnTo>
                    <a:pt x="1935" y="47"/>
                  </a:lnTo>
                  <a:lnTo>
                    <a:pt x="1937" y="47"/>
                  </a:lnTo>
                  <a:lnTo>
                    <a:pt x="1938" y="47"/>
                  </a:lnTo>
                  <a:lnTo>
                    <a:pt x="1938" y="46"/>
                  </a:lnTo>
                  <a:lnTo>
                    <a:pt x="1937" y="45"/>
                  </a:lnTo>
                  <a:lnTo>
                    <a:pt x="1936" y="44"/>
                  </a:lnTo>
                  <a:lnTo>
                    <a:pt x="1934" y="42"/>
                  </a:lnTo>
                  <a:lnTo>
                    <a:pt x="1933" y="40"/>
                  </a:lnTo>
                  <a:lnTo>
                    <a:pt x="1932" y="39"/>
                  </a:lnTo>
                  <a:lnTo>
                    <a:pt x="1932" y="39"/>
                  </a:lnTo>
                  <a:lnTo>
                    <a:pt x="1933" y="38"/>
                  </a:lnTo>
                  <a:lnTo>
                    <a:pt x="1935" y="37"/>
                  </a:lnTo>
                  <a:lnTo>
                    <a:pt x="1936" y="36"/>
                  </a:lnTo>
                  <a:lnTo>
                    <a:pt x="1937" y="36"/>
                  </a:lnTo>
                  <a:lnTo>
                    <a:pt x="1954" y="39"/>
                  </a:lnTo>
                  <a:lnTo>
                    <a:pt x="1956" y="40"/>
                  </a:lnTo>
                  <a:lnTo>
                    <a:pt x="1961" y="42"/>
                  </a:lnTo>
                  <a:lnTo>
                    <a:pt x="1968" y="43"/>
                  </a:lnTo>
                  <a:lnTo>
                    <a:pt x="1975" y="44"/>
                  </a:lnTo>
                  <a:lnTo>
                    <a:pt x="1980" y="45"/>
                  </a:lnTo>
                  <a:lnTo>
                    <a:pt x="1982" y="45"/>
                  </a:lnTo>
                  <a:lnTo>
                    <a:pt x="1984" y="46"/>
                  </a:lnTo>
                  <a:lnTo>
                    <a:pt x="1988" y="50"/>
                  </a:lnTo>
                  <a:lnTo>
                    <a:pt x="1993" y="54"/>
                  </a:lnTo>
                  <a:lnTo>
                    <a:pt x="1997" y="58"/>
                  </a:lnTo>
                  <a:lnTo>
                    <a:pt x="1999" y="59"/>
                  </a:lnTo>
                  <a:lnTo>
                    <a:pt x="2002" y="60"/>
                  </a:lnTo>
                  <a:lnTo>
                    <a:pt x="2007" y="62"/>
                  </a:lnTo>
                  <a:lnTo>
                    <a:pt x="2013" y="64"/>
                  </a:lnTo>
                  <a:lnTo>
                    <a:pt x="2018" y="66"/>
                  </a:lnTo>
                  <a:lnTo>
                    <a:pt x="2020" y="68"/>
                  </a:lnTo>
                  <a:lnTo>
                    <a:pt x="2021" y="68"/>
                  </a:lnTo>
                  <a:lnTo>
                    <a:pt x="2022" y="68"/>
                  </a:lnTo>
                  <a:lnTo>
                    <a:pt x="2023" y="68"/>
                  </a:lnTo>
                  <a:lnTo>
                    <a:pt x="2025" y="68"/>
                  </a:lnTo>
                  <a:lnTo>
                    <a:pt x="2026" y="68"/>
                  </a:lnTo>
                  <a:lnTo>
                    <a:pt x="2027" y="68"/>
                  </a:lnTo>
                  <a:lnTo>
                    <a:pt x="2026" y="55"/>
                  </a:lnTo>
                  <a:lnTo>
                    <a:pt x="2036" y="60"/>
                  </a:lnTo>
                  <a:lnTo>
                    <a:pt x="2059" y="60"/>
                  </a:lnTo>
                  <a:lnTo>
                    <a:pt x="2082" y="61"/>
                  </a:lnTo>
                  <a:lnTo>
                    <a:pt x="2069" y="50"/>
                  </a:lnTo>
                  <a:lnTo>
                    <a:pt x="2071" y="50"/>
                  </a:lnTo>
                  <a:lnTo>
                    <a:pt x="2077" y="49"/>
                  </a:lnTo>
                  <a:lnTo>
                    <a:pt x="2084" y="49"/>
                  </a:lnTo>
                  <a:lnTo>
                    <a:pt x="2088" y="49"/>
                  </a:lnTo>
                  <a:lnTo>
                    <a:pt x="2093" y="50"/>
                  </a:lnTo>
                  <a:lnTo>
                    <a:pt x="2102" y="51"/>
                  </a:lnTo>
                  <a:lnTo>
                    <a:pt x="2113" y="52"/>
                  </a:lnTo>
                  <a:lnTo>
                    <a:pt x="2125" y="53"/>
                  </a:lnTo>
                  <a:lnTo>
                    <a:pt x="2134" y="53"/>
                  </a:lnTo>
                  <a:lnTo>
                    <a:pt x="2139" y="53"/>
                  </a:lnTo>
                  <a:lnTo>
                    <a:pt x="2143" y="53"/>
                  </a:lnTo>
                  <a:lnTo>
                    <a:pt x="2150" y="55"/>
                  </a:lnTo>
                  <a:lnTo>
                    <a:pt x="2157" y="58"/>
                  </a:lnTo>
                  <a:lnTo>
                    <a:pt x="2162" y="60"/>
                  </a:lnTo>
                  <a:lnTo>
                    <a:pt x="2164" y="60"/>
                  </a:lnTo>
                  <a:lnTo>
                    <a:pt x="2194" y="65"/>
                  </a:lnTo>
                  <a:lnTo>
                    <a:pt x="2196" y="65"/>
                  </a:lnTo>
                  <a:lnTo>
                    <a:pt x="2203" y="65"/>
                  </a:lnTo>
                  <a:lnTo>
                    <a:pt x="2212" y="65"/>
                  </a:lnTo>
                  <a:lnTo>
                    <a:pt x="2221" y="65"/>
                  </a:lnTo>
                  <a:lnTo>
                    <a:pt x="2227" y="65"/>
                  </a:lnTo>
                  <a:lnTo>
                    <a:pt x="2230" y="65"/>
                  </a:lnTo>
                  <a:lnTo>
                    <a:pt x="2234" y="65"/>
                  </a:lnTo>
                  <a:lnTo>
                    <a:pt x="2242" y="67"/>
                  </a:lnTo>
                  <a:lnTo>
                    <a:pt x="2250" y="68"/>
                  </a:lnTo>
                  <a:lnTo>
                    <a:pt x="2257" y="70"/>
                  </a:lnTo>
                  <a:lnTo>
                    <a:pt x="2260" y="71"/>
                  </a:lnTo>
                  <a:lnTo>
                    <a:pt x="2269" y="80"/>
                  </a:lnTo>
                  <a:lnTo>
                    <a:pt x="2273" y="80"/>
                  </a:lnTo>
                  <a:lnTo>
                    <a:pt x="2281" y="80"/>
                  </a:lnTo>
                  <a:lnTo>
                    <a:pt x="2292" y="80"/>
                  </a:lnTo>
                  <a:lnTo>
                    <a:pt x="2306" y="80"/>
                  </a:lnTo>
                  <a:lnTo>
                    <a:pt x="2317" y="80"/>
                  </a:lnTo>
                  <a:lnTo>
                    <a:pt x="2326" y="81"/>
                  </a:lnTo>
                  <a:lnTo>
                    <a:pt x="2329" y="81"/>
                  </a:lnTo>
                  <a:lnTo>
                    <a:pt x="2333" y="82"/>
                  </a:lnTo>
                  <a:lnTo>
                    <a:pt x="2338" y="83"/>
                  </a:lnTo>
                  <a:lnTo>
                    <a:pt x="2344" y="84"/>
                  </a:lnTo>
                  <a:lnTo>
                    <a:pt x="2349" y="85"/>
                  </a:lnTo>
                  <a:lnTo>
                    <a:pt x="2352" y="85"/>
                  </a:lnTo>
                  <a:lnTo>
                    <a:pt x="2370" y="88"/>
                  </a:lnTo>
                  <a:lnTo>
                    <a:pt x="2352" y="74"/>
                  </a:lnTo>
                  <a:lnTo>
                    <a:pt x="2355" y="74"/>
                  </a:lnTo>
                  <a:lnTo>
                    <a:pt x="2363" y="75"/>
                  </a:lnTo>
                  <a:lnTo>
                    <a:pt x="2371" y="75"/>
                  </a:lnTo>
                  <a:lnTo>
                    <a:pt x="2378" y="76"/>
                  </a:lnTo>
                  <a:lnTo>
                    <a:pt x="2381" y="77"/>
                  </a:lnTo>
                  <a:lnTo>
                    <a:pt x="2384" y="78"/>
                  </a:lnTo>
                  <a:lnTo>
                    <a:pt x="2390" y="79"/>
                  </a:lnTo>
                  <a:lnTo>
                    <a:pt x="2401" y="80"/>
                  </a:lnTo>
                  <a:lnTo>
                    <a:pt x="2411" y="81"/>
                  </a:lnTo>
                  <a:lnTo>
                    <a:pt x="2422" y="82"/>
                  </a:lnTo>
                  <a:lnTo>
                    <a:pt x="2429" y="83"/>
                  </a:lnTo>
                  <a:lnTo>
                    <a:pt x="2432" y="83"/>
                  </a:lnTo>
                  <a:lnTo>
                    <a:pt x="2513" y="105"/>
                  </a:lnTo>
                  <a:lnTo>
                    <a:pt x="2514" y="106"/>
                  </a:lnTo>
                  <a:lnTo>
                    <a:pt x="2516" y="106"/>
                  </a:lnTo>
                  <a:lnTo>
                    <a:pt x="2518" y="107"/>
                  </a:lnTo>
                  <a:lnTo>
                    <a:pt x="2520" y="107"/>
                  </a:lnTo>
                  <a:lnTo>
                    <a:pt x="2522" y="107"/>
                  </a:lnTo>
                  <a:lnTo>
                    <a:pt x="2523" y="108"/>
                  </a:lnTo>
                  <a:lnTo>
                    <a:pt x="2526" y="108"/>
                  </a:lnTo>
                  <a:lnTo>
                    <a:pt x="2532" y="110"/>
                  </a:lnTo>
                  <a:lnTo>
                    <a:pt x="2541" y="111"/>
                  </a:lnTo>
                  <a:lnTo>
                    <a:pt x="2547" y="112"/>
                  </a:lnTo>
                  <a:lnTo>
                    <a:pt x="2550" y="113"/>
                  </a:lnTo>
                  <a:lnTo>
                    <a:pt x="2553" y="113"/>
                  </a:lnTo>
                  <a:lnTo>
                    <a:pt x="2559" y="114"/>
                  </a:lnTo>
                  <a:lnTo>
                    <a:pt x="2566" y="115"/>
                  </a:lnTo>
                  <a:lnTo>
                    <a:pt x="2571" y="117"/>
                  </a:lnTo>
                  <a:lnTo>
                    <a:pt x="2574" y="118"/>
                  </a:lnTo>
                  <a:lnTo>
                    <a:pt x="2576" y="120"/>
                  </a:lnTo>
                  <a:lnTo>
                    <a:pt x="2577" y="121"/>
                  </a:lnTo>
                  <a:lnTo>
                    <a:pt x="2579" y="122"/>
                  </a:lnTo>
                  <a:lnTo>
                    <a:pt x="2579" y="123"/>
                  </a:lnTo>
                  <a:lnTo>
                    <a:pt x="2578" y="123"/>
                  </a:lnTo>
                  <a:lnTo>
                    <a:pt x="2577" y="124"/>
                  </a:lnTo>
                  <a:lnTo>
                    <a:pt x="2576" y="125"/>
                  </a:lnTo>
                  <a:lnTo>
                    <a:pt x="2574" y="127"/>
                  </a:lnTo>
                  <a:lnTo>
                    <a:pt x="2572" y="127"/>
                  </a:lnTo>
                  <a:lnTo>
                    <a:pt x="2571" y="128"/>
                  </a:lnTo>
                  <a:lnTo>
                    <a:pt x="2571" y="129"/>
                  </a:lnTo>
                  <a:lnTo>
                    <a:pt x="2572" y="129"/>
                  </a:lnTo>
                  <a:lnTo>
                    <a:pt x="2573" y="130"/>
                  </a:lnTo>
                  <a:lnTo>
                    <a:pt x="2575" y="131"/>
                  </a:lnTo>
                  <a:lnTo>
                    <a:pt x="2576" y="130"/>
                  </a:lnTo>
                  <a:lnTo>
                    <a:pt x="2577" y="131"/>
                  </a:lnTo>
                  <a:lnTo>
                    <a:pt x="2578" y="132"/>
                  </a:lnTo>
                  <a:lnTo>
                    <a:pt x="2579" y="134"/>
                  </a:lnTo>
                  <a:lnTo>
                    <a:pt x="2579" y="136"/>
                  </a:lnTo>
                  <a:lnTo>
                    <a:pt x="2580" y="138"/>
                  </a:lnTo>
                  <a:lnTo>
                    <a:pt x="2580" y="139"/>
                  </a:lnTo>
                  <a:lnTo>
                    <a:pt x="2579" y="139"/>
                  </a:lnTo>
                  <a:lnTo>
                    <a:pt x="2578" y="139"/>
                  </a:lnTo>
                  <a:lnTo>
                    <a:pt x="2577" y="140"/>
                  </a:lnTo>
                  <a:lnTo>
                    <a:pt x="2576" y="140"/>
                  </a:lnTo>
                  <a:lnTo>
                    <a:pt x="2576" y="139"/>
                  </a:lnTo>
                  <a:lnTo>
                    <a:pt x="2575" y="138"/>
                  </a:lnTo>
                  <a:lnTo>
                    <a:pt x="2574" y="138"/>
                  </a:lnTo>
                  <a:lnTo>
                    <a:pt x="2571" y="138"/>
                  </a:lnTo>
                  <a:lnTo>
                    <a:pt x="2568" y="138"/>
                  </a:lnTo>
                  <a:lnTo>
                    <a:pt x="2565" y="138"/>
                  </a:lnTo>
                  <a:lnTo>
                    <a:pt x="2564" y="138"/>
                  </a:lnTo>
                  <a:lnTo>
                    <a:pt x="2563" y="138"/>
                  </a:lnTo>
                  <a:lnTo>
                    <a:pt x="2562" y="138"/>
                  </a:lnTo>
                  <a:lnTo>
                    <a:pt x="2560" y="138"/>
                  </a:lnTo>
                  <a:lnTo>
                    <a:pt x="2558" y="137"/>
                  </a:lnTo>
                  <a:lnTo>
                    <a:pt x="2555" y="137"/>
                  </a:lnTo>
                  <a:lnTo>
                    <a:pt x="2552" y="136"/>
                  </a:lnTo>
                  <a:lnTo>
                    <a:pt x="2550" y="135"/>
                  </a:lnTo>
                  <a:lnTo>
                    <a:pt x="2549" y="135"/>
                  </a:lnTo>
                  <a:lnTo>
                    <a:pt x="2548" y="134"/>
                  </a:lnTo>
                  <a:lnTo>
                    <a:pt x="2547" y="133"/>
                  </a:lnTo>
                  <a:lnTo>
                    <a:pt x="2546" y="133"/>
                  </a:lnTo>
                  <a:lnTo>
                    <a:pt x="2545" y="132"/>
                  </a:lnTo>
                  <a:lnTo>
                    <a:pt x="2545" y="130"/>
                  </a:lnTo>
                  <a:lnTo>
                    <a:pt x="2544" y="130"/>
                  </a:lnTo>
                  <a:lnTo>
                    <a:pt x="2543" y="129"/>
                  </a:lnTo>
                  <a:lnTo>
                    <a:pt x="2541" y="128"/>
                  </a:lnTo>
                  <a:lnTo>
                    <a:pt x="2538" y="128"/>
                  </a:lnTo>
                  <a:lnTo>
                    <a:pt x="2536" y="128"/>
                  </a:lnTo>
                  <a:lnTo>
                    <a:pt x="2535" y="127"/>
                  </a:lnTo>
                  <a:lnTo>
                    <a:pt x="2535" y="127"/>
                  </a:lnTo>
                  <a:lnTo>
                    <a:pt x="2533" y="125"/>
                  </a:lnTo>
                  <a:lnTo>
                    <a:pt x="2528" y="125"/>
                  </a:lnTo>
                  <a:lnTo>
                    <a:pt x="2522" y="124"/>
                  </a:lnTo>
                  <a:lnTo>
                    <a:pt x="2518" y="123"/>
                  </a:lnTo>
                  <a:lnTo>
                    <a:pt x="2517" y="123"/>
                  </a:lnTo>
                  <a:lnTo>
                    <a:pt x="2514" y="122"/>
                  </a:lnTo>
                  <a:lnTo>
                    <a:pt x="2512" y="122"/>
                  </a:lnTo>
                  <a:lnTo>
                    <a:pt x="2509" y="122"/>
                  </a:lnTo>
                  <a:lnTo>
                    <a:pt x="2508" y="122"/>
                  </a:lnTo>
                  <a:lnTo>
                    <a:pt x="2508" y="122"/>
                  </a:lnTo>
                  <a:lnTo>
                    <a:pt x="2509" y="123"/>
                  </a:lnTo>
                  <a:lnTo>
                    <a:pt x="2510" y="125"/>
                  </a:lnTo>
                  <a:lnTo>
                    <a:pt x="2510" y="127"/>
                  </a:lnTo>
                  <a:lnTo>
                    <a:pt x="2512" y="128"/>
                  </a:lnTo>
                  <a:lnTo>
                    <a:pt x="2512" y="129"/>
                  </a:lnTo>
                  <a:lnTo>
                    <a:pt x="2512" y="129"/>
                  </a:lnTo>
                  <a:lnTo>
                    <a:pt x="2510" y="130"/>
                  </a:lnTo>
                  <a:lnTo>
                    <a:pt x="2509" y="132"/>
                  </a:lnTo>
                  <a:lnTo>
                    <a:pt x="2507" y="133"/>
                  </a:lnTo>
                  <a:lnTo>
                    <a:pt x="2506" y="134"/>
                  </a:lnTo>
                  <a:lnTo>
                    <a:pt x="2505" y="135"/>
                  </a:lnTo>
                  <a:lnTo>
                    <a:pt x="2504" y="136"/>
                  </a:lnTo>
                  <a:lnTo>
                    <a:pt x="2502" y="136"/>
                  </a:lnTo>
                  <a:lnTo>
                    <a:pt x="2500" y="137"/>
                  </a:lnTo>
                  <a:lnTo>
                    <a:pt x="2499" y="138"/>
                  </a:lnTo>
                  <a:lnTo>
                    <a:pt x="2499" y="138"/>
                  </a:lnTo>
                  <a:lnTo>
                    <a:pt x="2499" y="138"/>
                  </a:lnTo>
                  <a:lnTo>
                    <a:pt x="2501" y="139"/>
                  </a:lnTo>
                  <a:lnTo>
                    <a:pt x="2503" y="140"/>
                  </a:lnTo>
                  <a:lnTo>
                    <a:pt x="2504" y="140"/>
                  </a:lnTo>
                  <a:lnTo>
                    <a:pt x="2505" y="140"/>
                  </a:lnTo>
                  <a:lnTo>
                    <a:pt x="2505" y="141"/>
                  </a:lnTo>
                  <a:lnTo>
                    <a:pt x="2507" y="141"/>
                  </a:lnTo>
                  <a:lnTo>
                    <a:pt x="2508" y="143"/>
                  </a:lnTo>
                  <a:lnTo>
                    <a:pt x="2512" y="144"/>
                  </a:lnTo>
                  <a:lnTo>
                    <a:pt x="2514" y="145"/>
                  </a:lnTo>
                  <a:lnTo>
                    <a:pt x="2516" y="146"/>
                  </a:lnTo>
                  <a:lnTo>
                    <a:pt x="2517" y="147"/>
                  </a:lnTo>
                  <a:lnTo>
                    <a:pt x="2518" y="147"/>
                  </a:lnTo>
                  <a:lnTo>
                    <a:pt x="2520" y="148"/>
                  </a:lnTo>
                  <a:lnTo>
                    <a:pt x="2525" y="149"/>
                  </a:lnTo>
                  <a:lnTo>
                    <a:pt x="2530" y="151"/>
                  </a:lnTo>
                  <a:lnTo>
                    <a:pt x="2534" y="153"/>
                  </a:lnTo>
                  <a:lnTo>
                    <a:pt x="2536" y="155"/>
                  </a:lnTo>
                  <a:lnTo>
                    <a:pt x="2537" y="155"/>
                  </a:lnTo>
                  <a:lnTo>
                    <a:pt x="2537" y="155"/>
                  </a:lnTo>
                  <a:lnTo>
                    <a:pt x="2538" y="157"/>
                  </a:lnTo>
                  <a:lnTo>
                    <a:pt x="2541" y="158"/>
                  </a:lnTo>
                  <a:lnTo>
                    <a:pt x="2542" y="159"/>
                  </a:lnTo>
                  <a:lnTo>
                    <a:pt x="2542" y="160"/>
                  </a:lnTo>
                  <a:lnTo>
                    <a:pt x="2543" y="160"/>
                  </a:lnTo>
                  <a:lnTo>
                    <a:pt x="2542" y="161"/>
                  </a:lnTo>
                  <a:lnTo>
                    <a:pt x="2541" y="161"/>
                  </a:lnTo>
                  <a:lnTo>
                    <a:pt x="2539" y="162"/>
                  </a:lnTo>
                  <a:lnTo>
                    <a:pt x="2537" y="162"/>
                  </a:lnTo>
                  <a:lnTo>
                    <a:pt x="2536" y="162"/>
                  </a:lnTo>
                  <a:lnTo>
                    <a:pt x="2535" y="161"/>
                  </a:lnTo>
                  <a:lnTo>
                    <a:pt x="2534" y="160"/>
                  </a:lnTo>
                  <a:lnTo>
                    <a:pt x="2532" y="160"/>
                  </a:lnTo>
                  <a:lnTo>
                    <a:pt x="2530" y="159"/>
                  </a:lnTo>
                  <a:lnTo>
                    <a:pt x="2527" y="159"/>
                  </a:lnTo>
                  <a:lnTo>
                    <a:pt x="2525" y="159"/>
                  </a:lnTo>
                  <a:lnTo>
                    <a:pt x="2523" y="158"/>
                  </a:lnTo>
                  <a:lnTo>
                    <a:pt x="2522" y="158"/>
                  </a:lnTo>
                  <a:lnTo>
                    <a:pt x="2521" y="158"/>
                  </a:lnTo>
                  <a:lnTo>
                    <a:pt x="2520" y="159"/>
                  </a:lnTo>
                  <a:lnTo>
                    <a:pt x="2518" y="160"/>
                  </a:lnTo>
                  <a:lnTo>
                    <a:pt x="2515" y="161"/>
                  </a:lnTo>
                  <a:lnTo>
                    <a:pt x="2513" y="162"/>
                  </a:lnTo>
                  <a:lnTo>
                    <a:pt x="2512" y="163"/>
                  </a:lnTo>
                  <a:lnTo>
                    <a:pt x="2509" y="164"/>
                  </a:lnTo>
                  <a:lnTo>
                    <a:pt x="2507" y="165"/>
                  </a:lnTo>
                  <a:lnTo>
                    <a:pt x="2505" y="167"/>
                  </a:lnTo>
                  <a:lnTo>
                    <a:pt x="2504" y="168"/>
                  </a:lnTo>
                  <a:lnTo>
                    <a:pt x="2504" y="169"/>
                  </a:lnTo>
                  <a:lnTo>
                    <a:pt x="2495" y="180"/>
                  </a:lnTo>
                  <a:lnTo>
                    <a:pt x="2495" y="185"/>
                  </a:lnTo>
                  <a:lnTo>
                    <a:pt x="2495" y="185"/>
                  </a:lnTo>
                  <a:lnTo>
                    <a:pt x="2495" y="187"/>
                  </a:lnTo>
                  <a:lnTo>
                    <a:pt x="2495" y="189"/>
                  </a:lnTo>
                  <a:lnTo>
                    <a:pt x="2495" y="190"/>
                  </a:lnTo>
                  <a:lnTo>
                    <a:pt x="2494" y="189"/>
                  </a:lnTo>
                  <a:lnTo>
                    <a:pt x="2491" y="188"/>
                  </a:lnTo>
                  <a:lnTo>
                    <a:pt x="2489" y="187"/>
                  </a:lnTo>
                  <a:lnTo>
                    <a:pt x="2487" y="186"/>
                  </a:lnTo>
                  <a:lnTo>
                    <a:pt x="2486" y="186"/>
                  </a:lnTo>
                  <a:lnTo>
                    <a:pt x="2484" y="185"/>
                  </a:lnTo>
                  <a:lnTo>
                    <a:pt x="2482" y="184"/>
                  </a:lnTo>
                  <a:lnTo>
                    <a:pt x="2478" y="184"/>
                  </a:lnTo>
                  <a:lnTo>
                    <a:pt x="2476" y="182"/>
                  </a:lnTo>
                  <a:lnTo>
                    <a:pt x="2474" y="181"/>
                  </a:lnTo>
                  <a:lnTo>
                    <a:pt x="2473" y="181"/>
                  </a:lnTo>
                  <a:lnTo>
                    <a:pt x="2472" y="182"/>
                  </a:lnTo>
                  <a:lnTo>
                    <a:pt x="2471" y="184"/>
                  </a:lnTo>
                  <a:lnTo>
                    <a:pt x="2469" y="184"/>
                  </a:lnTo>
                  <a:lnTo>
                    <a:pt x="2468" y="185"/>
                  </a:lnTo>
                  <a:lnTo>
                    <a:pt x="2468" y="185"/>
                  </a:lnTo>
                  <a:lnTo>
                    <a:pt x="2461" y="192"/>
                  </a:lnTo>
                  <a:lnTo>
                    <a:pt x="2461" y="191"/>
                  </a:lnTo>
                  <a:lnTo>
                    <a:pt x="2460" y="190"/>
                  </a:lnTo>
                  <a:lnTo>
                    <a:pt x="2459" y="188"/>
                  </a:lnTo>
                  <a:lnTo>
                    <a:pt x="2458" y="187"/>
                  </a:lnTo>
                  <a:lnTo>
                    <a:pt x="2457" y="186"/>
                  </a:lnTo>
                  <a:lnTo>
                    <a:pt x="2456" y="185"/>
                  </a:lnTo>
                  <a:lnTo>
                    <a:pt x="2455" y="185"/>
                  </a:lnTo>
                  <a:lnTo>
                    <a:pt x="2453" y="185"/>
                  </a:lnTo>
                  <a:lnTo>
                    <a:pt x="2452" y="185"/>
                  </a:lnTo>
                  <a:lnTo>
                    <a:pt x="2452" y="185"/>
                  </a:lnTo>
                  <a:lnTo>
                    <a:pt x="2450" y="185"/>
                  </a:lnTo>
                  <a:lnTo>
                    <a:pt x="2448" y="186"/>
                  </a:lnTo>
                  <a:lnTo>
                    <a:pt x="2446" y="187"/>
                  </a:lnTo>
                  <a:lnTo>
                    <a:pt x="2443" y="188"/>
                  </a:lnTo>
                  <a:lnTo>
                    <a:pt x="2441" y="189"/>
                  </a:lnTo>
                  <a:lnTo>
                    <a:pt x="2438" y="189"/>
                  </a:lnTo>
                  <a:lnTo>
                    <a:pt x="2437" y="190"/>
                  </a:lnTo>
                  <a:lnTo>
                    <a:pt x="2436" y="190"/>
                  </a:lnTo>
                  <a:lnTo>
                    <a:pt x="2437" y="190"/>
                  </a:lnTo>
                  <a:lnTo>
                    <a:pt x="2438" y="192"/>
                  </a:lnTo>
                  <a:lnTo>
                    <a:pt x="2439" y="193"/>
                  </a:lnTo>
                  <a:lnTo>
                    <a:pt x="2440" y="195"/>
                  </a:lnTo>
                  <a:lnTo>
                    <a:pt x="2441" y="197"/>
                  </a:lnTo>
                  <a:lnTo>
                    <a:pt x="2442" y="198"/>
                  </a:lnTo>
                  <a:lnTo>
                    <a:pt x="2443" y="199"/>
                  </a:lnTo>
                  <a:lnTo>
                    <a:pt x="2441" y="204"/>
                  </a:lnTo>
                  <a:lnTo>
                    <a:pt x="2444" y="212"/>
                  </a:lnTo>
                  <a:lnTo>
                    <a:pt x="2450" y="210"/>
                  </a:lnTo>
                  <a:lnTo>
                    <a:pt x="2452" y="210"/>
                  </a:lnTo>
                  <a:lnTo>
                    <a:pt x="2453" y="212"/>
                  </a:lnTo>
                  <a:lnTo>
                    <a:pt x="2455" y="212"/>
                  </a:lnTo>
                  <a:lnTo>
                    <a:pt x="2457" y="213"/>
                  </a:lnTo>
                  <a:lnTo>
                    <a:pt x="2459" y="214"/>
                  </a:lnTo>
                  <a:lnTo>
                    <a:pt x="2461" y="215"/>
                  </a:lnTo>
                  <a:lnTo>
                    <a:pt x="2462" y="215"/>
                  </a:lnTo>
                  <a:lnTo>
                    <a:pt x="2462" y="216"/>
                  </a:lnTo>
                  <a:lnTo>
                    <a:pt x="2462" y="217"/>
                  </a:lnTo>
                  <a:lnTo>
                    <a:pt x="2462" y="219"/>
                  </a:lnTo>
                  <a:lnTo>
                    <a:pt x="2462" y="220"/>
                  </a:lnTo>
                  <a:lnTo>
                    <a:pt x="2462" y="221"/>
                  </a:lnTo>
                  <a:lnTo>
                    <a:pt x="2462" y="222"/>
                  </a:lnTo>
                  <a:lnTo>
                    <a:pt x="2464" y="223"/>
                  </a:lnTo>
                  <a:lnTo>
                    <a:pt x="2466" y="224"/>
                  </a:lnTo>
                  <a:lnTo>
                    <a:pt x="2468" y="224"/>
                  </a:lnTo>
                  <a:lnTo>
                    <a:pt x="2468" y="225"/>
                  </a:lnTo>
                  <a:lnTo>
                    <a:pt x="2469" y="225"/>
                  </a:lnTo>
                  <a:lnTo>
                    <a:pt x="2471" y="226"/>
                  </a:lnTo>
                  <a:lnTo>
                    <a:pt x="2473" y="227"/>
                  </a:lnTo>
                  <a:lnTo>
                    <a:pt x="2475" y="228"/>
                  </a:lnTo>
                  <a:lnTo>
                    <a:pt x="2478" y="229"/>
                  </a:lnTo>
                  <a:lnTo>
                    <a:pt x="2480" y="230"/>
                  </a:lnTo>
                  <a:lnTo>
                    <a:pt x="2482" y="230"/>
                  </a:lnTo>
                  <a:lnTo>
                    <a:pt x="2483" y="231"/>
                  </a:lnTo>
                  <a:lnTo>
                    <a:pt x="2482" y="231"/>
                  </a:lnTo>
                  <a:lnTo>
                    <a:pt x="2482" y="232"/>
                  </a:lnTo>
                  <a:lnTo>
                    <a:pt x="2480" y="233"/>
                  </a:lnTo>
                  <a:lnTo>
                    <a:pt x="2478" y="234"/>
                  </a:lnTo>
                  <a:lnTo>
                    <a:pt x="2478" y="235"/>
                  </a:lnTo>
                  <a:lnTo>
                    <a:pt x="2477" y="234"/>
                  </a:lnTo>
                  <a:lnTo>
                    <a:pt x="2477" y="234"/>
                  </a:lnTo>
                  <a:lnTo>
                    <a:pt x="2475" y="233"/>
                  </a:lnTo>
                  <a:lnTo>
                    <a:pt x="2474" y="233"/>
                  </a:lnTo>
                  <a:lnTo>
                    <a:pt x="2472" y="232"/>
                  </a:lnTo>
                  <a:lnTo>
                    <a:pt x="2472" y="232"/>
                  </a:lnTo>
                  <a:lnTo>
                    <a:pt x="2477" y="243"/>
                  </a:lnTo>
                  <a:lnTo>
                    <a:pt x="2487" y="253"/>
                  </a:lnTo>
                  <a:lnTo>
                    <a:pt x="2479" y="251"/>
                  </a:lnTo>
                  <a:lnTo>
                    <a:pt x="2476" y="258"/>
                  </a:lnTo>
                  <a:lnTo>
                    <a:pt x="2486" y="270"/>
                  </a:lnTo>
                  <a:lnTo>
                    <a:pt x="2486" y="270"/>
                  </a:lnTo>
                  <a:lnTo>
                    <a:pt x="2485" y="270"/>
                  </a:lnTo>
                  <a:lnTo>
                    <a:pt x="2483" y="270"/>
                  </a:lnTo>
                  <a:lnTo>
                    <a:pt x="2480" y="269"/>
                  </a:lnTo>
                  <a:lnTo>
                    <a:pt x="2479" y="269"/>
                  </a:lnTo>
                  <a:lnTo>
                    <a:pt x="2478" y="270"/>
                  </a:lnTo>
                  <a:lnTo>
                    <a:pt x="2477" y="271"/>
                  </a:lnTo>
                  <a:lnTo>
                    <a:pt x="2476" y="273"/>
                  </a:lnTo>
                  <a:lnTo>
                    <a:pt x="2476" y="274"/>
                  </a:lnTo>
                  <a:lnTo>
                    <a:pt x="2476" y="275"/>
                  </a:lnTo>
                  <a:lnTo>
                    <a:pt x="2477" y="276"/>
                  </a:lnTo>
                  <a:lnTo>
                    <a:pt x="2478" y="277"/>
                  </a:lnTo>
                  <a:lnTo>
                    <a:pt x="2479" y="279"/>
                  </a:lnTo>
                  <a:lnTo>
                    <a:pt x="2480" y="279"/>
                  </a:lnTo>
                  <a:lnTo>
                    <a:pt x="2482" y="280"/>
                  </a:lnTo>
                  <a:lnTo>
                    <a:pt x="2483" y="280"/>
                  </a:lnTo>
                  <a:lnTo>
                    <a:pt x="2482" y="282"/>
                  </a:lnTo>
                  <a:lnTo>
                    <a:pt x="2482" y="284"/>
                  </a:lnTo>
                  <a:lnTo>
                    <a:pt x="2482" y="287"/>
                  </a:lnTo>
                  <a:lnTo>
                    <a:pt x="2480" y="289"/>
                  </a:lnTo>
                  <a:lnTo>
                    <a:pt x="2480" y="292"/>
                  </a:lnTo>
                  <a:lnTo>
                    <a:pt x="2480" y="293"/>
                  </a:lnTo>
                  <a:lnTo>
                    <a:pt x="2479" y="294"/>
                  </a:lnTo>
                  <a:lnTo>
                    <a:pt x="2476" y="295"/>
                  </a:lnTo>
                  <a:lnTo>
                    <a:pt x="2463" y="284"/>
                  </a:lnTo>
                  <a:lnTo>
                    <a:pt x="2442" y="263"/>
                  </a:lnTo>
                  <a:lnTo>
                    <a:pt x="2440" y="262"/>
                  </a:lnTo>
                  <a:lnTo>
                    <a:pt x="2436" y="258"/>
                  </a:lnTo>
                  <a:lnTo>
                    <a:pt x="2430" y="253"/>
                  </a:lnTo>
                  <a:lnTo>
                    <a:pt x="2423" y="247"/>
                  </a:lnTo>
                  <a:lnTo>
                    <a:pt x="2416" y="242"/>
                  </a:lnTo>
                  <a:lnTo>
                    <a:pt x="2411" y="237"/>
                  </a:lnTo>
                  <a:lnTo>
                    <a:pt x="2409" y="235"/>
                  </a:lnTo>
                  <a:lnTo>
                    <a:pt x="2409" y="234"/>
                  </a:lnTo>
                  <a:lnTo>
                    <a:pt x="2408" y="232"/>
                  </a:lnTo>
                  <a:lnTo>
                    <a:pt x="2407" y="230"/>
                  </a:lnTo>
                  <a:lnTo>
                    <a:pt x="2407" y="227"/>
                  </a:lnTo>
                  <a:lnTo>
                    <a:pt x="2407" y="226"/>
                  </a:lnTo>
                  <a:lnTo>
                    <a:pt x="2407" y="225"/>
                  </a:lnTo>
                  <a:lnTo>
                    <a:pt x="2406" y="224"/>
                  </a:lnTo>
                  <a:lnTo>
                    <a:pt x="2406" y="223"/>
                  </a:lnTo>
                  <a:lnTo>
                    <a:pt x="2405" y="222"/>
                  </a:lnTo>
                  <a:lnTo>
                    <a:pt x="2404" y="220"/>
                  </a:lnTo>
                  <a:lnTo>
                    <a:pt x="2403" y="218"/>
                  </a:lnTo>
                  <a:lnTo>
                    <a:pt x="2403" y="216"/>
                  </a:lnTo>
                  <a:lnTo>
                    <a:pt x="2402" y="215"/>
                  </a:lnTo>
                  <a:lnTo>
                    <a:pt x="2403" y="214"/>
                  </a:lnTo>
                  <a:lnTo>
                    <a:pt x="2404" y="214"/>
                  </a:lnTo>
                  <a:lnTo>
                    <a:pt x="2405" y="214"/>
                  </a:lnTo>
                  <a:lnTo>
                    <a:pt x="2405" y="214"/>
                  </a:lnTo>
                  <a:lnTo>
                    <a:pt x="2406" y="213"/>
                  </a:lnTo>
                  <a:lnTo>
                    <a:pt x="2407" y="212"/>
                  </a:lnTo>
                  <a:lnTo>
                    <a:pt x="2408" y="210"/>
                  </a:lnTo>
                  <a:lnTo>
                    <a:pt x="2410" y="208"/>
                  </a:lnTo>
                  <a:lnTo>
                    <a:pt x="2411" y="207"/>
                  </a:lnTo>
                  <a:lnTo>
                    <a:pt x="2411" y="206"/>
                  </a:lnTo>
                  <a:lnTo>
                    <a:pt x="2412" y="205"/>
                  </a:lnTo>
                  <a:lnTo>
                    <a:pt x="2412" y="203"/>
                  </a:lnTo>
                  <a:lnTo>
                    <a:pt x="2412" y="200"/>
                  </a:lnTo>
                  <a:lnTo>
                    <a:pt x="2413" y="197"/>
                  </a:lnTo>
                  <a:lnTo>
                    <a:pt x="2413" y="195"/>
                  </a:lnTo>
                  <a:lnTo>
                    <a:pt x="2414" y="192"/>
                  </a:lnTo>
                  <a:lnTo>
                    <a:pt x="2414" y="191"/>
                  </a:lnTo>
                  <a:lnTo>
                    <a:pt x="2414" y="190"/>
                  </a:lnTo>
                  <a:lnTo>
                    <a:pt x="2415" y="188"/>
                  </a:lnTo>
                  <a:lnTo>
                    <a:pt x="2415" y="186"/>
                  </a:lnTo>
                  <a:lnTo>
                    <a:pt x="2416" y="182"/>
                  </a:lnTo>
                  <a:lnTo>
                    <a:pt x="2417" y="180"/>
                  </a:lnTo>
                  <a:lnTo>
                    <a:pt x="2418" y="177"/>
                  </a:lnTo>
                  <a:lnTo>
                    <a:pt x="2419" y="176"/>
                  </a:lnTo>
                  <a:lnTo>
                    <a:pt x="2419" y="175"/>
                  </a:lnTo>
                  <a:lnTo>
                    <a:pt x="2418" y="173"/>
                  </a:lnTo>
                  <a:lnTo>
                    <a:pt x="2416" y="168"/>
                  </a:lnTo>
                  <a:lnTo>
                    <a:pt x="2413" y="163"/>
                  </a:lnTo>
                  <a:lnTo>
                    <a:pt x="2410" y="159"/>
                  </a:lnTo>
                  <a:lnTo>
                    <a:pt x="2409" y="158"/>
                  </a:lnTo>
                  <a:lnTo>
                    <a:pt x="2407" y="158"/>
                  </a:lnTo>
                  <a:lnTo>
                    <a:pt x="2405" y="159"/>
                  </a:lnTo>
                  <a:lnTo>
                    <a:pt x="2404" y="160"/>
                  </a:lnTo>
                  <a:lnTo>
                    <a:pt x="2403" y="161"/>
                  </a:lnTo>
                  <a:lnTo>
                    <a:pt x="2402" y="162"/>
                  </a:lnTo>
                  <a:lnTo>
                    <a:pt x="2403" y="162"/>
                  </a:lnTo>
                  <a:lnTo>
                    <a:pt x="2404" y="163"/>
                  </a:lnTo>
                  <a:lnTo>
                    <a:pt x="2405" y="165"/>
                  </a:lnTo>
                  <a:lnTo>
                    <a:pt x="2406" y="167"/>
                  </a:lnTo>
                  <a:lnTo>
                    <a:pt x="2408" y="168"/>
                  </a:lnTo>
                  <a:lnTo>
                    <a:pt x="2409" y="169"/>
                  </a:lnTo>
                  <a:lnTo>
                    <a:pt x="2409" y="169"/>
                  </a:lnTo>
                  <a:lnTo>
                    <a:pt x="2409" y="169"/>
                  </a:lnTo>
                  <a:lnTo>
                    <a:pt x="2409" y="169"/>
                  </a:lnTo>
                  <a:lnTo>
                    <a:pt x="2409" y="169"/>
                  </a:lnTo>
                  <a:lnTo>
                    <a:pt x="2407" y="170"/>
                  </a:lnTo>
                  <a:lnTo>
                    <a:pt x="2406" y="172"/>
                  </a:lnTo>
                  <a:lnTo>
                    <a:pt x="2405" y="173"/>
                  </a:lnTo>
                  <a:lnTo>
                    <a:pt x="2404" y="174"/>
                  </a:lnTo>
                  <a:lnTo>
                    <a:pt x="2403" y="175"/>
                  </a:lnTo>
                  <a:lnTo>
                    <a:pt x="2402" y="176"/>
                  </a:lnTo>
                  <a:lnTo>
                    <a:pt x="2401" y="178"/>
                  </a:lnTo>
                  <a:lnTo>
                    <a:pt x="2400" y="179"/>
                  </a:lnTo>
                  <a:lnTo>
                    <a:pt x="2399" y="181"/>
                  </a:lnTo>
                  <a:lnTo>
                    <a:pt x="2398" y="182"/>
                  </a:lnTo>
                  <a:lnTo>
                    <a:pt x="2397" y="182"/>
                  </a:lnTo>
                  <a:lnTo>
                    <a:pt x="2397" y="182"/>
                  </a:lnTo>
                  <a:lnTo>
                    <a:pt x="2396" y="181"/>
                  </a:lnTo>
                  <a:lnTo>
                    <a:pt x="2394" y="180"/>
                  </a:lnTo>
                  <a:lnTo>
                    <a:pt x="2392" y="179"/>
                  </a:lnTo>
                  <a:lnTo>
                    <a:pt x="2389" y="177"/>
                  </a:lnTo>
                  <a:lnTo>
                    <a:pt x="2387" y="176"/>
                  </a:lnTo>
                  <a:lnTo>
                    <a:pt x="2386" y="175"/>
                  </a:lnTo>
                  <a:lnTo>
                    <a:pt x="2386" y="174"/>
                  </a:lnTo>
                  <a:lnTo>
                    <a:pt x="2385" y="173"/>
                  </a:lnTo>
                  <a:lnTo>
                    <a:pt x="2384" y="171"/>
                  </a:lnTo>
                  <a:lnTo>
                    <a:pt x="2383" y="170"/>
                  </a:lnTo>
                  <a:lnTo>
                    <a:pt x="2381" y="168"/>
                  </a:lnTo>
                  <a:lnTo>
                    <a:pt x="2380" y="167"/>
                  </a:lnTo>
                  <a:lnTo>
                    <a:pt x="2379" y="166"/>
                  </a:lnTo>
                  <a:lnTo>
                    <a:pt x="2379" y="165"/>
                  </a:lnTo>
                  <a:lnTo>
                    <a:pt x="2376" y="165"/>
                  </a:lnTo>
                  <a:lnTo>
                    <a:pt x="2370" y="165"/>
                  </a:lnTo>
                  <a:lnTo>
                    <a:pt x="2364" y="165"/>
                  </a:lnTo>
                  <a:lnTo>
                    <a:pt x="2359" y="165"/>
                  </a:lnTo>
                  <a:lnTo>
                    <a:pt x="2358" y="165"/>
                  </a:lnTo>
                  <a:lnTo>
                    <a:pt x="2357" y="166"/>
                  </a:lnTo>
                  <a:lnTo>
                    <a:pt x="2357" y="168"/>
                  </a:lnTo>
                  <a:lnTo>
                    <a:pt x="2357" y="169"/>
                  </a:lnTo>
                  <a:lnTo>
                    <a:pt x="2357" y="171"/>
                  </a:lnTo>
                  <a:lnTo>
                    <a:pt x="2357" y="172"/>
                  </a:lnTo>
                  <a:lnTo>
                    <a:pt x="2357" y="174"/>
                  </a:lnTo>
                  <a:lnTo>
                    <a:pt x="2357" y="175"/>
                  </a:lnTo>
                  <a:lnTo>
                    <a:pt x="2356" y="178"/>
                  </a:lnTo>
                  <a:lnTo>
                    <a:pt x="2355" y="180"/>
                  </a:lnTo>
                  <a:lnTo>
                    <a:pt x="2354" y="182"/>
                  </a:lnTo>
                  <a:lnTo>
                    <a:pt x="2353" y="185"/>
                  </a:lnTo>
                  <a:lnTo>
                    <a:pt x="2353" y="187"/>
                  </a:lnTo>
                  <a:lnTo>
                    <a:pt x="2353" y="187"/>
                  </a:lnTo>
                  <a:lnTo>
                    <a:pt x="2354" y="188"/>
                  </a:lnTo>
                  <a:lnTo>
                    <a:pt x="2356" y="189"/>
                  </a:lnTo>
                  <a:lnTo>
                    <a:pt x="2358" y="189"/>
                  </a:lnTo>
                  <a:lnTo>
                    <a:pt x="2359" y="190"/>
                  </a:lnTo>
                  <a:lnTo>
                    <a:pt x="2362" y="190"/>
                  </a:lnTo>
                  <a:lnTo>
                    <a:pt x="2362" y="191"/>
                  </a:lnTo>
                  <a:lnTo>
                    <a:pt x="2363" y="192"/>
                  </a:lnTo>
                  <a:lnTo>
                    <a:pt x="2365" y="193"/>
                  </a:lnTo>
                  <a:lnTo>
                    <a:pt x="2366" y="194"/>
                  </a:lnTo>
                  <a:lnTo>
                    <a:pt x="2368" y="196"/>
                  </a:lnTo>
                  <a:lnTo>
                    <a:pt x="2369" y="196"/>
                  </a:lnTo>
                  <a:lnTo>
                    <a:pt x="2369" y="197"/>
                  </a:lnTo>
                  <a:lnTo>
                    <a:pt x="2364" y="197"/>
                  </a:lnTo>
                  <a:lnTo>
                    <a:pt x="2352" y="200"/>
                  </a:lnTo>
                  <a:lnTo>
                    <a:pt x="2350" y="200"/>
                  </a:lnTo>
                  <a:lnTo>
                    <a:pt x="2344" y="200"/>
                  </a:lnTo>
                  <a:lnTo>
                    <a:pt x="2339" y="200"/>
                  </a:lnTo>
                  <a:lnTo>
                    <a:pt x="2336" y="200"/>
                  </a:lnTo>
                  <a:lnTo>
                    <a:pt x="2335" y="199"/>
                  </a:lnTo>
                  <a:lnTo>
                    <a:pt x="2334" y="198"/>
                  </a:lnTo>
                  <a:lnTo>
                    <a:pt x="2334" y="196"/>
                  </a:lnTo>
                  <a:lnTo>
                    <a:pt x="2334" y="195"/>
                  </a:lnTo>
                  <a:lnTo>
                    <a:pt x="2333" y="194"/>
                  </a:lnTo>
                  <a:lnTo>
                    <a:pt x="2330" y="195"/>
                  </a:lnTo>
                  <a:lnTo>
                    <a:pt x="2323" y="195"/>
                  </a:lnTo>
                  <a:lnTo>
                    <a:pt x="2317" y="196"/>
                  </a:lnTo>
                  <a:lnTo>
                    <a:pt x="2315" y="196"/>
                  </a:lnTo>
                  <a:lnTo>
                    <a:pt x="2312" y="195"/>
                  </a:lnTo>
                  <a:lnTo>
                    <a:pt x="2305" y="195"/>
                  </a:lnTo>
                  <a:lnTo>
                    <a:pt x="2296" y="195"/>
                  </a:lnTo>
                  <a:lnTo>
                    <a:pt x="2287" y="195"/>
                  </a:lnTo>
                  <a:lnTo>
                    <a:pt x="2280" y="196"/>
                  </a:lnTo>
                  <a:lnTo>
                    <a:pt x="2277" y="196"/>
                  </a:lnTo>
                  <a:lnTo>
                    <a:pt x="2275" y="196"/>
                  </a:lnTo>
                  <a:lnTo>
                    <a:pt x="2269" y="197"/>
                  </a:lnTo>
                  <a:lnTo>
                    <a:pt x="2263" y="197"/>
                  </a:lnTo>
                  <a:lnTo>
                    <a:pt x="2258" y="198"/>
                  </a:lnTo>
                  <a:lnTo>
                    <a:pt x="2256" y="198"/>
                  </a:lnTo>
                  <a:lnTo>
                    <a:pt x="2256" y="198"/>
                  </a:lnTo>
                  <a:lnTo>
                    <a:pt x="2255" y="199"/>
                  </a:lnTo>
                  <a:lnTo>
                    <a:pt x="2254" y="201"/>
                  </a:lnTo>
                  <a:lnTo>
                    <a:pt x="2253" y="204"/>
                  </a:lnTo>
                  <a:lnTo>
                    <a:pt x="2251" y="206"/>
                  </a:lnTo>
                  <a:lnTo>
                    <a:pt x="2251" y="207"/>
                  </a:lnTo>
                  <a:lnTo>
                    <a:pt x="2250" y="208"/>
                  </a:lnTo>
                  <a:lnTo>
                    <a:pt x="2250" y="210"/>
                  </a:lnTo>
                  <a:lnTo>
                    <a:pt x="2249" y="216"/>
                  </a:lnTo>
                  <a:lnTo>
                    <a:pt x="2248" y="223"/>
                  </a:lnTo>
                  <a:lnTo>
                    <a:pt x="2248" y="228"/>
                  </a:lnTo>
                  <a:lnTo>
                    <a:pt x="2248" y="230"/>
                  </a:lnTo>
                  <a:lnTo>
                    <a:pt x="2247" y="232"/>
                  </a:lnTo>
                  <a:lnTo>
                    <a:pt x="2244" y="236"/>
                  </a:lnTo>
                  <a:lnTo>
                    <a:pt x="2239" y="242"/>
                  </a:lnTo>
                  <a:lnTo>
                    <a:pt x="2235" y="246"/>
                  </a:lnTo>
                  <a:lnTo>
                    <a:pt x="2234" y="247"/>
                  </a:lnTo>
                  <a:lnTo>
                    <a:pt x="2234" y="248"/>
                  </a:lnTo>
                  <a:lnTo>
                    <a:pt x="2236" y="248"/>
                  </a:lnTo>
                  <a:lnTo>
                    <a:pt x="2237" y="249"/>
                  </a:lnTo>
                  <a:lnTo>
                    <a:pt x="2238" y="250"/>
                  </a:lnTo>
                  <a:lnTo>
                    <a:pt x="2239" y="250"/>
                  </a:lnTo>
                  <a:lnTo>
                    <a:pt x="2240" y="250"/>
                  </a:lnTo>
                  <a:lnTo>
                    <a:pt x="2243" y="251"/>
                  </a:lnTo>
                  <a:lnTo>
                    <a:pt x="2246" y="251"/>
                  </a:lnTo>
                  <a:lnTo>
                    <a:pt x="2248" y="252"/>
                  </a:lnTo>
                  <a:lnTo>
                    <a:pt x="2250" y="252"/>
                  </a:lnTo>
                  <a:lnTo>
                    <a:pt x="2251" y="252"/>
                  </a:lnTo>
                  <a:lnTo>
                    <a:pt x="2251" y="253"/>
                  </a:lnTo>
                  <a:lnTo>
                    <a:pt x="2252" y="254"/>
                  </a:lnTo>
                  <a:lnTo>
                    <a:pt x="2253" y="255"/>
                  </a:lnTo>
                  <a:lnTo>
                    <a:pt x="2254" y="257"/>
                  </a:lnTo>
                  <a:lnTo>
                    <a:pt x="2256" y="259"/>
                  </a:lnTo>
                  <a:lnTo>
                    <a:pt x="2256" y="260"/>
                  </a:lnTo>
                  <a:lnTo>
                    <a:pt x="2257" y="260"/>
                  </a:lnTo>
                  <a:lnTo>
                    <a:pt x="2257" y="259"/>
                  </a:lnTo>
                  <a:lnTo>
                    <a:pt x="2257" y="257"/>
                  </a:lnTo>
                  <a:lnTo>
                    <a:pt x="2256" y="255"/>
                  </a:lnTo>
                  <a:lnTo>
                    <a:pt x="2256" y="254"/>
                  </a:lnTo>
                  <a:lnTo>
                    <a:pt x="2256" y="253"/>
                  </a:lnTo>
                  <a:lnTo>
                    <a:pt x="2255" y="244"/>
                  </a:lnTo>
                  <a:lnTo>
                    <a:pt x="2263" y="259"/>
                  </a:lnTo>
                  <a:lnTo>
                    <a:pt x="2269" y="266"/>
                  </a:lnTo>
                  <a:lnTo>
                    <a:pt x="2275" y="256"/>
                  </a:lnTo>
                  <a:lnTo>
                    <a:pt x="2284" y="257"/>
                  </a:lnTo>
                  <a:lnTo>
                    <a:pt x="2306" y="266"/>
                  </a:lnTo>
                  <a:lnTo>
                    <a:pt x="2306" y="266"/>
                  </a:lnTo>
                  <a:lnTo>
                    <a:pt x="2307" y="269"/>
                  </a:lnTo>
                  <a:lnTo>
                    <a:pt x="2308" y="271"/>
                  </a:lnTo>
                  <a:lnTo>
                    <a:pt x="2310" y="273"/>
                  </a:lnTo>
                  <a:lnTo>
                    <a:pt x="2311" y="275"/>
                  </a:lnTo>
                  <a:lnTo>
                    <a:pt x="2313" y="277"/>
                  </a:lnTo>
                  <a:lnTo>
                    <a:pt x="2314" y="279"/>
                  </a:lnTo>
                  <a:lnTo>
                    <a:pt x="2315" y="280"/>
                  </a:lnTo>
                  <a:lnTo>
                    <a:pt x="2316" y="281"/>
                  </a:lnTo>
                  <a:lnTo>
                    <a:pt x="2316" y="281"/>
                  </a:lnTo>
                  <a:lnTo>
                    <a:pt x="2317" y="283"/>
                  </a:lnTo>
                  <a:lnTo>
                    <a:pt x="2318" y="285"/>
                  </a:lnTo>
                  <a:lnTo>
                    <a:pt x="2320" y="288"/>
                  </a:lnTo>
                  <a:lnTo>
                    <a:pt x="2321" y="291"/>
                  </a:lnTo>
                  <a:lnTo>
                    <a:pt x="2322" y="293"/>
                  </a:lnTo>
                  <a:lnTo>
                    <a:pt x="2323" y="295"/>
                  </a:lnTo>
                  <a:lnTo>
                    <a:pt x="2323" y="295"/>
                  </a:lnTo>
                  <a:lnTo>
                    <a:pt x="2337" y="320"/>
                  </a:lnTo>
                  <a:lnTo>
                    <a:pt x="2337" y="361"/>
                  </a:lnTo>
                  <a:lnTo>
                    <a:pt x="2328" y="392"/>
                  </a:lnTo>
                  <a:lnTo>
                    <a:pt x="2313" y="401"/>
                  </a:lnTo>
                  <a:lnTo>
                    <a:pt x="2303" y="394"/>
                  </a:lnTo>
                  <a:lnTo>
                    <a:pt x="2302" y="394"/>
                  </a:lnTo>
                  <a:lnTo>
                    <a:pt x="2300" y="395"/>
                  </a:lnTo>
                  <a:lnTo>
                    <a:pt x="2298" y="396"/>
                  </a:lnTo>
                  <a:lnTo>
                    <a:pt x="2297" y="398"/>
                  </a:lnTo>
                  <a:lnTo>
                    <a:pt x="2295" y="399"/>
                  </a:lnTo>
                  <a:lnTo>
                    <a:pt x="2293" y="400"/>
                  </a:lnTo>
                  <a:lnTo>
                    <a:pt x="2293" y="400"/>
                  </a:lnTo>
                  <a:lnTo>
                    <a:pt x="2292" y="401"/>
                  </a:lnTo>
                  <a:lnTo>
                    <a:pt x="2292" y="403"/>
                  </a:lnTo>
                  <a:lnTo>
                    <a:pt x="2291" y="405"/>
                  </a:lnTo>
                  <a:lnTo>
                    <a:pt x="2290" y="407"/>
                  </a:lnTo>
                  <a:lnTo>
                    <a:pt x="2290" y="411"/>
                  </a:lnTo>
                  <a:lnTo>
                    <a:pt x="2289" y="412"/>
                  </a:lnTo>
                  <a:lnTo>
                    <a:pt x="2289" y="413"/>
                  </a:lnTo>
                  <a:lnTo>
                    <a:pt x="2290" y="425"/>
                  </a:lnTo>
                  <a:lnTo>
                    <a:pt x="2276" y="440"/>
                  </a:lnTo>
                  <a:lnTo>
                    <a:pt x="2286" y="448"/>
                  </a:lnTo>
                  <a:lnTo>
                    <a:pt x="2311" y="464"/>
                  </a:lnTo>
                  <a:lnTo>
                    <a:pt x="2311" y="467"/>
                  </a:lnTo>
                  <a:lnTo>
                    <a:pt x="2313" y="472"/>
                  </a:lnTo>
                  <a:lnTo>
                    <a:pt x="2316" y="478"/>
                  </a:lnTo>
                  <a:lnTo>
                    <a:pt x="2318" y="484"/>
                  </a:lnTo>
                  <a:lnTo>
                    <a:pt x="2320" y="488"/>
                  </a:lnTo>
                  <a:lnTo>
                    <a:pt x="2321" y="491"/>
                  </a:lnTo>
                  <a:lnTo>
                    <a:pt x="2320" y="491"/>
                  </a:lnTo>
                  <a:lnTo>
                    <a:pt x="2319" y="492"/>
                  </a:lnTo>
                  <a:lnTo>
                    <a:pt x="2318" y="495"/>
                  </a:lnTo>
                  <a:lnTo>
                    <a:pt x="2316" y="496"/>
                  </a:lnTo>
                  <a:lnTo>
                    <a:pt x="2314" y="498"/>
                  </a:lnTo>
                  <a:lnTo>
                    <a:pt x="2313" y="499"/>
                  </a:lnTo>
                  <a:lnTo>
                    <a:pt x="2312" y="500"/>
                  </a:lnTo>
                  <a:lnTo>
                    <a:pt x="2311" y="500"/>
                  </a:lnTo>
                  <a:lnTo>
                    <a:pt x="2293" y="507"/>
                  </a:lnTo>
                  <a:lnTo>
                    <a:pt x="2292" y="506"/>
                  </a:lnTo>
                  <a:lnTo>
                    <a:pt x="2291" y="505"/>
                  </a:lnTo>
                  <a:lnTo>
                    <a:pt x="2290" y="504"/>
                  </a:lnTo>
                  <a:lnTo>
                    <a:pt x="2288" y="502"/>
                  </a:lnTo>
                  <a:lnTo>
                    <a:pt x="2287" y="501"/>
                  </a:lnTo>
                  <a:lnTo>
                    <a:pt x="2286" y="500"/>
                  </a:lnTo>
                  <a:lnTo>
                    <a:pt x="2286" y="499"/>
                  </a:lnTo>
                  <a:lnTo>
                    <a:pt x="2286" y="498"/>
                  </a:lnTo>
                  <a:lnTo>
                    <a:pt x="2287" y="496"/>
                  </a:lnTo>
                  <a:lnTo>
                    <a:pt x="2288" y="493"/>
                  </a:lnTo>
                  <a:lnTo>
                    <a:pt x="2288" y="492"/>
                  </a:lnTo>
                  <a:lnTo>
                    <a:pt x="2289" y="491"/>
                  </a:lnTo>
                  <a:lnTo>
                    <a:pt x="2289" y="490"/>
                  </a:lnTo>
                  <a:lnTo>
                    <a:pt x="2288" y="489"/>
                  </a:lnTo>
                  <a:lnTo>
                    <a:pt x="2288" y="487"/>
                  </a:lnTo>
                  <a:lnTo>
                    <a:pt x="2287" y="484"/>
                  </a:lnTo>
                  <a:lnTo>
                    <a:pt x="2286" y="483"/>
                  </a:lnTo>
                  <a:lnTo>
                    <a:pt x="2286" y="481"/>
                  </a:lnTo>
                  <a:lnTo>
                    <a:pt x="2285" y="480"/>
                  </a:lnTo>
                  <a:lnTo>
                    <a:pt x="2284" y="479"/>
                  </a:lnTo>
                  <a:lnTo>
                    <a:pt x="2282" y="478"/>
                  </a:lnTo>
                  <a:lnTo>
                    <a:pt x="2281" y="477"/>
                  </a:lnTo>
                  <a:lnTo>
                    <a:pt x="2280" y="476"/>
                  </a:lnTo>
                  <a:lnTo>
                    <a:pt x="2279" y="475"/>
                  </a:lnTo>
                  <a:lnTo>
                    <a:pt x="2279" y="474"/>
                  </a:lnTo>
                  <a:lnTo>
                    <a:pt x="2279" y="472"/>
                  </a:lnTo>
                  <a:lnTo>
                    <a:pt x="2279" y="471"/>
                  </a:lnTo>
                  <a:lnTo>
                    <a:pt x="2279" y="471"/>
                  </a:lnTo>
                  <a:lnTo>
                    <a:pt x="2279" y="470"/>
                  </a:lnTo>
                  <a:lnTo>
                    <a:pt x="2280" y="469"/>
                  </a:lnTo>
                  <a:lnTo>
                    <a:pt x="2281" y="468"/>
                  </a:lnTo>
                  <a:lnTo>
                    <a:pt x="2282" y="467"/>
                  </a:lnTo>
                  <a:lnTo>
                    <a:pt x="2279" y="464"/>
                  </a:lnTo>
                  <a:lnTo>
                    <a:pt x="2273" y="462"/>
                  </a:lnTo>
                  <a:lnTo>
                    <a:pt x="2265" y="460"/>
                  </a:lnTo>
                  <a:lnTo>
                    <a:pt x="2259" y="459"/>
                  </a:lnTo>
                  <a:lnTo>
                    <a:pt x="2256" y="458"/>
                  </a:lnTo>
                  <a:lnTo>
                    <a:pt x="2254" y="440"/>
                  </a:lnTo>
                  <a:lnTo>
                    <a:pt x="2254" y="440"/>
                  </a:lnTo>
                  <a:lnTo>
                    <a:pt x="2252" y="439"/>
                  </a:lnTo>
                  <a:lnTo>
                    <a:pt x="2250" y="439"/>
                  </a:lnTo>
                  <a:lnTo>
                    <a:pt x="2248" y="438"/>
                  </a:lnTo>
                  <a:lnTo>
                    <a:pt x="2246" y="436"/>
                  </a:lnTo>
                  <a:lnTo>
                    <a:pt x="2244" y="436"/>
                  </a:lnTo>
                  <a:lnTo>
                    <a:pt x="2244" y="435"/>
                  </a:lnTo>
                  <a:lnTo>
                    <a:pt x="2243" y="435"/>
                  </a:lnTo>
                  <a:lnTo>
                    <a:pt x="2240" y="435"/>
                  </a:lnTo>
                  <a:lnTo>
                    <a:pt x="2238" y="435"/>
                  </a:lnTo>
                  <a:lnTo>
                    <a:pt x="2236" y="436"/>
                  </a:lnTo>
                  <a:lnTo>
                    <a:pt x="2234" y="436"/>
                  </a:lnTo>
                  <a:lnTo>
                    <a:pt x="2232" y="438"/>
                  </a:lnTo>
                  <a:lnTo>
                    <a:pt x="2231" y="438"/>
                  </a:lnTo>
                  <a:lnTo>
                    <a:pt x="2231" y="438"/>
                  </a:lnTo>
                  <a:lnTo>
                    <a:pt x="2229" y="439"/>
                  </a:lnTo>
                  <a:lnTo>
                    <a:pt x="2228" y="440"/>
                  </a:lnTo>
                  <a:lnTo>
                    <a:pt x="2227" y="442"/>
                  </a:lnTo>
                  <a:lnTo>
                    <a:pt x="2226" y="443"/>
                  </a:lnTo>
                  <a:lnTo>
                    <a:pt x="2226" y="443"/>
                  </a:lnTo>
                  <a:lnTo>
                    <a:pt x="2225" y="444"/>
                  </a:lnTo>
                  <a:lnTo>
                    <a:pt x="2224" y="445"/>
                  </a:lnTo>
                  <a:lnTo>
                    <a:pt x="2223" y="446"/>
                  </a:lnTo>
                  <a:lnTo>
                    <a:pt x="2222" y="448"/>
                  </a:lnTo>
                  <a:lnTo>
                    <a:pt x="2221" y="448"/>
                  </a:lnTo>
                  <a:lnTo>
                    <a:pt x="2220" y="449"/>
                  </a:lnTo>
                  <a:lnTo>
                    <a:pt x="2216" y="449"/>
                  </a:lnTo>
                  <a:lnTo>
                    <a:pt x="2216" y="449"/>
                  </a:lnTo>
                  <a:lnTo>
                    <a:pt x="2217" y="448"/>
                  </a:lnTo>
                  <a:lnTo>
                    <a:pt x="2217" y="446"/>
                  </a:lnTo>
                  <a:lnTo>
                    <a:pt x="2218" y="445"/>
                  </a:lnTo>
                  <a:lnTo>
                    <a:pt x="2218" y="444"/>
                  </a:lnTo>
                  <a:lnTo>
                    <a:pt x="2217" y="443"/>
                  </a:lnTo>
                  <a:lnTo>
                    <a:pt x="2216" y="441"/>
                  </a:lnTo>
                  <a:lnTo>
                    <a:pt x="2215" y="439"/>
                  </a:lnTo>
                  <a:lnTo>
                    <a:pt x="2214" y="438"/>
                  </a:lnTo>
                  <a:lnTo>
                    <a:pt x="2213" y="436"/>
                  </a:lnTo>
                  <a:lnTo>
                    <a:pt x="2213" y="434"/>
                  </a:lnTo>
                  <a:lnTo>
                    <a:pt x="2214" y="433"/>
                  </a:lnTo>
                  <a:lnTo>
                    <a:pt x="2215" y="431"/>
                  </a:lnTo>
                  <a:lnTo>
                    <a:pt x="2216" y="429"/>
                  </a:lnTo>
                  <a:lnTo>
                    <a:pt x="2217" y="428"/>
                  </a:lnTo>
                  <a:lnTo>
                    <a:pt x="2217" y="427"/>
                  </a:lnTo>
                  <a:lnTo>
                    <a:pt x="2217" y="427"/>
                  </a:lnTo>
                  <a:lnTo>
                    <a:pt x="2216" y="426"/>
                  </a:lnTo>
                  <a:lnTo>
                    <a:pt x="2215" y="425"/>
                  </a:lnTo>
                  <a:lnTo>
                    <a:pt x="2213" y="423"/>
                  </a:lnTo>
                  <a:lnTo>
                    <a:pt x="2212" y="422"/>
                  </a:lnTo>
                  <a:lnTo>
                    <a:pt x="2210" y="422"/>
                  </a:lnTo>
                  <a:lnTo>
                    <a:pt x="2209" y="422"/>
                  </a:lnTo>
                  <a:lnTo>
                    <a:pt x="2208" y="423"/>
                  </a:lnTo>
                  <a:lnTo>
                    <a:pt x="2206" y="424"/>
                  </a:lnTo>
                  <a:lnTo>
                    <a:pt x="2205" y="425"/>
                  </a:lnTo>
                  <a:lnTo>
                    <a:pt x="2204" y="426"/>
                  </a:lnTo>
                  <a:lnTo>
                    <a:pt x="2204" y="427"/>
                  </a:lnTo>
                  <a:lnTo>
                    <a:pt x="2202" y="428"/>
                  </a:lnTo>
                  <a:lnTo>
                    <a:pt x="2200" y="430"/>
                  </a:lnTo>
                  <a:lnTo>
                    <a:pt x="2199" y="432"/>
                  </a:lnTo>
                  <a:lnTo>
                    <a:pt x="2198" y="434"/>
                  </a:lnTo>
                  <a:lnTo>
                    <a:pt x="2197" y="436"/>
                  </a:lnTo>
                  <a:lnTo>
                    <a:pt x="2196" y="439"/>
                  </a:lnTo>
                  <a:lnTo>
                    <a:pt x="2194" y="440"/>
                  </a:lnTo>
                  <a:lnTo>
                    <a:pt x="2192" y="441"/>
                  </a:lnTo>
                  <a:lnTo>
                    <a:pt x="2190" y="442"/>
                  </a:lnTo>
                  <a:lnTo>
                    <a:pt x="2189" y="443"/>
                  </a:lnTo>
                  <a:lnTo>
                    <a:pt x="2188" y="443"/>
                  </a:lnTo>
                  <a:lnTo>
                    <a:pt x="2187" y="444"/>
                  </a:lnTo>
                  <a:lnTo>
                    <a:pt x="2185" y="445"/>
                  </a:lnTo>
                  <a:lnTo>
                    <a:pt x="2183" y="445"/>
                  </a:lnTo>
                  <a:lnTo>
                    <a:pt x="2183" y="446"/>
                  </a:lnTo>
                  <a:lnTo>
                    <a:pt x="2182" y="452"/>
                  </a:lnTo>
                  <a:lnTo>
                    <a:pt x="2192" y="455"/>
                  </a:lnTo>
                  <a:lnTo>
                    <a:pt x="2200" y="459"/>
                  </a:lnTo>
                  <a:lnTo>
                    <a:pt x="2201" y="468"/>
                  </a:lnTo>
                  <a:lnTo>
                    <a:pt x="2202" y="468"/>
                  </a:lnTo>
                  <a:lnTo>
                    <a:pt x="2203" y="468"/>
                  </a:lnTo>
                  <a:lnTo>
                    <a:pt x="2205" y="468"/>
                  </a:lnTo>
                  <a:lnTo>
                    <a:pt x="2207" y="467"/>
                  </a:lnTo>
                  <a:lnTo>
                    <a:pt x="2208" y="467"/>
                  </a:lnTo>
                  <a:lnTo>
                    <a:pt x="2209" y="465"/>
                  </a:lnTo>
                  <a:lnTo>
                    <a:pt x="2210" y="464"/>
                  </a:lnTo>
                  <a:lnTo>
                    <a:pt x="2213" y="463"/>
                  </a:lnTo>
                  <a:lnTo>
                    <a:pt x="2214" y="462"/>
                  </a:lnTo>
                  <a:lnTo>
                    <a:pt x="2216" y="461"/>
                  </a:lnTo>
                  <a:lnTo>
                    <a:pt x="2217" y="460"/>
                  </a:lnTo>
                  <a:lnTo>
                    <a:pt x="2218" y="460"/>
                  </a:lnTo>
                  <a:lnTo>
                    <a:pt x="2220" y="460"/>
                  </a:lnTo>
                  <a:lnTo>
                    <a:pt x="2225" y="460"/>
                  </a:lnTo>
                  <a:lnTo>
                    <a:pt x="2231" y="461"/>
                  </a:lnTo>
                  <a:lnTo>
                    <a:pt x="2237" y="462"/>
                  </a:lnTo>
                  <a:lnTo>
                    <a:pt x="2240" y="462"/>
                  </a:lnTo>
                  <a:lnTo>
                    <a:pt x="2240" y="463"/>
                  </a:lnTo>
                  <a:lnTo>
                    <a:pt x="2242" y="464"/>
                  </a:lnTo>
                  <a:lnTo>
                    <a:pt x="2242" y="467"/>
                  </a:lnTo>
                  <a:lnTo>
                    <a:pt x="2243" y="469"/>
                  </a:lnTo>
                  <a:lnTo>
                    <a:pt x="2243" y="469"/>
                  </a:lnTo>
                  <a:lnTo>
                    <a:pt x="2242" y="469"/>
                  </a:lnTo>
                  <a:lnTo>
                    <a:pt x="2240" y="469"/>
                  </a:lnTo>
                  <a:lnTo>
                    <a:pt x="2238" y="469"/>
                  </a:lnTo>
                  <a:lnTo>
                    <a:pt x="2236" y="469"/>
                  </a:lnTo>
                  <a:lnTo>
                    <a:pt x="2235" y="469"/>
                  </a:lnTo>
                  <a:lnTo>
                    <a:pt x="2234" y="469"/>
                  </a:lnTo>
                  <a:lnTo>
                    <a:pt x="2233" y="470"/>
                  </a:lnTo>
                  <a:lnTo>
                    <a:pt x="2231" y="472"/>
                  </a:lnTo>
                  <a:lnTo>
                    <a:pt x="2229" y="473"/>
                  </a:lnTo>
                  <a:lnTo>
                    <a:pt x="2228" y="475"/>
                  </a:lnTo>
                  <a:lnTo>
                    <a:pt x="2226" y="477"/>
                  </a:lnTo>
                  <a:lnTo>
                    <a:pt x="2225" y="478"/>
                  </a:lnTo>
                  <a:lnTo>
                    <a:pt x="2225" y="479"/>
                  </a:lnTo>
                  <a:lnTo>
                    <a:pt x="2224" y="480"/>
                  </a:lnTo>
                  <a:lnTo>
                    <a:pt x="2223" y="481"/>
                  </a:lnTo>
                  <a:lnTo>
                    <a:pt x="2222" y="483"/>
                  </a:lnTo>
                  <a:lnTo>
                    <a:pt x="2220" y="485"/>
                  </a:lnTo>
                  <a:lnTo>
                    <a:pt x="2219" y="488"/>
                  </a:lnTo>
                  <a:lnTo>
                    <a:pt x="2217" y="490"/>
                  </a:lnTo>
                  <a:lnTo>
                    <a:pt x="2216" y="492"/>
                  </a:lnTo>
                  <a:lnTo>
                    <a:pt x="2215" y="495"/>
                  </a:lnTo>
                  <a:lnTo>
                    <a:pt x="2215" y="496"/>
                  </a:lnTo>
                  <a:lnTo>
                    <a:pt x="2216" y="497"/>
                  </a:lnTo>
                  <a:lnTo>
                    <a:pt x="2216" y="497"/>
                  </a:lnTo>
                  <a:lnTo>
                    <a:pt x="2217" y="497"/>
                  </a:lnTo>
                  <a:lnTo>
                    <a:pt x="2218" y="498"/>
                  </a:lnTo>
                  <a:lnTo>
                    <a:pt x="2219" y="499"/>
                  </a:lnTo>
                  <a:lnTo>
                    <a:pt x="2221" y="500"/>
                  </a:lnTo>
                  <a:lnTo>
                    <a:pt x="2223" y="501"/>
                  </a:lnTo>
                  <a:lnTo>
                    <a:pt x="2225" y="503"/>
                  </a:lnTo>
                  <a:lnTo>
                    <a:pt x="2227" y="504"/>
                  </a:lnTo>
                  <a:lnTo>
                    <a:pt x="2228" y="505"/>
                  </a:lnTo>
                  <a:lnTo>
                    <a:pt x="2229" y="505"/>
                  </a:lnTo>
                  <a:lnTo>
                    <a:pt x="2230" y="505"/>
                  </a:lnTo>
                  <a:lnTo>
                    <a:pt x="2233" y="509"/>
                  </a:lnTo>
                  <a:lnTo>
                    <a:pt x="2236" y="513"/>
                  </a:lnTo>
                  <a:lnTo>
                    <a:pt x="2240" y="517"/>
                  </a:lnTo>
                  <a:lnTo>
                    <a:pt x="2243" y="521"/>
                  </a:lnTo>
                  <a:lnTo>
                    <a:pt x="2244" y="523"/>
                  </a:lnTo>
                  <a:lnTo>
                    <a:pt x="2245" y="524"/>
                  </a:lnTo>
                  <a:lnTo>
                    <a:pt x="2246" y="525"/>
                  </a:lnTo>
                  <a:lnTo>
                    <a:pt x="2248" y="527"/>
                  </a:lnTo>
                  <a:lnTo>
                    <a:pt x="2249" y="529"/>
                  </a:lnTo>
                  <a:lnTo>
                    <a:pt x="2251" y="531"/>
                  </a:lnTo>
                  <a:lnTo>
                    <a:pt x="2253" y="532"/>
                  </a:lnTo>
                  <a:lnTo>
                    <a:pt x="2254" y="533"/>
                  </a:lnTo>
                  <a:lnTo>
                    <a:pt x="2255" y="534"/>
                  </a:lnTo>
                  <a:lnTo>
                    <a:pt x="2255" y="535"/>
                  </a:lnTo>
                  <a:lnTo>
                    <a:pt x="2254" y="536"/>
                  </a:lnTo>
                  <a:lnTo>
                    <a:pt x="2253" y="537"/>
                  </a:lnTo>
                  <a:lnTo>
                    <a:pt x="2253" y="539"/>
                  </a:lnTo>
                  <a:lnTo>
                    <a:pt x="2252" y="540"/>
                  </a:lnTo>
                  <a:lnTo>
                    <a:pt x="2252" y="540"/>
                  </a:lnTo>
                  <a:lnTo>
                    <a:pt x="2253" y="541"/>
                  </a:lnTo>
                  <a:lnTo>
                    <a:pt x="2254" y="541"/>
                  </a:lnTo>
                  <a:lnTo>
                    <a:pt x="2256" y="542"/>
                  </a:lnTo>
                  <a:lnTo>
                    <a:pt x="2258" y="542"/>
                  </a:lnTo>
                  <a:lnTo>
                    <a:pt x="2259" y="543"/>
                  </a:lnTo>
                  <a:lnTo>
                    <a:pt x="2260" y="543"/>
                  </a:lnTo>
                  <a:lnTo>
                    <a:pt x="2260" y="544"/>
                  </a:lnTo>
                  <a:lnTo>
                    <a:pt x="2259" y="546"/>
                  </a:lnTo>
                  <a:lnTo>
                    <a:pt x="2259" y="547"/>
                  </a:lnTo>
                  <a:lnTo>
                    <a:pt x="2258" y="548"/>
                  </a:lnTo>
                  <a:lnTo>
                    <a:pt x="2258" y="548"/>
                  </a:lnTo>
                  <a:lnTo>
                    <a:pt x="2254" y="557"/>
                  </a:lnTo>
                  <a:lnTo>
                    <a:pt x="2254" y="557"/>
                  </a:lnTo>
                  <a:lnTo>
                    <a:pt x="2256" y="558"/>
                  </a:lnTo>
                  <a:lnTo>
                    <a:pt x="2258" y="558"/>
                  </a:lnTo>
                  <a:lnTo>
                    <a:pt x="2259" y="558"/>
                  </a:lnTo>
                  <a:lnTo>
                    <a:pt x="2260" y="558"/>
                  </a:lnTo>
                  <a:lnTo>
                    <a:pt x="2261" y="558"/>
                  </a:lnTo>
                  <a:lnTo>
                    <a:pt x="2262" y="557"/>
                  </a:lnTo>
                  <a:lnTo>
                    <a:pt x="2264" y="556"/>
                  </a:lnTo>
                  <a:lnTo>
                    <a:pt x="2265" y="555"/>
                  </a:lnTo>
                  <a:lnTo>
                    <a:pt x="2267" y="554"/>
                  </a:lnTo>
                  <a:lnTo>
                    <a:pt x="2268" y="553"/>
                  </a:lnTo>
                  <a:lnTo>
                    <a:pt x="2268" y="552"/>
                  </a:lnTo>
                  <a:lnTo>
                    <a:pt x="2268" y="560"/>
                  </a:lnTo>
                  <a:lnTo>
                    <a:pt x="2263" y="586"/>
                  </a:lnTo>
                  <a:lnTo>
                    <a:pt x="2256" y="608"/>
                  </a:lnTo>
                  <a:lnTo>
                    <a:pt x="2250" y="622"/>
                  </a:lnTo>
                  <a:lnTo>
                    <a:pt x="2249" y="624"/>
                  </a:lnTo>
                  <a:lnTo>
                    <a:pt x="2246" y="627"/>
                  </a:lnTo>
                  <a:lnTo>
                    <a:pt x="2242" y="632"/>
                  </a:lnTo>
                  <a:lnTo>
                    <a:pt x="2236" y="637"/>
                  </a:lnTo>
                  <a:lnTo>
                    <a:pt x="2233" y="640"/>
                  </a:lnTo>
                  <a:lnTo>
                    <a:pt x="2232" y="641"/>
                  </a:lnTo>
                  <a:lnTo>
                    <a:pt x="2231" y="641"/>
                  </a:lnTo>
                  <a:lnTo>
                    <a:pt x="2231" y="643"/>
                  </a:lnTo>
                  <a:lnTo>
                    <a:pt x="2230" y="644"/>
                  </a:lnTo>
                  <a:lnTo>
                    <a:pt x="2229" y="646"/>
                  </a:lnTo>
                  <a:lnTo>
                    <a:pt x="2229" y="647"/>
                  </a:lnTo>
                  <a:lnTo>
                    <a:pt x="2228" y="647"/>
                  </a:lnTo>
                  <a:lnTo>
                    <a:pt x="2221" y="651"/>
                  </a:lnTo>
                  <a:lnTo>
                    <a:pt x="2213" y="652"/>
                  </a:lnTo>
                  <a:lnTo>
                    <a:pt x="2212" y="653"/>
                  </a:lnTo>
                  <a:lnTo>
                    <a:pt x="2210" y="654"/>
                  </a:lnTo>
                  <a:lnTo>
                    <a:pt x="2209" y="655"/>
                  </a:lnTo>
                  <a:lnTo>
                    <a:pt x="2207" y="656"/>
                  </a:lnTo>
                  <a:lnTo>
                    <a:pt x="2205" y="658"/>
                  </a:lnTo>
                  <a:lnTo>
                    <a:pt x="2204" y="658"/>
                  </a:lnTo>
                  <a:lnTo>
                    <a:pt x="2203" y="659"/>
                  </a:lnTo>
                  <a:lnTo>
                    <a:pt x="2202" y="658"/>
                  </a:lnTo>
                  <a:lnTo>
                    <a:pt x="2201" y="658"/>
                  </a:lnTo>
                  <a:lnTo>
                    <a:pt x="2199" y="659"/>
                  </a:lnTo>
                  <a:lnTo>
                    <a:pt x="2198" y="659"/>
                  </a:lnTo>
                  <a:lnTo>
                    <a:pt x="2198" y="659"/>
                  </a:lnTo>
                  <a:lnTo>
                    <a:pt x="2188" y="668"/>
                  </a:lnTo>
                  <a:lnTo>
                    <a:pt x="2179" y="665"/>
                  </a:lnTo>
                  <a:lnTo>
                    <a:pt x="2174" y="670"/>
                  </a:lnTo>
                  <a:lnTo>
                    <a:pt x="2173" y="670"/>
                  </a:lnTo>
                  <a:lnTo>
                    <a:pt x="2171" y="670"/>
                  </a:lnTo>
                  <a:lnTo>
                    <a:pt x="2170" y="670"/>
                  </a:lnTo>
                  <a:lnTo>
                    <a:pt x="2168" y="670"/>
                  </a:lnTo>
                  <a:lnTo>
                    <a:pt x="2167" y="670"/>
                  </a:lnTo>
                  <a:lnTo>
                    <a:pt x="2167" y="670"/>
                  </a:lnTo>
                  <a:lnTo>
                    <a:pt x="2166" y="672"/>
                  </a:lnTo>
                  <a:lnTo>
                    <a:pt x="2166" y="673"/>
                  </a:lnTo>
                  <a:lnTo>
                    <a:pt x="2166" y="675"/>
                  </a:lnTo>
                  <a:lnTo>
                    <a:pt x="2167" y="678"/>
                  </a:lnTo>
                  <a:lnTo>
                    <a:pt x="2167" y="680"/>
                  </a:lnTo>
                  <a:lnTo>
                    <a:pt x="2166" y="681"/>
                  </a:lnTo>
                  <a:lnTo>
                    <a:pt x="2166" y="683"/>
                  </a:lnTo>
                  <a:lnTo>
                    <a:pt x="2165" y="684"/>
                  </a:lnTo>
                  <a:lnTo>
                    <a:pt x="2163" y="684"/>
                  </a:lnTo>
                  <a:lnTo>
                    <a:pt x="2162" y="684"/>
                  </a:lnTo>
                  <a:lnTo>
                    <a:pt x="2161" y="684"/>
                  </a:lnTo>
                  <a:lnTo>
                    <a:pt x="2159" y="683"/>
                  </a:lnTo>
                  <a:lnTo>
                    <a:pt x="2158" y="682"/>
                  </a:lnTo>
                  <a:lnTo>
                    <a:pt x="2158" y="681"/>
                  </a:lnTo>
                  <a:lnTo>
                    <a:pt x="2157" y="678"/>
                  </a:lnTo>
                  <a:lnTo>
                    <a:pt x="2157" y="675"/>
                  </a:lnTo>
                  <a:lnTo>
                    <a:pt x="2157" y="673"/>
                  </a:lnTo>
                  <a:lnTo>
                    <a:pt x="2157" y="671"/>
                  </a:lnTo>
                  <a:lnTo>
                    <a:pt x="2157" y="670"/>
                  </a:lnTo>
                  <a:lnTo>
                    <a:pt x="2157" y="669"/>
                  </a:lnTo>
                  <a:lnTo>
                    <a:pt x="2156" y="669"/>
                  </a:lnTo>
                  <a:lnTo>
                    <a:pt x="2156" y="669"/>
                  </a:lnTo>
                  <a:lnTo>
                    <a:pt x="2155" y="668"/>
                  </a:lnTo>
                  <a:lnTo>
                    <a:pt x="2153" y="668"/>
                  </a:lnTo>
                  <a:lnTo>
                    <a:pt x="2150" y="668"/>
                  </a:lnTo>
                  <a:lnTo>
                    <a:pt x="2147" y="667"/>
                  </a:lnTo>
                  <a:lnTo>
                    <a:pt x="2145" y="667"/>
                  </a:lnTo>
                  <a:lnTo>
                    <a:pt x="2144" y="667"/>
                  </a:lnTo>
                  <a:lnTo>
                    <a:pt x="2143" y="666"/>
                  </a:lnTo>
                  <a:lnTo>
                    <a:pt x="2141" y="667"/>
                  </a:lnTo>
                  <a:lnTo>
                    <a:pt x="2140" y="668"/>
                  </a:lnTo>
                  <a:lnTo>
                    <a:pt x="2138" y="669"/>
                  </a:lnTo>
                  <a:lnTo>
                    <a:pt x="2137" y="669"/>
                  </a:lnTo>
                  <a:lnTo>
                    <a:pt x="2135" y="670"/>
                  </a:lnTo>
                  <a:lnTo>
                    <a:pt x="2135" y="670"/>
                  </a:lnTo>
                  <a:lnTo>
                    <a:pt x="2124" y="681"/>
                  </a:lnTo>
                  <a:lnTo>
                    <a:pt x="2118" y="686"/>
                  </a:lnTo>
                  <a:lnTo>
                    <a:pt x="2118" y="687"/>
                  </a:lnTo>
                  <a:lnTo>
                    <a:pt x="2117" y="689"/>
                  </a:lnTo>
                  <a:lnTo>
                    <a:pt x="2117" y="693"/>
                  </a:lnTo>
                  <a:lnTo>
                    <a:pt x="2117" y="695"/>
                  </a:lnTo>
                  <a:lnTo>
                    <a:pt x="2116" y="698"/>
                  </a:lnTo>
                  <a:lnTo>
                    <a:pt x="2116" y="699"/>
                  </a:lnTo>
                  <a:lnTo>
                    <a:pt x="2116" y="700"/>
                  </a:lnTo>
                  <a:lnTo>
                    <a:pt x="2117" y="702"/>
                  </a:lnTo>
                  <a:lnTo>
                    <a:pt x="2118" y="703"/>
                  </a:lnTo>
                  <a:lnTo>
                    <a:pt x="2119" y="705"/>
                  </a:lnTo>
                  <a:lnTo>
                    <a:pt x="2120" y="707"/>
                  </a:lnTo>
                  <a:lnTo>
                    <a:pt x="2122" y="708"/>
                  </a:lnTo>
                  <a:lnTo>
                    <a:pt x="2122" y="708"/>
                  </a:lnTo>
                  <a:lnTo>
                    <a:pt x="2130" y="718"/>
                  </a:lnTo>
                  <a:lnTo>
                    <a:pt x="2152" y="739"/>
                  </a:lnTo>
                  <a:lnTo>
                    <a:pt x="2162" y="755"/>
                  </a:lnTo>
                  <a:lnTo>
                    <a:pt x="2166" y="769"/>
                  </a:lnTo>
                  <a:lnTo>
                    <a:pt x="2166" y="793"/>
                  </a:lnTo>
                  <a:lnTo>
                    <a:pt x="2154" y="804"/>
                  </a:lnTo>
                  <a:lnTo>
                    <a:pt x="2141" y="810"/>
                  </a:lnTo>
                  <a:lnTo>
                    <a:pt x="2140" y="815"/>
                  </a:lnTo>
                  <a:lnTo>
                    <a:pt x="2135" y="821"/>
                  </a:lnTo>
                  <a:lnTo>
                    <a:pt x="2127" y="827"/>
                  </a:lnTo>
                  <a:lnTo>
                    <a:pt x="2119" y="834"/>
                  </a:lnTo>
                  <a:lnTo>
                    <a:pt x="2119" y="832"/>
                  </a:lnTo>
                  <a:lnTo>
                    <a:pt x="2119" y="830"/>
                  </a:lnTo>
                  <a:lnTo>
                    <a:pt x="2118" y="828"/>
                  </a:lnTo>
                  <a:lnTo>
                    <a:pt x="2118" y="826"/>
                  </a:lnTo>
                  <a:lnTo>
                    <a:pt x="2117" y="824"/>
                  </a:lnTo>
                  <a:lnTo>
                    <a:pt x="2117" y="823"/>
                  </a:lnTo>
                  <a:lnTo>
                    <a:pt x="2117" y="821"/>
                  </a:lnTo>
                  <a:lnTo>
                    <a:pt x="2118" y="819"/>
                  </a:lnTo>
                  <a:lnTo>
                    <a:pt x="2119" y="817"/>
                  </a:lnTo>
                  <a:lnTo>
                    <a:pt x="2120" y="816"/>
                  </a:lnTo>
                  <a:lnTo>
                    <a:pt x="2120" y="815"/>
                  </a:lnTo>
                  <a:lnTo>
                    <a:pt x="2113" y="810"/>
                  </a:lnTo>
                  <a:lnTo>
                    <a:pt x="2113" y="810"/>
                  </a:lnTo>
                  <a:lnTo>
                    <a:pt x="2111" y="811"/>
                  </a:lnTo>
                  <a:lnTo>
                    <a:pt x="2110" y="812"/>
                  </a:lnTo>
                  <a:lnTo>
                    <a:pt x="2108" y="812"/>
                  </a:lnTo>
                  <a:lnTo>
                    <a:pt x="2108" y="812"/>
                  </a:lnTo>
                  <a:lnTo>
                    <a:pt x="2107" y="811"/>
                  </a:lnTo>
                  <a:lnTo>
                    <a:pt x="2106" y="809"/>
                  </a:lnTo>
                  <a:lnTo>
                    <a:pt x="2106" y="807"/>
                  </a:lnTo>
                  <a:lnTo>
                    <a:pt x="2105" y="804"/>
                  </a:lnTo>
                  <a:lnTo>
                    <a:pt x="2105" y="803"/>
                  </a:lnTo>
                  <a:lnTo>
                    <a:pt x="2105" y="802"/>
                  </a:lnTo>
                  <a:lnTo>
                    <a:pt x="2098" y="798"/>
                  </a:lnTo>
                  <a:lnTo>
                    <a:pt x="2092" y="790"/>
                  </a:lnTo>
                  <a:lnTo>
                    <a:pt x="2083" y="782"/>
                  </a:lnTo>
                  <a:lnTo>
                    <a:pt x="2072" y="785"/>
                  </a:lnTo>
                  <a:lnTo>
                    <a:pt x="2072" y="784"/>
                  </a:lnTo>
                  <a:lnTo>
                    <a:pt x="2072" y="782"/>
                  </a:lnTo>
                  <a:lnTo>
                    <a:pt x="2072" y="779"/>
                  </a:lnTo>
                  <a:lnTo>
                    <a:pt x="2073" y="775"/>
                  </a:lnTo>
                  <a:lnTo>
                    <a:pt x="2073" y="773"/>
                  </a:lnTo>
                  <a:lnTo>
                    <a:pt x="2073" y="771"/>
                  </a:lnTo>
                  <a:lnTo>
                    <a:pt x="2072" y="771"/>
                  </a:lnTo>
                  <a:lnTo>
                    <a:pt x="2071" y="770"/>
                  </a:lnTo>
                  <a:lnTo>
                    <a:pt x="2070" y="770"/>
                  </a:lnTo>
                  <a:lnTo>
                    <a:pt x="2070" y="770"/>
                  </a:lnTo>
                  <a:lnTo>
                    <a:pt x="2069" y="769"/>
                  </a:lnTo>
                  <a:lnTo>
                    <a:pt x="2068" y="769"/>
                  </a:lnTo>
                  <a:lnTo>
                    <a:pt x="2067" y="769"/>
                  </a:lnTo>
                  <a:lnTo>
                    <a:pt x="2066" y="770"/>
                  </a:lnTo>
                  <a:lnTo>
                    <a:pt x="2065" y="771"/>
                  </a:lnTo>
                  <a:lnTo>
                    <a:pt x="2064" y="772"/>
                  </a:lnTo>
                  <a:lnTo>
                    <a:pt x="2064" y="773"/>
                  </a:lnTo>
                  <a:lnTo>
                    <a:pt x="2064" y="773"/>
                  </a:lnTo>
                  <a:lnTo>
                    <a:pt x="2064" y="775"/>
                  </a:lnTo>
                  <a:lnTo>
                    <a:pt x="2063" y="779"/>
                  </a:lnTo>
                  <a:lnTo>
                    <a:pt x="2063" y="781"/>
                  </a:lnTo>
                  <a:lnTo>
                    <a:pt x="2063" y="784"/>
                  </a:lnTo>
                  <a:lnTo>
                    <a:pt x="2063" y="786"/>
                  </a:lnTo>
                  <a:lnTo>
                    <a:pt x="2063" y="787"/>
                  </a:lnTo>
                  <a:lnTo>
                    <a:pt x="2063" y="788"/>
                  </a:lnTo>
                  <a:lnTo>
                    <a:pt x="2062" y="790"/>
                  </a:lnTo>
                  <a:lnTo>
                    <a:pt x="2060" y="792"/>
                  </a:lnTo>
                  <a:lnTo>
                    <a:pt x="2060" y="795"/>
                  </a:lnTo>
                  <a:lnTo>
                    <a:pt x="2059" y="798"/>
                  </a:lnTo>
                  <a:lnTo>
                    <a:pt x="2058" y="800"/>
                  </a:lnTo>
                  <a:lnTo>
                    <a:pt x="2057" y="802"/>
                  </a:lnTo>
                  <a:lnTo>
                    <a:pt x="2057" y="803"/>
                  </a:lnTo>
                  <a:lnTo>
                    <a:pt x="2056" y="804"/>
                  </a:lnTo>
                  <a:lnTo>
                    <a:pt x="2056" y="807"/>
                  </a:lnTo>
                  <a:lnTo>
                    <a:pt x="2056" y="810"/>
                  </a:lnTo>
                  <a:lnTo>
                    <a:pt x="2055" y="813"/>
                  </a:lnTo>
                  <a:lnTo>
                    <a:pt x="2056" y="815"/>
                  </a:lnTo>
                  <a:lnTo>
                    <a:pt x="2056" y="817"/>
                  </a:lnTo>
                  <a:lnTo>
                    <a:pt x="2057" y="819"/>
                  </a:lnTo>
                  <a:lnTo>
                    <a:pt x="2059" y="820"/>
                  </a:lnTo>
                  <a:lnTo>
                    <a:pt x="2062" y="823"/>
                  </a:lnTo>
                  <a:lnTo>
                    <a:pt x="2065" y="825"/>
                  </a:lnTo>
                  <a:lnTo>
                    <a:pt x="2066" y="827"/>
                  </a:lnTo>
                  <a:lnTo>
                    <a:pt x="2067" y="829"/>
                  </a:lnTo>
                  <a:lnTo>
                    <a:pt x="2068" y="832"/>
                  </a:lnTo>
                  <a:lnTo>
                    <a:pt x="2068" y="836"/>
                  </a:lnTo>
                  <a:lnTo>
                    <a:pt x="2069" y="839"/>
                  </a:lnTo>
                  <a:lnTo>
                    <a:pt x="2069" y="841"/>
                  </a:lnTo>
                  <a:lnTo>
                    <a:pt x="2069" y="843"/>
                  </a:lnTo>
                  <a:lnTo>
                    <a:pt x="2070" y="845"/>
                  </a:lnTo>
                  <a:lnTo>
                    <a:pt x="2072" y="846"/>
                  </a:lnTo>
                  <a:lnTo>
                    <a:pt x="2074" y="847"/>
                  </a:lnTo>
                  <a:lnTo>
                    <a:pt x="2076" y="848"/>
                  </a:lnTo>
                  <a:lnTo>
                    <a:pt x="2078" y="849"/>
                  </a:lnTo>
                  <a:lnTo>
                    <a:pt x="2078" y="849"/>
                  </a:lnTo>
                  <a:lnTo>
                    <a:pt x="2079" y="849"/>
                  </a:lnTo>
                  <a:lnTo>
                    <a:pt x="2080" y="850"/>
                  </a:lnTo>
                  <a:lnTo>
                    <a:pt x="2082" y="851"/>
                  </a:lnTo>
                  <a:lnTo>
                    <a:pt x="2084" y="853"/>
                  </a:lnTo>
                  <a:lnTo>
                    <a:pt x="2086" y="855"/>
                  </a:lnTo>
                  <a:lnTo>
                    <a:pt x="2088" y="857"/>
                  </a:lnTo>
                  <a:lnTo>
                    <a:pt x="2090" y="859"/>
                  </a:lnTo>
                  <a:lnTo>
                    <a:pt x="2092" y="860"/>
                  </a:lnTo>
                  <a:lnTo>
                    <a:pt x="2092" y="860"/>
                  </a:lnTo>
                  <a:lnTo>
                    <a:pt x="2107" y="879"/>
                  </a:lnTo>
                  <a:lnTo>
                    <a:pt x="2107" y="879"/>
                  </a:lnTo>
                  <a:lnTo>
                    <a:pt x="2107" y="881"/>
                  </a:lnTo>
                  <a:lnTo>
                    <a:pt x="2107" y="883"/>
                  </a:lnTo>
                  <a:lnTo>
                    <a:pt x="2107" y="886"/>
                  </a:lnTo>
                  <a:lnTo>
                    <a:pt x="2107" y="889"/>
                  </a:lnTo>
                  <a:lnTo>
                    <a:pt x="2107" y="892"/>
                  </a:lnTo>
                  <a:lnTo>
                    <a:pt x="2107" y="894"/>
                  </a:lnTo>
                  <a:lnTo>
                    <a:pt x="2107" y="897"/>
                  </a:lnTo>
                  <a:lnTo>
                    <a:pt x="2107" y="899"/>
                  </a:lnTo>
                  <a:lnTo>
                    <a:pt x="2108" y="900"/>
                  </a:lnTo>
                  <a:lnTo>
                    <a:pt x="2109" y="901"/>
                  </a:lnTo>
                  <a:lnTo>
                    <a:pt x="2110" y="904"/>
                  </a:lnTo>
                  <a:lnTo>
                    <a:pt x="2113" y="910"/>
                  </a:lnTo>
                  <a:lnTo>
                    <a:pt x="2116" y="916"/>
                  </a:lnTo>
                  <a:lnTo>
                    <a:pt x="2118" y="920"/>
                  </a:lnTo>
                  <a:lnTo>
                    <a:pt x="2118" y="921"/>
                  </a:lnTo>
                  <a:lnTo>
                    <a:pt x="2119" y="924"/>
                  </a:lnTo>
                  <a:lnTo>
                    <a:pt x="2119" y="927"/>
                  </a:lnTo>
                  <a:lnTo>
                    <a:pt x="2119" y="929"/>
                  </a:lnTo>
                  <a:lnTo>
                    <a:pt x="2119" y="932"/>
                  </a:lnTo>
                  <a:lnTo>
                    <a:pt x="2119" y="933"/>
                  </a:lnTo>
                  <a:lnTo>
                    <a:pt x="2118" y="932"/>
                  </a:lnTo>
                  <a:lnTo>
                    <a:pt x="2117" y="932"/>
                  </a:lnTo>
                  <a:lnTo>
                    <a:pt x="2115" y="931"/>
                  </a:lnTo>
                  <a:lnTo>
                    <a:pt x="2114" y="930"/>
                  </a:lnTo>
                  <a:lnTo>
                    <a:pt x="2112" y="930"/>
                  </a:lnTo>
                  <a:lnTo>
                    <a:pt x="2112" y="930"/>
                  </a:lnTo>
                  <a:lnTo>
                    <a:pt x="2112" y="929"/>
                  </a:lnTo>
                  <a:lnTo>
                    <a:pt x="2111" y="928"/>
                  </a:lnTo>
                  <a:lnTo>
                    <a:pt x="2110" y="926"/>
                  </a:lnTo>
                  <a:lnTo>
                    <a:pt x="2109" y="924"/>
                  </a:lnTo>
                  <a:lnTo>
                    <a:pt x="2108" y="922"/>
                  </a:lnTo>
                  <a:lnTo>
                    <a:pt x="2107" y="921"/>
                  </a:lnTo>
                  <a:lnTo>
                    <a:pt x="2105" y="919"/>
                  </a:lnTo>
                  <a:lnTo>
                    <a:pt x="2103" y="917"/>
                  </a:lnTo>
                  <a:lnTo>
                    <a:pt x="2101" y="917"/>
                  </a:lnTo>
                  <a:lnTo>
                    <a:pt x="2099" y="916"/>
                  </a:lnTo>
                  <a:lnTo>
                    <a:pt x="2097" y="915"/>
                  </a:lnTo>
                  <a:lnTo>
                    <a:pt x="2096" y="914"/>
                  </a:lnTo>
                  <a:lnTo>
                    <a:pt x="2095" y="913"/>
                  </a:lnTo>
                  <a:lnTo>
                    <a:pt x="2093" y="912"/>
                  </a:lnTo>
                  <a:lnTo>
                    <a:pt x="2090" y="910"/>
                  </a:lnTo>
                  <a:lnTo>
                    <a:pt x="2089" y="909"/>
                  </a:lnTo>
                  <a:lnTo>
                    <a:pt x="2088" y="908"/>
                  </a:lnTo>
                  <a:lnTo>
                    <a:pt x="2087" y="908"/>
                  </a:lnTo>
                  <a:lnTo>
                    <a:pt x="2087" y="908"/>
                  </a:lnTo>
                  <a:lnTo>
                    <a:pt x="2086" y="907"/>
                  </a:lnTo>
                  <a:lnTo>
                    <a:pt x="2084" y="905"/>
                  </a:lnTo>
                  <a:lnTo>
                    <a:pt x="2083" y="903"/>
                  </a:lnTo>
                  <a:lnTo>
                    <a:pt x="2081" y="901"/>
                  </a:lnTo>
                  <a:lnTo>
                    <a:pt x="2079" y="899"/>
                  </a:lnTo>
                  <a:lnTo>
                    <a:pt x="2078" y="897"/>
                  </a:lnTo>
                  <a:lnTo>
                    <a:pt x="2076" y="895"/>
                  </a:lnTo>
                  <a:lnTo>
                    <a:pt x="2075" y="892"/>
                  </a:lnTo>
                  <a:lnTo>
                    <a:pt x="2074" y="888"/>
                  </a:lnTo>
                  <a:lnTo>
                    <a:pt x="2074" y="886"/>
                  </a:lnTo>
                  <a:lnTo>
                    <a:pt x="2073" y="884"/>
                  </a:lnTo>
                  <a:lnTo>
                    <a:pt x="2073" y="883"/>
                  </a:lnTo>
                  <a:lnTo>
                    <a:pt x="2073" y="882"/>
                  </a:lnTo>
                  <a:lnTo>
                    <a:pt x="2074" y="880"/>
                  </a:lnTo>
                  <a:lnTo>
                    <a:pt x="2075" y="878"/>
                  </a:lnTo>
                  <a:lnTo>
                    <a:pt x="2076" y="876"/>
                  </a:lnTo>
                  <a:lnTo>
                    <a:pt x="2076" y="874"/>
                  </a:lnTo>
                  <a:lnTo>
                    <a:pt x="2075" y="872"/>
                  </a:lnTo>
                  <a:lnTo>
                    <a:pt x="2074" y="870"/>
                  </a:lnTo>
                  <a:lnTo>
                    <a:pt x="2073" y="869"/>
                  </a:lnTo>
                  <a:lnTo>
                    <a:pt x="2072" y="869"/>
                  </a:lnTo>
                  <a:lnTo>
                    <a:pt x="2071" y="867"/>
                  </a:lnTo>
                  <a:lnTo>
                    <a:pt x="2070" y="865"/>
                  </a:lnTo>
                  <a:lnTo>
                    <a:pt x="2068" y="861"/>
                  </a:lnTo>
                  <a:lnTo>
                    <a:pt x="2067" y="858"/>
                  </a:lnTo>
                  <a:lnTo>
                    <a:pt x="2065" y="856"/>
                  </a:lnTo>
                  <a:lnTo>
                    <a:pt x="2064" y="854"/>
                  </a:lnTo>
                  <a:lnTo>
                    <a:pt x="2064" y="853"/>
                  </a:lnTo>
                  <a:lnTo>
                    <a:pt x="2063" y="851"/>
                  </a:lnTo>
                  <a:lnTo>
                    <a:pt x="2062" y="850"/>
                  </a:lnTo>
                  <a:lnTo>
                    <a:pt x="2059" y="847"/>
                  </a:lnTo>
                  <a:lnTo>
                    <a:pt x="2058" y="845"/>
                  </a:lnTo>
                  <a:lnTo>
                    <a:pt x="2056" y="843"/>
                  </a:lnTo>
                  <a:lnTo>
                    <a:pt x="2055" y="842"/>
                  </a:lnTo>
                  <a:lnTo>
                    <a:pt x="2054" y="841"/>
                  </a:lnTo>
                  <a:lnTo>
                    <a:pt x="2053" y="841"/>
                  </a:lnTo>
                  <a:lnTo>
                    <a:pt x="2051" y="841"/>
                  </a:lnTo>
                  <a:lnTo>
                    <a:pt x="2050" y="842"/>
                  </a:lnTo>
                  <a:lnTo>
                    <a:pt x="2049" y="843"/>
                  </a:lnTo>
                  <a:lnTo>
                    <a:pt x="2048" y="844"/>
                  </a:lnTo>
                  <a:lnTo>
                    <a:pt x="2047" y="844"/>
                  </a:lnTo>
                  <a:lnTo>
                    <a:pt x="2047" y="844"/>
                  </a:lnTo>
                  <a:lnTo>
                    <a:pt x="2046" y="843"/>
                  </a:lnTo>
                  <a:lnTo>
                    <a:pt x="2046" y="842"/>
                  </a:lnTo>
                  <a:lnTo>
                    <a:pt x="2046" y="841"/>
                  </a:lnTo>
                  <a:lnTo>
                    <a:pt x="2046" y="840"/>
                  </a:lnTo>
                  <a:lnTo>
                    <a:pt x="2045" y="839"/>
                  </a:lnTo>
                  <a:lnTo>
                    <a:pt x="2045" y="837"/>
                  </a:lnTo>
                  <a:lnTo>
                    <a:pt x="2045" y="835"/>
                  </a:lnTo>
                  <a:lnTo>
                    <a:pt x="2045" y="832"/>
                  </a:lnTo>
                  <a:lnTo>
                    <a:pt x="2045" y="829"/>
                  </a:lnTo>
                  <a:lnTo>
                    <a:pt x="2045" y="827"/>
                  </a:lnTo>
                  <a:lnTo>
                    <a:pt x="2046" y="825"/>
                  </a:lnTo>
                  <a:lnTo>
                    <a:pt x="2046" y="823"/>
                  </a:lnTo>
                  <a:lnTo>
                    <a:pt x="2047" y="820"/>
                  </a:lnTo>
                  <a:lnTo>
                    <a:pt x="2047" y="817"/>
                  </a:lnTo>
                  <a:lnTo>
                    <a:pt x="2047" y="816"/>
                  </a:lnTo>
                  <a:lnTo>
                    <a:pt x="2047" y="814"/>
                  </a:lnTo>
                  <a:lnTo>
                    <a:pt x="2046" y="812"/>
                  </a:lnTo>
                  <a:lnTo>
                    <a:pt x="2046" y="810"/>
                  </a:lnTo>
                  <a:lnTo>
                    <a:pt x="2045" y="808"/>
                  </a:lnTo>
                  <a:lnTo>
                    <a:pt x="2045" y="806"/>
                  </a:lnTo>
                  <a:lnTo>
                    <a:pt x="2045" y="806"/>
                  </a:lnTo>
                  <a:lnTo>
                    <a:pt x="2046" y="806"/>
                  </a:lnTo>
                  <a:lnTo>
                    <a:pt x="2047" y="806"/>
                  </a:lnTo>
                  <a:lnTo>
                    <a:pt x="2048" y="804"/>
                  </a:lnTo>
                  <a:lnTo>
                    <a:pt x="2049" y="804"/>
                  </a:lnTo>
                  <a:lnTo>
                    <a:pt x="2050" y="803"/>
                  </a:lnTo>
                  <a:lnTo>
                    <a:pt x="2050" y="802"/>
                  </a:lnTo>
                  <a:lnTo>
                    <a:pt x="2049" y="800"/>
                  </a:lnTo>
                  <a:lnTo>
                    <a:pt x="2048" y="798"/>
                  </a:lnTo>
                  <a:lnTo>
                    <a:pt x="2048" y="796"/>
                  </a:lnTo>
                  <a:lnTo>
                    <a:pt x="2047" y="794"/>
                  </a:lnTo>
                  <a:lnTo>
                    <a:pt x="2047" y="794"/>
                  </a:lnTo>
                  <a:lnTo>
                    <a:pt x="2047" y="790"/>
                  </a:lnTo>
                  <a:lnTo>
                    <a:pt x="2046" y="785"/>
                  </a:lnTo>
                  <a:lnTo>
                    <a:pt x="2045" y="779"/>
                  </a:lnTo>
                  <a:lnTo>
                    <a:pt x="2044" y="775"/>
                  </a:lnTo>
                  <a:lnTo>
                    <a:pt x="2043" y="774"/>
                  </a:lnTo>
                  <a:lnTo>
                    <a:pt x="2042" y="771"/>
                  </a:lnTo>
                  <a:lnTo>
                    <a:pt x="2042" y="769"/>
                  </a:lnTo>
                  <a:lnTo>
                    <a:pt x="2041" y="766"/>
                  </a:lnTo>
                  <a:lnTo>
                    <a:pt x="2040" y="764"/>
                  </a:lnTo>
                  <a:lnTo>
                    <a:pt x="2040" y="762"/>
                  </a:lnTo>
                  <a:lnTo>
                    <a:pt x="2039" y="762"/>
                  </a:lnTo>
                  <a:lnTo>
                    <a:pt x="2035" y="745"/>
                  </a:lnTo>
                  <a:lnTo>
                    <a:pt x="2034" y="743"/>
                  </a:lnTo>
                  <a:lnTo>
                    <a:pt x="2033" y="738"/>
                  </a:lnTo>
                  <a:lnTo>
                    <a:pt x="2030" y="731"/>
                  </a:lnTo>
                  <a:lnTo>
                    <a:pt x="2028" y="727"/>
                  </a:lnTo>
                  <a:lnTo>
                    <a:pt x="2028" y="725"/>
                  </a:lnTo>
                  <a:lnTo>
                    <a:pt x="2027" y="727"/>
                  </a:lnTo>
                  <a:lnTo>
                    <a:pt x="2025" y="728"/>
                  </a:lnTo>
                  <a:lnTo>
                    <a:pt x="2023" y="729"/>
                  </a:lnTo>
                  <a:lnTo>
                    <a:pt x="2021" y="731"/>
                  </a:lnTo>
                  <a:lnTo>
                    <a:pt x="2019" y="732"/>
                  </a:lnTo>
                  <a:lnTo>
                    <a:pt x="2018" y="733"/>
                  </a:lnTo>
                  <a:lnTo>
                    <a:pt x="2017" y="733"/>
                  </a:lnTo>
                  <a:lnTo>
                    <a:pt x="2017" y="735"/>
                  </a:lnTo>
                  <a:lnTo>
                    <a:pt x="2014" y="736"/>
                  </a:lnTo>
                  <a:lnTo>
                    <a:pt x="2012" y="738"/>
                  </a:lnTo>
                  <a:lnTo>
                    <a:pt x="2010" y="739"/>
                  </a:lnTo>
                  <a:lnTo>
                    <a:pt x="2009" y="741"/>
                  </a:lnTo>
                  <a:lnTo>
                    <a:pt x="2008" y="742"/>
                  </a:lnTo>
                  <a:lnTo>
                    <a:pt x="2007" y="742"/>
                  </a:lnTo>
                  <a:lnTo>
                    <a:pt x="2006" y="742"/>
                  </a:lnTo>
                  <a:lnTo>
                    <a:pt x="2005" y="741"/>
                  </a:lnTo>
                  <a:lnTo>
                    <a:pt x="2002" y="741"/>
                  </a:lnTo>
                  <a:lnTo>
                    <a:pt x="1998" y="740"/>
                  </a:lnTo>
                  <a:lnTo>
                    <a:pt x="1996" y="739"/>
                  </a:lnTo>
                  <a:lnTo>
                    <a:pt x="1994" y="738"/>
                  </a:lnTo>
                  <a:lnTo>
                    <a:pt x="1994" y="738"/>
                  </a:lnTo>
                  <a:lnTo>
                    <a:pt x="1994" y="736"/>
                  </a:lnTo>
                  <a:lnTo>
                    <a:pt x="1994" y="734"/>
                  </a:lnTo>
                  <a:lnTo>
                    <a:pt x="1994" y="732"/>
                  </a:lnTo>
                  <a:lnTo>
                    <a:pt x="1993" y="729"/>
                  </a:lnTo>
                  <a:lnTo>
                    <a:pt x="1993" y="727"/>
                  </a:lnTo>
                  <a:lnTo>
                    <a:pt x="1993" y="726"/>
                  </a:lnTo>
                  <a:lnTo>
                    <a:pt x="1993" y="725"/>
                  </a:lnTo>
                  <a:lnTo>
                    <a:pt x="1994" y="723"/>
                  </a:lnTo>
                  <a:lnTo>
                    <a:pt x="1994" y="719"/>
                  </a:lnTo>
                  <a:lnTo>
                    <a:pt x="1994" y="717"/>
                  </a:lnTo>
                  <a:lnTo>
                    <a:pt x="1994" y="715"/>
                  </a:lnTo>
                  <a:lnTo>
                    <a:pt x="1994" y="715"/>
                  </a:lnTo>
                  <a:lnTo>
                    <a:pt x="1994" y="714"/>
                  </a:lnTo>
                  <a:lnTo>
                    <a:pt x="1993" y="712"/>
                  </a:lnTo>
                  <a:lnTo>
                    <a:pt x="1992" y="710"/>
                  </a:lnTo>
                  <a:lnTo>
                    <a:pt x="1991" y="708"/>
                  </a:lnTo>
                  <a:lnTo>
                    <a:pt x="1990" y="706"/>
                  </a:lnTo>
                  <a:lnTo>
                    <a:pt x="1988" y="705"/>
                  </a:lnTo>
                  <a:lnTo>
                    <a:pt x="1987" y="704"/>
                  </a:lnTo>
                  <a:lnTo>
                    <a:pt x="1986" y="704"/>
                  </a:lnTo>
                  <a:lnTo>
                    <a:pt x="1984" y="703"/>
                  </a:lnTo>
                  <a:lnTo>
                    <a:pt x="1983" y="702"/>
                  </a:lnTo>
                  <a:lnTo>
                    <a:pt x="1981" y="701"/>
                  </a:lnTo>
                  <a:lnTo>
                    <a:pt x="1981" y="701"/>
                  </a:lnTo>
                  <a:lnTo>
                    <a:pt x="1981" y="700"/>
                  </a:lnTo>
                  <a:lnTo>
                    <a:pt x="1981" y="699"/>
                  </a:lnTo>
                  <a:lnTo>
                    <a:pt x="1982" y="697"/>
                  </a:lnTo>
                  <a:lnTo>
                    <a:pt x="1982" y="694"/>
                  </a:lnTo>
                  <a:lnTo>
                    <a:pt x="1983" y="691"/>
                  </a:lnTo>
                  <a:lnTo>
                    <a:pt x="1983" y="689"/>
                  </a:lnTo>
                  <a:lnTo>
                    <a:pt x="1983" y="689"/>
                  </a:lnTo>
                  <a:lnTo>
                    <a:pt x="1982" y="689"/>
                  </a:lnTo>
                  <a:lnTo>
                    <a:pt x="1981" y="689"/>
                  </a:lnTo>
                  <a:lnTo>
                    <a:pt x="1979" y="689"/>
                  </a:lnTo>
                  <a:lnTo>
                    <a:pt x="1978" y="690"/>
                  </a:lnTo>
                  <a:lnTo>
                    <a:pt x="1977" y="690"/>
                  </a:lnTo>
                  <a:lnTo>
                    <a:pt x="1976" y="690"/>
                  </a:lnTo>
                  <a:lnTo>
                    <a:pt x="1975" y="689"/>
                  </a:lnTo>
                  <a:lnTo>
                    <a:pt x="1970" y="684"/>
                  </a:lnTo>
                  <a:lnTo>
                    <a:pt x="1966" y="679"/>
                  </a:lnTo>
                  <a:lnTo>
                    <a:pt x="1962" y="674"/>
                  </a:lnTo>
                  <a:lnTo>
                    <a:pt x="1961" y="671"/>
                  </a:lnTo>
                  <a:lnTo>
                    <a:pt x="1961" y="670"/>
                  </a:lnTo>
                  <a:lnTo>
                    <a:pt x="1961" y="668"/>
                  </a:lnTo>
                  <a:lnTo>
                    <a:pt x="1960" y="666"/>
                  </a:lnTo>
                  <a:lnTo>
                    <a:pt x="1959" y="663"/>
                  </a:lnTo>
                  <a:lnTo>
                    <a:pt x="1959" y="662"/>
                  </a:lnTo>
                  <a:lnTo>
                    <a:pt x="1959" y="661"/>
                  </a:lnTo>
                  <a:lnTo>
                    <a:pt x="1959" y="660"/>
                  </a:lnTo>
                  <a:lnTo>
                    <a:pt x="1958" y="659"/>
                  </a:lnTo>
                  <a:lnTo>
                    <a:pt x="1957" y="657"/>
                  </a:lnTo>
                  <a:lnTo>
                    <a:pt x="1955" y="655"/>
                  </a:lnTo>
                  <a:lnTo>
                    <a:pt x="1954" y="654"/>
                  </a:lnTo>
                  <a:lnTo>
                    <a:pt x="1952" y="653"/>
                  </a:lnTo>
                  <a:lnTo>
                    <a:pt x="1951" y="653"/>
                  </a:lnTo>
                  <a:lnTo>
                    <a:pt x="1951" y="653"/>
                  </a:lnTo>
                  <a:lnTo>
                    <a:pt x="1951" y="654"/>
                  </a:lnTo>
                  <a:lnTo>
                    <a:pt x="1951" y="656"/>
                  </a:lnTo>
                  <a:lnTo>
                    <a:pt x="1952" y="656"/>
                  </a:lnTo>
                  <a:lnTo>
                    <a:pt x="1952" y="657"/>
                  </a:lnTo>
                  <a:lnTo>
                    <a:pt x="1951" y="657"/>
                  </a:lnTo>
                  <a:lnTo>
                    <a:pt x="1951" y="658"/>
                  </a:lnTo>
                  <a:lnTo>
                    <a:pt x="1950" y="660"/>
                  </a:lnTo>
                  <a:lnTo>
                    <a:pt x="1949" y="661"/>
                  </a:lnTo>
                  <a:lnTo>
                    <a:pt x="1947" y="662"/>
                  </a:lnTo>
                  <a:lnTo>
                    <a:pt x="1947" y="663"/>
                  </a:lnTo>
                  <a:lnTo>
                    <a:pt x="1945" y="663"/>
                  </a:lnTo>
                  <a:lnTo>
                    <a:pt x="1943" y="663"/>
                  </a:lnTo>
                  <a:lnTo>
                    <a:pt x="1940" y="663"/>
                  </a:lnTo>
                  <a:lnTo>
                    <a:pt x="1938" y="663"/>
                  </a:lnTo>
                  <a:lnTo>
                    <a:pt x="1937" y="663"/>
                  </a:lnTo>
                  <a:lnTo>
                    <a:pt x="1937" y="663"/>
                  </a:lnTo>
                  <a:lnTo>
                    <a:pt x="1935" y="665"/>
                  </a:lnTo>
                  <a:lnTo>
                    <a:pt x="1933" y="665"/>
                  </a:lnTo>
                  <a:lnTo>
                    <a:pt x="1930" y="666"/>
                  </a:lnTo>
                  <a:lnTo>
                    <a:pt x="1928" y="667"/>
                  </a:lnTo>
                  <a:lnTo>
                    <a:pt x="1925" y="668"/>
                  </a:lnTo>
                  <a:lnTo>
                    <a:pt x="1923" y="668"/>
                  </a:lnTo>
                  <a:lnTo>
                    <a:pt x="1922" y="669"/>
                  </a:lnTo>
                  <a:lnTo>
                    <a:pt x="1921" y="669"/>
                  </a:lnTo>
                  <a:lnTo>
                    <a:pt x="1922" y="668"/>
                  </a:lnTo>
                  <a:lnTo>
                    <a:pt x="1922" y="667"/>
                  </a:lnTo>
                  <a:lnTo>
                    <a:pt x="1921" y="665"/>
                  </a:lnTo>
                  <a:lnTo>
                    <a:pt x="1921" y="663"/>
                  </a:lnTo>
                  <a:lnTo>
                    <a:pt x="1921" y="663"/>
                  </a:lnTo>
                  <a:lnTo>
                    <a:pt x="1920" y="663"/>
                  </a:lnTo>
                  <a:lnTo>
                    <a:pt x="1918" y="663"/>
                  </a:lnTo>
                  <a:lnTo>
                    <a:pt x="1916" y="665"/>
                  </a:lnTo>
                  <a:lnTo>
                    <a:pt x="1913" y="665"/>
                  </a:lnTo>
                  <a:lnTo>
                    <a:pt x="1910" y="666"/>
                  </a:lnTo>
                  <a:lnTo>
                    <a:pt x="1908" y="667"/>
                  </a:lnTo>
                  <a:lnTo>
                    <a:pt x="1907" y="669"/>
                  </a:lnTo>
                  <a:lnTo>
                    <a:pt x="1907" y="670"/>
                  </a:lnTo>
                  <a:lnTo>
                    <a:pt x="1906" y="672"/>
                  </a:lnTo>
                  <a:lnTo>
                    <a:pt x="1906" y="672"/>
                  </a:lnTo>
                  <a:lnTo>
                    <a:pt x="1906" y="682"/>
                  </a:lnTo>
                  <a:lnTo>
                    <a:pt x="1905" y="683"/>
                  </a:lnTo>
                  <a:lnTo>
                    <a:pt x="1904" y="684"/>
                  </a:lnTo>
                  <a:lnTo>
                    <a:pt x="1902" y="685"/>
                  </a:lnTo>
                  <a:lnTo>
                    <a:pt x="1900" y="686"/>
                  </a:lnTo>
                  <a:lnTo>
                    <a:pt x="1897" y="687"/>
                  </a:lnTo>
                  <a:lnTo>
                    <a:pt x="1895" y="688"/>
                  </a:lnTo>
                  <a:lnTo>
                    <a:pt x="1893" y="689"/>
                  </a:lnTo>
                  <a:lnTo>
                    <a:pt x="1892" y="690"/>
                  </a:lnTo>
                  <a:lnTo>
                    <a:pt x="1891" y="693"/>
                  </a:lnTo>
                  <a:lnTo>
                    <a:pt x="1890" y="695"/>
                  </a:lnTo>
                  <a:lnTo>
                    <a:pt x="1890" y="696"/>
                  </a:lnTo>
                  <a:lnTo>
                    <a:pt x="1889" y="698"/>
                  </a:lnTo>
                  <a:lnTo>
                    <a:pt x="1885" y="703"/>
                  </a:lnTo>
                  <a:lnTo>
                    <a:pt x="1880" y="707"/>
                  </a:lnTo>
                  <a:lnTo>
                    <a:pt x="1876" y="711"/>
                  </a:lnTo>
                  <a:lnTo>
                    <a:pt x="1874" y="713"/>
                  </a:lnTo>
                  <a:lnTo>
                    <a:pt x="1874" y="714"/>
                  </a:lnTo>
                  <a:lnTo>
                    <a:pt x="1872" y="715"/>
                  </a:lnTo>
                  <a:lnTo>
                    <a:pt x="1870" y="716"/>
                  </a:lnTo>
                  <a:lnTo>
                    <a:pt x="1868" y="718"/>
                  </a:lnTo>
                  <a:lnTo>
                    <a:pt x="1865" y="721"/>
                  </a:lnTo>
                  <a:lnTo>
                    <a:pt x="1863" y="722"/>
                  </a:lnTo>
                  <a:lnTo>
                    <a:pt x="1862" y="723"/>
                  </a:lnTo>
                  <a:lnTo>
                    <a:pt x="1861" y="723"/>
                  </a:lnTo>
                  <a:lnTo>
                    <a:pt x="1855" y="736"/>
                  </a:lnTo>
                  <a:lnTo>
                    <a:pt x="1854" y="737"/>
                  </a:lnTo>
                  <a:lnTo>
                    <a:pt x="1851" y="737"/>
                  </a:lnTo>
                  <a:lnTo>
                    <a:pt x="1849" y="738"/>
                  </a:lnTo>
                  <a:lnTo>
                    <a:pt x="1846" y="739"/>
                  </a:lnTo>
                  <a:lnTo>
                    <a:pt x="1844" y="740"/>
                  </a:lnTo>
                  <a:lnTo>
                    <a:pt x="1842" y="741"/>
                  </a:lnTo>
                  <a:lnTo>
                    <a:pt x="1841" y="741"/>
                  </a:lnTo>
                  <a:lnTo>
                    <a:pt x="1840" y="742"/>
                  </a:lnTo>
                  <a:lnTo>
                    <a:pt x="1839" y="743"/>
                  </a:lnTo>
                  <a:lnTo>
                    <a:pt x="1839" y="745"/>
                  </a:lnTo>
                  <a:lnTo>
                    <a:pt x="1838" y="747"/>
                  </a:lnTo>
                  <a:lnTo>
                    <a:pt x="1838" y="748"/>
                  </a:lnTo>
                  <a:lnTo>
                    <a:pt x="1839" y="750"/>
                  </a:lnTo>
                  <a:lnTo>
                    <a:pt x="1841" y="753"/>
                  </a:lnTo>
                  <a:lnTo>
                    <a:pt x="1842" y="759"/>
                  </a:lnTo>
                  <a:lnTo>
                    <a:pt x="1842" y="765"/>
                  </a:lnTo>
                  <a:lnTo>
                    <a:pt x="1843" y="771"/>
                  </a:lnTo>
                  <a:lnTo>
                    <a:pt x="1843" y="773"/>
                  </a:lnTo>
                  <a:lnTo>
                    <a:pt x="1842" y="776"/>
                  </a:lnTo>
                  <a:lnTo>
                    <a:pt x="1842" y="783"/>
                  </a:lnTo>
                  <a:lnTo>
                    <a:pt x="1841" y="789"/>
                  </a:lnTo>
                  <a:lnTo>
                    <a:pt x="1840" y="795"/>
                  </a:lnTo>
                  <a:lnTo>
                    <a:pt x="1840" y="797"/>
                  </a:lnTo>
                  <a:lnTo>
                    <a:pt x="1840" y="798"/>
                  </a:lnTo>
                  <a:lnTo>
                    <a:pt x="1840" y="799"/>
                  </a:lnTo>
                  <a:lnTo>
                    <a:pt x="1841" y="802"/>
                  </a:lnTo>
                  <a:lnTo>
                    <a:pt x="1841" y="804"/>
                  </a:lnTo>
                  <a:lnTo>
                    <a:pt x="1841" y="808"/>
                  </a:lnTo>
                  <a:lnTo>
                    <a:pt x="1841" y="810"/>
                  </a:lnTo>
                  <a:lnTo>
                    <a:pt x="1841" y="810"/>
                  </a:lnTo>
                  <a:lnTo>
                    <a:pt x="1840" y="810"/>
                  </a:lnTo>
                  <a:lnTo>
                    <a:pt x="1838" y="811"/>
                  </a:lnTo>
                  <a:lnTo>
                    <a:pt x="1836" y="811"/>
                  </a:lnTo>
                  <a:lnTo>
                    <a:pt x="1835" y="811"/>
                  </a:lnTo>
                  <a:lnTo>
                    <a:pt x="1834" y="811"/>
                  </a:lnTo>
                  <a:lnTo>
                    <a:pt x="1833" y="819"/>
                  </a:lnTo>
                  <a:lnTo>
                    <a:pt x="1840" y="822"/>
                  </a:lnTo>
                  <a:lnTo>
                    <a:pt x="1840" y="822"/>
                  </a:lnTo>
                  <a:lnTo>
                    <a:pt x="1841" y="822"/>
                  </a:lnTo>
                  <a:lnTo>
                    <a:pt x="1841" y="821"/>
                  </a:lnTo>
                  <a:lnTo>
                    <a:pt x="1841" y="820"/>
                  </a:lnTo>
                  <a:lnTo>
                    <a:pt x="1841" y="819"/>
                  </a:lnTo>
                  <a:lnTo>
                    <a:pt x="1841" y="818"/>
                  </a:lnTo>
                  <a:lnTo>
                    <a:pt x="1840" y="817"/>
                  </a:lnTo>
                  <a:lnTo>
                    <a:pt x="1840" y="816"/>
                  </a:lnTo>
                  <a:lnTo>
                    <a:pt x="1841" y="816"/>
                  </a:lnTo>
                  <a:lnTo>
                    <a:pt x="1842" y="816"/>
                  </a:lnTo>
                  <a:lnTo>
                    <a:pt x="1844" y="817"/>
                  </a:lnTo>
                  <a:lnTo>
                    <a:pt x="1846" y="817"/>
                  </a:lnTo>
                  <a:lnTo>
                    <a:pt x="1847" y="818"/>
                  </a:lnTo>
                  <a:lnTo>
                    <a:pt x="1848" y="819"/>
                  </a:lnTo>
                  <a:lnTo>
                    <a:pt x="1849" y="820"/>
                  </a:lnTo>
                  <a:lnTo>
                    <a:pt x="1851" y="822"/>
                  </a:lnTo>
                  <a:lnTo>
                    <a:pt x="1853" y="823"/>
                  </a:lnTo>
                  <a:lnTo>
                    <a:pt x="1855" y="825"/>
                  </a:lnTo>
                  <a:lnTo>
                    <a:pt x="1856" y="826"/>
                  </a:lnTo>
                  <a:lnTo>
                    <a:pt x="1856" y="827"/>
                  </a:lnTo>
                  <a:lnTo>
                    <a:pt x="1865" y="841"/>
                  </a:lnTo>
                  <a:lnTo>
                    <a:pt x="1861" y="856"/>
                  </a:lnTo>
                  <a:lnTo>
                    <a:pt x="1851" y="865"/>
                  </a:lnTo>
                  <a:lnTo>
                    <a:pt x="1850" y="865"/>
                  </a:lnTo>
                  <a:lnTo>
                    <a:pt x="1849" y="864"/>
                  </a:lnTo>
                  <a:lnTo>
                    <a:pt x="1847" y="863"/>
                  </a:lnTo>
                  <a:lnTo>
                    <a:pt x="1845" y="861"/>
                  </a:lnTo>
                  <a:lnTo>
                    <a:pt x="1843" y="859"/>
                  </a:lnTo>
                  <a:lnTo>
                    <a:pt x="1842" y="857"/>
                  </a:lnTo>
                  <a:lnTo>
                    <a:pt x="1842" y="855"/>
                  </a:lnTo>
                  <a:lnTo>
                    <a:pt x="1841" y="852"/>
                  </a:lnTo>
                  <a:lnTo>
                    <a:pt x="1841" y="849"/>
                  </a:lnTo>
                  <a:lnTo>
                    <a:pt x="1840" y="846"/>
                  </a:lnTo>
                  <a:lnTo>
                    <a:pt x="1840" y="844"/>
                  </a:lnTo>
                  <a:lnTo>
                    <a:pt x="1840" y="844"/>
                  </a:lnTo>
                  <a:lnTo>
                    <a:pt x="1841" y="827"/>
                  </a:lnTo>
                  <a:lnTo>
                    <a:pt x="1840" y="827"/>
                  </a:lnTo>
                  <a:lnTo>
                    <a:pt x="1839" y="827"/>
                  </a:lnTo>
                  <a:lnTo>
                    <a:pt x="1838" y="826"/>
                  </a:lnTo>
                  <a:lnTo>
                    <a:pt x="1836" y="825"/>
                  </a:lnTo>
                  <a:lnTo>
                    <a:pt x="1835" y="824"/>
                  </a:lnTo>
                  <a:lnTo>
                    <a:pt x="1834" y="823"/>
                  </a:lnTo>
                  <a:lnTo>
                    <a:pt x="1833" y="823"/>
                  </a:lnTo>
                  <a:lnTo>
                    <a:pt x="1832" y="823"/>
                  </a:lnTo>
                  <a:lnTo>
                    <a:pt x="1830" y="823"/>
                  </a:lnTo>
                  <a:lnTo>
                    <a:pt x="1828" y="823"/>
                  </a:lnTo>
                  <a:lnTo>
                    <a:pt x="1827" y="824"/>
                  </a:lnTo>
                  <a:lnTo>
                    <a:pt x="1826" y="826"/>
                  </a:lnTo>
                  <a:lnTo>
                    <a:pt x="1825" y="828"/>
                  </a:lnTo>
                  <a:lnTo>
                    <a:pt x="1824" y="830"/>
                  </a:lnTo>
                  <a:lnTo>
                    <a:pt x="1823" y="832"/>
                  </a:lnTo>
                  <a:lnTo>
                    <a:pt x="1821" y="834"/>
                  </a:lnTo>
                  <a:lnTo>
                    <a:pt x="1821" y="835"/>
                  </a:lnTo>
                  <a:lnTo>
                    <a:pt x="1820" y="836"/>
                  </a:lnTo>
                  <a:lnTo>
                    <a:pt x="1818" y="837"/>
                  </a:lnTo>
                  <a:lnTo>
                    <a:pt x="1817" y="838"/>
                  </a:lnTo>
                  <a:lnTo>
                    <a:pt x="1816" y="839"/>
                  </a:lnTo>
                  <a:lnTo>
                    <a:pt x="1816" y="839"/>
                  </a:lnTo>
                  <a:lnTo>
                    <a:pt x="1815" y="839"/>
                  </a:lnTo>
                  <a:lnTo>
                    <a:pt x="1814" y="838"/>
                  </a:lnTo>
                  <a:lnTo>
                    <a:pt x="1812" y="838"/>
                  </a:lnTo>
                  <a:lnTo>
                    <a:pt x="1809" y="837"/>
                  </a:lnTo>
                  <a:lnTo>
                    <a:pt x="1807" y="836"/>
                  </a:lnTo>
                  <a:lnTo>
                    <a:pt x="1806" y="835"/>
                  </a:lnTo>
                  <a:lnTo>
                    <a:pt x="1805" y="834"/>
                  </a:lnTo>
                  <a:lnTo>
                    <a:pt x="1804" y="830"/>
                  </a:lnTo>
                  <a:lnTo>
                    <a:pt x="1803" y="827"/>
                  </a:lnTo>
                  <a:lnTo>
                    <a:pt x="1802" y="824"/>
                  </a:lnTo>
                  <a:lnTo>
                    <a:pt x="1802" y="822"/>
                  </a:lnTo>
                  <a:lnTo>
                    <a:pt x="1802" y="820"/>
                  </a:lnTo>
                  <a:lnTo>
                    <a:pt x="1801" y="819"/>
                  </a:lnTo>
                  <a:lnTo>
                    <a:pt x="1801" y="817"/>
                  </a:lnTo>
                  <a:lnTo>
                    <a:pt x="1800" y="814"/>
                  </a:lnTo>
                  <a:lnTo>
                    <a:pt x="1798" y="812"/>
                  </a:lnTo>
                  <a:lnTo>
                    <a:pt x="1797" y="809"/>
                  </a:lnTo>
                  <a:lnTo>
                    <a:pt x="1796" y="807"/>
                  </a:lnTo>
                  <a:lnTo>
                    <a:pt x="1795" y="804"/>
                  </a:lnTo>
                  <a:lnTo>
                    <a:pt x="1795" y="804"/>
                  </a:lnTo>
                  <a:lnTo>
                    <a:pt x="1794" y="801"/>
                  </a:lnTo>
                  <a:lnTo>
                    <a:pt x="1791" y="795"/>
                  </a:lnTo>
                  <a:lnTo>
                    <a:pt x="1788" y="788"/>
                  </a:lnTo>
                  <a:lnTo>
                    <a:pt x="1784" y="780"/>
                  </a:lnTo>
                  <a:lnTo>
                    <a:pt x="1782" y="772"/>
                  </a:lnTo>
                  <a:lnTo>
                    <a:pt x="1781" y="770"/>
                  </a:lnTo>
                  <a:lnTo>
                    <a:pt x="1779" y="767"/>
                  </a:lnTo>
                  <a:lnTo>
                    <a:pt x="1777" y="762"/>
                  </a:lnTo>
                  <a:lnTo>
                    <a:pt x="1773" y="755"/>
                  </a:lnTo>
                  <a:lnTo>
                    <a:pt x="1770" y="748"/>
                  </a:lnTo>
                  <a:lnTo>
                    <a:pt x="1768" y="742"/>
                  </a:lnTo>
                  <a:lnTo>
                    <a:pt x="1767" y="740"/>
                  </a:lnTo>
                  <a:lnTo>
                    <a:pt x="1766" y="737"/>
                  </a:lnTo>
                  <a:lnTo>
                    <a:pt x="1764" y="731"/>
                  </a:lnTo>
                  <a:lnTo>
                    <a:pt x="1760" y="723"/>
                  </a:lnTo>
                  <a:lnTo>
                    <a:pt x="1759" y="716"/>
                  </a:lnTo>
                  <a:lnTo>
                    <a:pt x="1758" y="713"/>
                  </a:lnTo>
                  <a:lnTo>
                    <a:pt x="1757" y="710"/>
                  </a:lnTo>
                  <a:lnTo>
                    <a:pt x="1756" y="705"/>
                  </a:lnTo>
                  <a:lnTo>
                    <a:pt x="1754" y="699"/>
                  </a:lnTo>
                  <a:lnTo>
                    <a:pt x="1753" y="694"/>
                  </a:lnTo>
                  <a:lnTo>
                    <a:pt x="1753" y="691"/>
                  </a:lnTo>
                  <a:lnTo>
                    <a:pt x="1752" y="688"/>
                  </a:lnTo>
                  <a:lnTo>
                    <a:pt x="1752" y="681"/>
                  </a:lnTo>
                  <a:lnTo>
                    <a:pt x="1751" y="673"/>
                  </a:lnTo>
                  <a:lnTo>
                    <a:pt x="1750" y="666"/>
                  </a:lnTo>
                  <a:lnTo>
                    <a:pt x="1749" y="660"/>
                  </a:lnTo>
                  <a:lnTo>
                    <a:pt x="1749" y="659"/>
                  </a:lnTo>
                  <a:lnTo>
                    <a:pt x="1748" y="659"/>
                  </a:lnTo>
                  <a:lnTo>
                    <a:pt x="1747" y="659"/>
                  </a:lnTo>
                  <a:lnTo>
                    <a:pt x="1746" y="660"/>
                  </a:lnTo>
                  <a:lnTo>
                    <a:pt x="1745" y="660"/>
                  </a:lnTo>
                  <a:lnTo>
                    <a:pt x="1744" y="661"/>
                  </a:lnTo>
                  <a:lnTo>
                    <a:pt x="1744" y="663"/>
                  </a:lnTo>
                  <a:lnTo>
                    <a:pt x="1744" y="666"/>
                  </a:lnTo>
                  <a:lnTo>
                    <a:pt x="1745" y="668"/>
                  </a:lnTo>
                  <a:lnTo>
                    <a:pt x="1745" y="670"/>
                  </a:lnTo>
                  <a:lnTo>
                    <a:pt x="1744" y="672"/>
                  </a:lnTo>
                  <a:lnTo>
                    <a:pt x="1742" y="673"/>
                  </a:lnTo>
                  <a:lnTo>
                    <a:pt x="1740" y="673"/>
                  </a:lnTo>
                  <a:lnTo>
                    <a:pt x="1739" y="674"/>
                  </a:lnTo>
                  <a:lnTo>
                    <a:pt x="1738" y="674"/>
                  </a:lnTo>
                  <a:lnTo>
                    <a:pt x="1737" y="675"/>
                  </a:lnTo>
                  <a:lnTo>
                    <a:pt x="1735" y="676"/>
                  </a:lnTo>
                  <a:lnTo>
                    <a:pt x="1734" y="677"/>
                  </a:lnTo>
                  <a:lnTo>
                    <a:pt x="1731" y="677"/>
                  </a:lnTo>
                  <a:lnTo>
                    <a:pt x="1731" y="678"/>
                  </a:lnTo>
                  <a:lnTo>
                    <a:pt x="1729" y="676"/>
                  </a:lnTo>
                  <a:lnTo>
                    <a:pt x="1725" y="673"/>
                  </a:lnTo>
                  <a:lnTo>
                    <a:pt x="1720" y="670"/>
                  </a:lnTo>
                  <a:lnTo>
                    <a:pt x="1715" y="666"/>
                  </a:lnTo>
                  <a:lnTo>
                    <a:pt x="1714" y="665"/>
                  </a:lnTo>
                  <a:lnTo>
                    <a:pt x="1713" y="663"/>
                  </a:lnTo>
                  <a:lnTo>
                    <a:pt x="1713" y="661"/>
                  </a:lnTo>
                  <a:lnTo>
                    <a:pt x="1712" y="659"/>
                  </a:lnTo>
                  <a:lnTo>
                    <a:pt x="1711" y="657"/>
                  </a:lnTo>
                  <a:lnTo>
                    <a:pt x="1711" y="656"/>
                  </a:lnTo>
                  <a:lnTo>
                    <a:pt x="1710" y="655"/>
                  </a:lnTo>
                  <a:lnTo>
                    <a:pt x="1720" y="651"/>
                  </a:lnTo>
                  <a:lnTo>
                    <a:pt x="1716" y="651"/>
                  </a:lnTo>
                  <a:lnTo>
                    <a:pt x="1698" y="642"/>
                  </a:lnTo>
                  <a:lnTo>
                    <a:pt x="1696" y="641"/>
                  </a:lnTo>
                  <a:lnTo>
                    <a:pt x="1693" y="637"/>
                  </a:lnTo>
                  <a:lnTo>
                    <a:pt x="1688" y="631"/>
                  </a:lnTo>
                  <a:lnTo>
                    <a:pt x="1684" y="626"/>
                  </a:lnTo>
                  <a:lnTo>
                    <a:pt x="1680" y="623"/>
                  </a:lnTo>
                  <a:lnTo>
                    <a:pt x="1678" y="621"/>
                  </a:lnTo>
                  <a:lnTo>
                    <a:pt x="1677" y="621"/>
                  </a:lnTo>
                  <a:lnTo>
                    <a:pt x="1675" y="621"/>
                  </a:lnTo>
                  <a:lnTo>
                    <a:pt x="1671" y="621"/>
                  </a:lnTo>
                  <a:lnTo>
                    <a:pt x="1668" y="621"/>
                  </a:lnTo>
                  <a:lnTo>
                    <a:pt x="1665" y="621"/>
                  </a:lnTo>
                  <a:lnTo>
                    <a:pt x="1663" y="620"/>
                  </a:lnTo>
                  <a:lnTo>
                    <a:pt x="1662" y="620"/>
                  </a:lnTo>
                  <a:lnTo>
                    <a:pt x="1659" y="621"/>
                  </a:lnTo>
                  <a:lnTo>
                    <a:pt x="1654" y="621"/>
                  </a:lnTo>
                  <a:lnTo>
                    <a:pt x="1647" y="622"/>
                  </a:lnTo>
                  <a:lnTo>
                    <a:pt x="1641" y="622"/>
                  </a:lnTo>
                  <a:lnTo>
                    <a:pt x="1639" y="622"/>
                  </a:lnTo>
                  <a:lnTo>
                    <a:pt x="1620" y="620"/>
                  </a:lnTo>
                  <a:lnTo>
                    <a:pt x="1617" y="619"/>
                  </a:lnTo>
                  <a:lnTo>
                    <a:pt x="1608" y="618"/>
                  </a:lnTo>
                  <a:lnTo>
                    <a:pt x="1598" y="616"/>
                  </a:lnTo>
                  <a:lnTo>
                    <a:pt x="1588" y="614"/>
                  </a:lnTo>
                  <a:lnTo>
                    <a:pt x="1579" y="613"/>
                  </a:lnTo>
                  <a:lnTo>
                    <a:pt x="1576" y="611"/>
                  </a:lnTo>
                  <a:lnTo>
                    <a:pt x="1575" y="610"/>
                  </a:lnTo>
                  <a:lnTo>
                    <a:pt x="1574" y="608"/>
                  </a:lnTo>
                  <a:lnTo>
                    <a:pt x="1574" y="604"/>
                  </a:lnTo>
                  <a:lnTo>
                    <a:pt x="1574" y="602"/>
                  </a:lnTo>
                  <a:lnTo>
                    <a:pt x="1574" y="600"/>
                  </a:lnTo>
                  <a:lnTo>
                    <a:pt x="1574" y="599"/>
                  </a:lnTo>
                  <a:lnTo>
                    <a:pt x="1573" y="599"/>
                  </a:lnTo>
                  <a:lnTo>
                    <a:pt x="1572" y="598"/>
                  </a:lnTo>
                  <a:lnTo>
                    <a:pt x="1570" y="598"/>
                  </a:lnTo>
                  <a:lnTo>
                    <a:pt x="1568" y="597"/>
                  </a:lnTo>
                  <a:lnTo>
                    <a:pt x="1566" y="597"/>
                  </a:lnTo>
                  <a:lnTo>
                    <a:pt x="1566" y="596"/>
                  </a:lnTo>
                  <a:lnTo>
                    <a:pt x="1565" y="596"/>
                  </a:lnTo>
                  <a:lnTo>
                    <a:pt x="1564" y="596"/>
                  </a:lnTo>
                  <a:lnTo>
                    <a:pt x="1563" y="597"/>
                  </a:lnTo>
                  <a:lnTo>
                    <a:pt x="1561" y="599"/>
                  </a:lnTo>
                  <a:lnTo>
                    <a:pt x="1560" y="600"/>
                  </a:lnTo>
                  <a:lnTo>
                    <a:pt x="1559" y="601"/>
                  </a:lnTo>
                  <a:lnTo>
                    <a:pt x="1558" y="602"/>
                  </a:lnTo>
                  <a:lnTo>
                    <a:pt x="1557" y="602"/>
                  </a:lnTo>
                  <a:lnTo>
                    <a:pt x="1546" y="604"/>
                  </a:lnTo>
                  <a:lnTo>
                    <a:pt x="1545" y="604"/>
                  </a:lnTo>
                  <a:lnTo>
                    <a:pt x="1544" y="604"/>
                  </a:lnTo>
                  <a:lnTo>
                    <a:pt x="1542" y="604"/>
                  </a:lnTo>
                  <a:lnTo>
                    <a:pt x="1540" y="603"/>
                  </a:lnTo>
                  <a:lnTo>
                    <a:pt x="1538" y="602"/>
                  </a:lnTo>
                  <a:lnTo>
                    <a:pt x="1536" y="600"/>
                  </a:lnTo>
                  <a:lnTo>
                    <a:pt x="1533" y="598"/>
                  </a:lnTo>
                  <a:lnTo>
                    <a:pt x="1532" y="597"/>
                  </a:lnTo>
                  <a:lnTo>
                    <a:pt x="1530" y="596"/>
                  </a:lnTo>
                  <a:lnTo>
                    <a:pt x="1528" y="595"/>
                  </a:lnTo>
                  <a:lnTo>
                    <a:pt x="1526" y="595"/>
                  </a:lnTo>
                  <a:lnTo>
                    <a:pt x="1525" y="594"/>
                  </a:lnTo>
                  <a:lnTo>
                    <a:pt x="1524" y="594"/>
                  </a:lnTo>
                  <a:lnTo>
                    <a:pt x="1521" y="593"/>
                  </a:lnTo>
                  <a:lnTo>
                    <a:pt x="1519" y="591"/>
                  </a:lnTo>
                  <a:lnTo>
                    <a:pt x="1516" y="589"/>
                  </a:lnTo>
                  <a:lnTo>
                    <a:pt x="1514" y="587"/>
                  </a:lnTo>
                  <a:lnTo>
                    <a:pt x="1512" y="585"/>
                  </a:lnTo>
                  <a:lnTo>
                    <a:pt x="1510" y="583"/>
                  </a:lnTo>
                  <a:lnTo>
                    <a:pt x="1508" y="582"/>
                  </a:lnTo>
                  <a:lnTo>
                    <a:pt x="1508" y="581"/>
                  </a:lnTo>
                  <a:lnTo>
                    <a:pt x="1506" y="576"/>
                  </a:lnTo>
                  <a:lnTo>
                    <a:pt x="1503" y="571"/>
                  </a:lnTo>
                  <a:lnTo>
                    <a:pt x="1500" y="565"/>
                  </a:lnTo>
                  <a:lnTo>
                    <a:pt x="1497" y="560"/>
                  </a:lnTo>
                  <a:lnTo>
                    <a:pt x="1496" y="559"/>
                  </a:lnTo>
                  <a:lnTo>
                    <a:pt x="1494" y="558"/>
                  </a:lnTo>
                  <a:lnTo>
                    <a:pt x="1491" y="558"/>
                  </a:lnTo>
                  <a:lnTo>
                    <a:pt x="1488" y="557"/>
                  </a:lnTo>
                  <a:lnTo>
                    <a:pt x="1486" y="558"/>
                  </a:lnTo>
                  <a:lnTo>
                    <a:pt x="1484" y="558"/>
                  </a:lnTo>
                  <a:lnTo>
                    <a:pt x="1483" y="558"/>
                  </a:lnTo>
                  <a:lnTo>
                    <a:pt x="1482" y="559"/>
                  </a:lnTo>
                  <a:lnTo>
                    <a:pt x="1481" y="560"/>
                  </a:lnTo>
                  <a:lnTo>
                    <a:pt x="1479" y="562"/>
                  </a:lnTo>
                  <a:lnTo>
                    <a:pt x="1477" y="563"/>
                  </a:lnTo>
                  <a:lnTo>
                    <a:pt x="1475" y="565"/>
                  </a:lnTo>
                  <a:lnTo>
                    <a:pt x="1474" y="566"/>
                  </a:lnTo>
                  <a:lnTo>
                    <a:pt x="1474" y="567"/>
                  </a:lnTo>
                  <a:lnTo>
                    <a:pt x="1475" y="576"/>
                  </a:lnTo>
                  <a:lnTo>
                    <a:pt x="1491" y="596"/>
                  </a:lnTo>
                  <a:lnTo>
                    <a:pt x="1491" y="596"/>
                  </a:lnTo>
                  <a:lnTo>
                    <a:pt x="1493" y="598"/>
                  </a:lnTo>
                  <a:lnTo>
                    <a:pt x="1494" y="600"/>
                  </a:lnTo>
                  <a:lnTo>
                    <a:pt x="1494" y="602"/>
                  </a:lnTo>
                  <a:lnTo>
                    <a:pt x="1495" y="604"/>
                  </a:lnTo>
                  <a:lnTo>
                    <a:pt x="1496" y="606"/>
                  </a:lnTo>
                  <a:lnTo>
                    <a:pt x="1495" y="606"/>
                  </a:lnTo>
                  <a:lnTo>
                    <a:pt x="1496" y="608"/>
                  </a:lnTo>
                  <a:lnTo>
                    <a:pt x="1496" y="609"/>
                  </a:lnTo>
                  <a:lnTo>
                    <a:pt x="1497" y="611"/>
                  </a:lnTo>
                  <a:lnTo>
                    <a:pt x="1499" y="613"/>
                  </a:lnTo>
                  <a:lnTo>
                    <a:pt x="1500" y="615"/>
                  </a:lnTo>
                  <a:lnTo>
                    <a:pt x="1501" y="617"/>
                  </a:lnTo>
                  <a:lnTo>
                    <a:pt x="1502" y="618"/>
                  </a:lnTo>
                  <a:lnTo>
                    <a:pt x="1503" y="619"/>
                  </a:lnTo>
                  <a:lnTo>
                    <a:pt x="1503" y="618"/>
                  </a:lnTo>
                  <a:lnTo>
                    <a:pt x="1503" y="617"/>
                  </a:lnTo>
                  <a:lnTo>
                    <a:pt x="1504" y="615"/>
                  </a:lnTo>
                  <a:lnTo>
                    <a:pt x="1505" y="613"/>
                  </a:lnTo>
                  <a:lnTo>
                    <a:pt x="1506" y="611"/>
                  </a:lnTo>
                  <a:lnTo>
                    <a:pt x="1507" y="609"/>
                  </a:lnTo>
                  <a:lnTo>
                    <a:pt x="1508" y="608"/>
                  </a:lnTo>
                  <a:lnTo>
                    <a:pt x="1508" y="608"/>
                  </a:lnTo>
                  <a:lnTo>
                    <a:pt x="1509" y="609"/>
                  </a:lnTo>
                  <a:lnTo>
                    <a:pt x="1510" y="610"/>
                  </a:lnTo>
                  <a:lnTo>
                    <a:pt x="1511" y="612"/>
                  </a:lnTo>
                  <a:lnTo>
                    <a:pt x="1513" y="614"/>
                  </a:lnTo>
                  <a:lnTo>
                    <a:pt x="1514" y="616"/>
                  </a:lnTo>
                  <a:lnTo>
                    <a:pt x="1515" y="617"/>
                  </a:lnTo>
                  <a:lnTo>
                    <a:pt x="1516" y="617"/>
                  </a:lnTo>
                  <a:lnTo>
                    <a:pt x="1516" y="618"/>
                  </a:lnTo>
                  <a:lnTo>
                    <a:pt x="1516" y="620"/>
                  </a:lnTo>
                  <a:lnTo>
                    <a:pt x="1516" y="623"/>
                  </a:lnTo>
                  <a:lnTo>
                    <a:pt x="1516" y="626"/>
                  </a:lnTo>
                  <a:lnTo>
                    <a:pt x="1516" y="629"/>
                  </a:lnTo>
                  <a:lnTo>
                    <a:pt x="1516" y="631"/>
                  </a:lnTo>
                  <a:lnTo>
                    <a:pt x="1516" y="632"/>
                  </a:lnTo>
                  <a:lnTo>
                    <a:pt x="1517" y="633"/>
                  </a:lnTo>
                  <a:lnTo>
                    <a:pt x="1519" y="634"/>
                  </a:lnTo>
                  <a:lnTo>
                    <a:pt x="1520" y="634"/>
                  </a:lnTo>
                  <a:lnTo>
                    <a:pt x="1523" y="636"/>
                  </a:lnTo>
                  <a:lnTo>
                    <a:pt x="1523" y="636"/>
                  </a:lnTo>
                  <a:lnTo>
                    <a:pt x="1540" y="631"/>
                  </a:lnTo>
                  <a:lnTo>
                    <a:pt x="1560" y="613"/>
                  </a:lnTo>
                  <a:lnTo>
                    <a:pt x="1560" y="613"/>
                  </a:lnTo>
                  <a:lnTo>
                    <a:pt x="1561" y="611"/>
                  </a:lnTo>
                  <a:lnTo>
                    <a:pt x="1563" y="610"/>
                  </a:lnTo>
                  <a:lnTo>
                    <a:pt x="1564" y="608"/>
                  </a:lnTo>
                  <a:lnTo>
                    <a:pt x="1565" y="606"/>
                  </a:lnTo>
                  <a:lnTo>
                    <a:pt x="1566" y="605"/>
                  </a:lnTo>
                  <a:lnTo>
                    <a:pt x="1566" y="606"/>
                  </a:lnTo>
                  <a:lnTo>
                    <a:pt x="1567" y="608"/>
                  </a:lnTo>
                  <a:lnTo>
                    <a:pt x="1567" y="611"/>
                  </a:lnTo>
                  <a:lnTo>
                    <a:pt x="1567" y="613"/>
                  </a:lnTo>
                  <a:lnTo>
                    <a:pt x="1567" y="616"/>
                  </a:lnTo>
                  <a:lnTo>
                    <a:pt x="1567" y="619"/>
                  </a:lnTo>
                  <a:lnTo>
                    <a:pt x="1568" y="621"/>
                  </a:lnTo>
                  <a:lnTo>
                    <a:pt x="1570" y="626"/>
                  </a:lnTo>
                  <a:lnTo>
                    <a:pt x="1572" y="632"/>
                  </a:lnTo>
                  <a:lnTo>
                    <a:pt x="1574" y="636"/>
                  </a:lnTo>
                  <a:lnTo>
                    <a:pt x="1577" y="637"/>
                  </a:lnTo>
                  <a:lnTo>
                    <a:pt x="1584" y="638"/>
                  </a:lnTo>
                  <a:lnTo>
                    <a:pt x="1589" y="639"/>
                  </a:lnTo>
                  <a:lnTo>
                    <a:pt x="1592" y="639"/>
                  </a:lnTo>
                  <a:lnTo>
                    <a:pt x="1597" y="644"/>
                  </a:lnTo>
                  <a:lnTo>
                    <a:pt x="1607" y="654"/>
                  </a:lnTo>
                  <a:lnTo>
                    <a:pt x="1607" y="659"/>
                  </a:lnTo>
                  <a:lnTo>
                    <a:pt x="1596" y="676"/>
                  </a:lnTo>
                  <a:lnTo>
                    <a:pt x="1599" y="679"/>
                  </a:lnTo>
                  <a:lnTo>
                    <a:pt x="1597" y="685"/>
                  </a:lnTo>
                  <a:lnTo>
                    <a:pt x="1590" y="682"/>
                  </a:lnTo>
                  <a:lnTo>
                    <a:pt x="1588" y="699"/>
                  </a:lnTo>
                  <a:lnTo>
                    <a:pt x="1578" y="705"/>
                  </a:lnTo>
                  <a:lnTo>
                    <a:pt x="1575" y="712"/>
                  </a:lnTo>
                  <a:lnTo>
                    <a:pt x="1565" y="712"/>
                  </a:lnTo>
                  <a:lnTo>
                    <a:pt x="1562" y="724"/>
                  </a:lnTo>
                  <a:lnTo>
                    <a:pt x="1560" y="724"/>
                  </a:lnTo>
                  <a:lnTo>
                    <a:pt x="1555" y="726"/>
                  </a:lnTo>
                  <a:lnTo>
                    <a:pt x="1548" y="728"/>
                  </a:lnTo>
                  <a:lnTo>
                    <a:pt x="1541" y="730"/>
                  </a:lnTo>
                  <a:lnTo>
                    <a:pt x="1535" y="732"/>
                  </a:lnTo>
                  <a:lnTo>
                    <a:pt x="1533" y="732"/>
                  </a:lnTo>
                  <a:lnTo>
                    <a:pt x="1532" y="733"/>
                  </a:lnTo>
                  <a:lnTo>
                    <a:pt x="1532" y="735"/>
                  </a:lnTo>
                  <a:lnTo>
                    <a:pt x="1531" y="737"/>
                  </a:lnTo>
                  <a:lnTo>
                    <a:pt x="1531" y="739"/>
                  </a:lnTo>
                  <a:lnTo>
                    <a:pt x="1531" y="741"/>
                  </a:lnTo>
                  <a:lnTo>
                    <a:pt x="1531" y="741"/>
                  </a:lnTo>
                  <a:lnTo>
                    <a:pt x="1529" y="742"/>
                  </a:lnTo>
                  <a:lnTo>
                    <a:pt x="1524" y="744"/>
                  </a:lnTo>
                  <a:lnTo>
                    <a:pt x="1516" y="747"/>
                  </a:lnTo>
                  <a:lnTo>
                    <a:pt x="1509" y="751"/>
                  </a:lnTo>
                  <a:lnTo>
                    <a:pt x="1504" y="754"/>
                  </a:lnTo>
                  <a:lnTo>
                    <a:pt x="1502" y="755"/>
                  </a:lnTo>
                  <a:lnTo>
                    <a:pt x="1501" y="755"/>
                  </a:lnTo>
                  <a:lnTo>
                    <a:pt x="1500" y="756"/>
                  </a:lnTo>
                  <a:lnTo>
                    <a:pt x="1499" y="758"/>
                  </a:lnTo>
                  <a:lnTo>
                    <a:pt x="1497" y="759"/>
                  </a:lnTo>
                  <a:lnTo>
                    <a:pt x="1496" y="761"/>
                  </a:lnTo>
                  <a:lnTo>
                    <a:pt x="1495" y="762"/>
                  </a:lnTo>
                  <a:lnTo>
                    <a:pt x="1494" y="762"/>
                  </a:lnTo>
                  <a:lnTo>
                    <a:pt x="1484" y="763"/>
                  </a:lnTo>
                  <a:lnTo>
                    <a:pt x="1477" y="769"/>
                  </a:lnTo>
                  <a:lnTo>
                    <a:pt x="1459" y="769"/>
                  </a:lnTo>
                  <a:lnTo>
                    <a:pt x="1456" y="776"/>
                  </a:lnTo>
                  <a:lnTo>
                    <a:pt x="1438" y="780"/>
                  </a:lnTo>
                  <a:lnTo>
                    <a:pt x="1433" y="774"/>
                  </a:lnTo>
                  <a:lnTo>
                    <a:pt x="1428" y="759"/>
                  </a:lnTo>
                  <a:lnTo>
                    <a:pt x="1422" y="743"/>
                  </a:lnTo>
                  <a:lnTo>
                    <a:pt x="1422" y="742"/>
                  </a:lnTo>
                  <a:lnTo>
                    <a:pt x="1421" y="741"/>
                  </a:lnTo>
                  <a:lnTo>
                    <a:pt x="1419" y="740"/>
                  </a:lnTo>
                  <a:lnTo>
                    <a:pt x="1418" y="738"/>
                  </a:lnTo>
                  <a:lnTo>
                    <a:pt x="1416" y="736"/>
                  </a:lnTo>
                  <a:lnTo>
                    <a:pt x="1414" y="734"/>
                  </a:lnTo>
                  <a:lnTo>
                    <a:pt x="1412" y="732"/>
                  </a:lnTo>
                  <a:lnTo>
                    <a:pt x="1411" y="731"/>
                  </a:lnTo>
                  <a:lnTo>
                    <a:pt x="1410" y="730"/>
                  </a:lnTo>
                  <a:lnTo>
                    <a:pt x="1410" y="729"/>
                  </a:lnTo>
                  <a:lnTo>
                    <a:pt x="1410" y="728"/>
                  </a:lnTo>
                  <a:lnTo>
                    <a:pt x="1411" y="727"/>
                  </a:lnTo>
                  <a:lnTo>
                    <a:pt x="1412" y="725"/>
                  </a:lnTo>
                  <a:lnTo>
                    <a:pt x="1412" y="724"/>
                  </a:lnTo>
                  <a:lnTo>
                    <a:pt x="1412" y="724"/>
                  </a:lnTo>
                  <a:lnTo>
                    <a:pt x="1423" y="734"/>
                  </a:lnTo>
                  <a:lnTo>
                    <a:pt x="1420" y="723"/>
                  </a:lnTo>
                  <a:lnTo>
                    <a:pt x="1404" y="704"/>
                  </a:lnTo>
                  <a:lnTo>
                    <a:pt x="1399" y="693"/>
                  </a:lnTo>
                  <a:lnTo>
                    <a:pt x="1382" y="676"/>
                  </a:lnTo>
                  <a:lnTo>
                    <a:pt x="1382" y="675"/>
                  </a:lnTo>
                  <a:lnTo>
                    <a:pt x="1381" y="674"/>
                  </a:lnTo>
                  <a:lnTo>
                    <a:pt x="1380" y="671"/>
                  </a:lnTo>
                  <a:lnTo>
                    <a:pt x="1379" y="669"/>
                  </a:lnTo>
                  <a:lnTo>
                    <a:pt x="1378" y="666"/>
                  </a:lnTo>
                  <a:lnTo>
                    <a:pt x="1377" y="663"/>
                  </a:lnTo>
                  <a:lnTo>
                    <a:pt x="1377" y="661"/>
                  </a:lnTo>
                  <a:lnTo>
                    <a:pt x="1376" y="660"/>
                  </a:lnTo>
                  <a:lnTo>
                    <a:pt x="1376" y="659"/>
                  </a:lnTo>
                  <a:lnTo>
                    <a:pt x="1376" y="657"/>
                  </a:lnTo>
                  <a:lnTo>
                    <a:pt x="1376" y="654"/>
                  </a:lnTo>
                  <a:lnTo>
                    <a:pt x="1375" y="651"/>
                  </a:lnTo>
                  <a:lnTo>
                    <a:pt x="1375" y="649"/>
                  </a:lnTo>
                  <a:lnTo>
                    <a:pt x="1375" y="647"/>
                  </a:lnTo>
                  <a:lnTo>
                    <a:pt x="1375" y="647"/>
                  </a:lnTo>
                  <a:lnTo>
                    <a:pt x="1374" y="647"/>
                  </a:lnTo>
                  <a:lnTo>
                    <a:pt x="1372" y="646"/>
                  </a:lnTo>
                  <a:lnTo>
                    <a:pt x="1371" y="644"/>
                  </a:lnTo>
                  <a:lnTo>
                    <a:pt x="1370" y="642"/>
                  </a:lnTo>
                  <a:lnTo>
                    <a:pt x="1368" y="640"/>
                  </a:lnTo>
                  <a:lnTo>
                    <a:pt x="1367" y="638"/>
                  </a:lnTo>
                  <a:lnTo>
                    <a:pt x="1365" y="637"/>
                  </a:lnTo>
                  <a:lnTo>
                    <a:pt x="1365" y="634"/>
                  </a:lnTo>
                  <a:lnTo>
                    <a:pt x="1364" y="634"/>
                  </a:lnTo>
                  <a:lnTo>
                    <a:pt x="1363" y="632"/>
                  </a:lnTo>
                  <a:lnTo>
                    <a:pt x="1360" y="627"/>
                  </a:lnTo>
                  <a:lnTo>
                    <a:pt x="1356" y="620"/>
                  </a:lnTo>
                  <a:lnTo>
                    <a:pt x="1353" y="615"/>
                  </a:lnTo>
                  <a:lnTo>
                    <a:pt x="1352" y="612"/>
                  </a:lnTo>
                  <a:lnTo>
                    <a:pt x="1350" y="610"/>
                  </a:lnTo>
                  <a:lnTo>
                    <a:pt x="1347" y="604"/>
                  </a:lnTo>
                  <a:lnTo>
                    <a:pt x="1341" y="598"/>
                  </a:lnTo>
                  <a:lnTo>
                    <a:pt x="1336" y="592"/>
                  </a:lnTo>
                  <a:lnTo>
                    <a:pt x="1332" y="587"/>
                  </a:lnTo>
                  <a:lnTo>
                    <a:pt x="1330" y="585"/>
                  </a:lnTo>
                  <a:lnTo>
                    <a:pt x="1330" y="586"/>
                  </a:lnTo>
                  <a:lnTo>
                    <a:pt x="1328" y="586"/>
                  </a:lnTo>
                  <a:lnTo>
                    <a:pt x="1326" y="586"/>
                  </a:lnTo>
                  <a:lnTo>
                    <a:pt x="1323" y="586"/>
                  </a:lnTo>
                  <a:lnTo>
                    <a:pt x="1321" y="587"/>
                  </a:lnTo>
                  <a:lnTo>
                    <a:pt x="1319" y="587"/>
                  </a:lnTo>
                  <a:lnTo>
                    <a:pt x="1318" y="587"/>
                  </a:lnTo>
                  <a:lnTo>
                    <a:pt x="1317" y="587"/>
                  </a:lnTo>
                  <a:lnTo>
                    <a:pt x="1318" y="588"/>
                  </a:lnTo>
                  <a:lnTo>
                    <a:pt x="1318" y="590"/>
                  </a:lnTo>
                  <a:lnTo>
                    <a:pt x="1319" y="591"/>
                  </a:lnTo>
                  <a:lnTo>
                    <a:pt x="1320" y="593"/>
                  </a:lnTo>
                  <a:lnTo>
                    <a:pt x="1321" y="595"/>
                  </a:lnTo>
                  <a:lnTo>
                    <a:pt x="1322" y="596"/>
                  </a:lnTo>
                  <a:lnTo>
                    <a:pt x="1323" y="598"/>
                  </a:lnTo>
                  <a:lnTo>
                    <a:pt x="1326" y="604"/>
                  </a:lnTo>
                  <a:lnTo>
                    <a:pt x="1329" y="612"/>
                  </a:lnTo>
                  <a:lnTo>
                    <a:pt x="1332" y="620"/>
                  </a:lnTo>
                  <a:lnTo>
                    <a:pt x="1334" y="625"/>
                  </a:lnTo>
                  <a:lnTo>
                    <a:pt x="1335" y="627"/>
                  </a:lnTo>
                  <a:lnTo>
                    <a:pt x="1350" y="653"/>
                  </a:lnTo>
                  <a:lnTo>
                    <a:pt x="1362" y="675"/>
                  </a:lnTo>
                  <a:lnTo>
                    <a:pt x="1363" y="697"/>
                  </a:lnTo>
                  <a:lnTo>
                    <a:pt x="1363" y="697"/>
                  </a:lnTo>
                  <a:lnTo>
                    <a:pt x="1364" y="698"/>
                  </a:lnTo>
                  <a:lnTo>
                    <a:pt x="1366" y="700"/>
                  </a:lnTo>
                  <a:lnTo>
                    <a:pt x="1368" y="701"/>
                  </a:lnTo>
                  <a:lnTo>
                    <a:pt x="1370" y="703"/>
                  </a:lnTo>
                  <a:lnTo>
                    <a:pt x="1371" y="705"/>
                  </a:lnTo>
                  <a:lnTo>
                    <a:pt x="1374" y="706"/>
                  </a:lnTo>
                  <a:lnTo>
                    <a:pt x="1375" y="707"/>
                  </a:lnTo>
                  <a:lnTo>
                    <a:pt x="1375" y="707"/>
                  </a:lnTo>
                  <a:lnTo>
                    <a:pt x="1376" y="709"/>
                  </a:lnTo>
                  <a:lnTo>
                    <a:pt x="1378" y="715"/>
                  </a:lnTo>
                  <a:lnTo>
                    <a:pt x="1380" y="722"/>
                  </a:lnTo>
                  <a:lnTo>
                    <a:pt x="1381" y="728"/>
                  </a:lnTo>
                  <a:lnTo>
                    <a:pt x="1382" y="730"/>
                  </a:lnTo>
                  <a:lnTo>
                    <a:pt x="1382" y="731"/>
                  </a:lnTo>
                  <a:lnTo>
                    <a:pt x="1383" y="732"/>
                  </a:lnTo>
                  <a:lnTo>
                    <a:pt x="1385" y="734"/>
                  </a:lnTo>
                  <a:lnTo>
                    <a:pt x="1387" y="736"/>
                  </a:lnTo>
                  <a:lnTo>
                    <a:pt x="1389" y="737"/>
                  </a:lnTo>
                  <a:lnTo>
                    <a:pt x="1391" y="739"/>
                  </a:lnTo>
                  <a:lnTo>
                    <a:pt x="1393" y="740"/>
                  </a:lnTo>
                  <a:lnTo>
                    <a:pt x="1393" y="740"/>
                  </a:lnTo>
                  <a:lnTo>
                    <a:pt x="1417" y="764"/>
                  </a:lnTo>
                  <a:lnTo>
                    <a:pt x="1435" y="785"/>
                  </a:lnTo>
                  <a:lnTo>
                    <a:pt x="1433" y="794"/>
                  </a:lnTo>
                  <a:lnTo>
                    <a:pt x="1445" y="808"/>
                  </a:lnTo>
                  <a:lnTo>
                    <a:pt x="1458" y="803"/>
                  </a:lnTo>
                  <a:lnTo>
                    <a:pt x="1485" y="795"/>
                  </a:lnTo>
                  <a:lnTo>
                    <a:pt x="1487" y="795"/>
                  </a:lnTo>
                  <a:lnTo>
                    <a:pt x="1494" y="795"/>
                  </a:lnTo>
                  <a:lnTo>
                    <a:pt x="1500" y="794"/>
                  </a:lnTo>
                  <a:lnTo>
                    <a:pt x="1505" y="794"/>
                  </a:lnTo>
                  <a:lnTo>
                    <a:pt x="1508" y="793"/>
                  </a:lnTo>
                  <a:lnTo>
                    <a:pt x="1509" y="792"/>
                  </a:lnTo>
                  <a:lnTo>
                    <a:pt x="1510" y="791"/>
                  </a:lnTo>
                  <a:lnTo>
                    <a:pt x="1511" y="790"/>
                  </a:lnTo>
                  <a:lnTo>
                    <a:pt x="1512" y="789"/>
                  </a:lnTo>
                  <a:lnTo>
                    <a:pt x="1513" y="788"/>
                  </a:lnTo>
                  <a:lnTo>
                    <a:pt x="1520" y="790"/>
                  </a:lnTo>
                  <a:lnTo>
                    <a:pt x="1518" y="818"/>
                  </a:lnTo>
                  <a:lnTo>
                    <a:pt x="1506" y="845"/>
                  </a:lnTo>
                  <a:lnTo>
                    <a:pt x="1470" y="905"/>
                  </a:lnTo>
                  <a:lnTo>
                    <a:pt x="1446" y="925"/>
                  </a:lnTo>
                  <a:lnTo>
                    <a:pt x="1403" y="974"/>
                  </a:lnTo>
                  <a:lnTo>
                    <a:pt x="1392" y="995"/>
                  </a:lnTo>
                  <a:lnTo>
                    <a:pt x="1391" y="997"/>
                  </a:lnTo>
                  <a:lnTo>
                    <a:pt x="1389" y="1002"/>
                  </a:lnTo>
                  <a:lnTo>
                    <a:pt x="1387" y="1009"/>
                  </a:lnTo>
                  <a:lnTo>
                    <a:pt x="1385" y="1015"/>
                  </a:lnTo>
                  <a:lnTo>
                    <a:pt x="1385" y="1018"/>
                  </a:lnTo>
                  <a:lnTo>
                    <a:pt x="1385" y="1022"/>
                  </a:lnTo>
                  <a:lnTo>
                    <a:pt x="1387" y="1028"/>
                  </a:lnTo>
                  <a:lnTo>
                    <a:pt x="1388" y="1036"/>
                  </a:lnTo>
                  <a:lnTo>
                    <a:pt x="1388" y="1040"/>
                  </a:lnTo>
                  <a:lnTo>
                    <a:pt x="1389" y="1042"/>
                  </a:lnTo>
                  <a:lnTo>
                    <a:pt x="1390" y="1048"/>
                  </a:lnTo>
                  <a:lnTo>
                    <a:pt x="1393" y="1055"/>
                  </a:lnTo>
                  <a:lnTo>
                    <a:pt x="1395" y="1064"/>
                  </a:lnTo>
                  <a:lnTo>
                    <a:pt x="1397" y="1070"/>
                  </a:lnTo>
                  <a:lnTo>
                    <a:pt x="1397" y="1073"/>
                  </a:lnTo>
                  <a:lnTo>
                    <a:pt x="1398" y="1075"/>
                  </a:lnTo>
                  <a:lnTo>
                    <a:pt x="1399" y="1080"/>
                  </a:lnTo>
                  <a:lnTo>
                    <a:pt x="1401" y="1085"/>
                  </a:lnTo>
                  <a:lnTo>
                    <a:pt x="1403" y="1091"/>
                  </a:lnTo>
                  <a:lnTo>
                    <a:pt x="1403" y="1092"/>
                  </a:lnTo>
                  <a:lnTo>
                    <a:pt x="1400" y="1140"/>
                  </a:lnTo>
                  <a:lnTo>
                    <a:pt x="1387" y="1153"/>
                  </a:lnTo>
                  <a:lnTo>
                    <a:pt x="1385" y="1154"/>
                  </a:lnTo>
                  <a:lnTo>
                    <a:pt x="1380" y="1157"/>
                  </a:lnTo>
                  <a:lnTo>
                    <a:pt x="1374" y="1159"/>
                  </a:lnTo>
                  <a:lnTo>
                    <a:pt x="1368" y="1162"/>
                  </a:lnTo>
                  <a:lnTo>
                    <a:pt x="1365" y="1164"/>
                  </a:lnTo>
                  <a:lnTo>
                    <a:pt x="1364" y="1165"/>
                  </a:lnTo>
                  <a:lnTo>
                    <a:pt x="1362" y="1167"/>
                  </a:lnTo>
                  <a:lnTo>
                    <a:pt x="1361" y="1169"/>
                  </a:lnTo>
                  <a:lnTo>
                    <a:pt x="1359" y="1170"/>
                  </a:lnTo>
                  <a:lnTo>
                    <a:pt x="1358" y="1171"/>
                  </a:lnTo>
                  <a:lnTo>
                    <a:pt x="1358" y="1172"/>
                  </a:lnTo>
                  <a:lnTo>
                    <a:pt x="1337" y="1191"/>
                  </a:lnTo>
                  <a:lnTo>
                    <a:pt x="1337" y="1192"/>
                  </a:lnTo>
                  <a:lnTo>
                    <a:pt x="1336" y="1193"/>
                  </a:lnTo>
                  <a:lnTo>
                    <a:pt x="1335" y="1195"/>
                  </a:lnTo>
                  <a:lnTo>
                    <a:pt x="1335" y="1197"/>
                  </a:lnTo>
                  <a:lnTo>
                    <a:pt x="1335" y="1198"/>
                  </a:lnTo>
                  <a:lnTo>
                    <a:pt x="1335" y="1199"/>
                  </a:lnTo>
                  <a:lnTo>
                    <a:pt x="1335" y="1202"/>
                  </a:lnTo>
                  <a:lnTo>
                    <a:pt x="1336" y="1204"/>
                  </a:lnTo>
                  <a:lnTo>
                    <a:pt x="1337" y="1206"/>
                  </a:lnTo>
                  <a:lnTo>
                    <a:pt x="1338" y="1207"/>
                  </a:lnTo>
                  <a:lnTo>
                    <a:pt x="1338" y="1208"/>
                  </a:lnTo>
                  <a:lnTo>
                    <a:pt x="1342" y="1228"/>
                  </a:lnTo>
                  <a:lnTo>
                    <a:pt x="1337" y="1249"/>
                  </a:lnTo>
                  <a:lnTo>
                    <a:pt x="1335" y="1250"/>
                  </a:lnTo>
                  <a:lnTo>
                    <a:pt x="1330" y="1254"/>
                  </a:lnTo>
                  <a:lnTo>
                    <a:pt x="1323" y="1257"/>
                  </a:lnTo>
                  <a:lnTo>
                    <a:pt x="1318" y="1262"/>
                  </a:lnTo>
                  <a:lnTo>
                    <a:pt x="1314" y="1264"/>
                  </a:lnTo>
                  <a:lnTo>
                    <a:pt x="1312" y="1265"/>
                  </a:lnTo>
                  <a:lnTo>
                    <a:pt x="1311" y="1266"/>
                  </a:lnTo>
                  <a:lnTo>
                    <a:pt x="1310" y="1268"/>
                  </a:lnTo>
                  <a:lnTo>
                    <a:pt x="1310" y="1270"/>
                  </a:lnTo>
                  <a:lnTo>
                    <a:pt x="1309" y="1271"/>
                  </a:lnTo>
                  <a:lnTo>
                    <a:pt x="1309" y="1271"/>
                  </a:lnTo>
                  <a:lnTo>
                    <a:pt x="1310" y="1284"/>
                  </a:lnTo>
                  <a:lnTo>
                    <a:pt x="1304" y="1304"/>
                  </a:lnTo>
                  <a:lnTo>
                    <a:pt x="1292" y="1314"/>
                  </a:lnTo>
                  <a:lnTo>
                    <a:pt x="1291" y="1317"/>
                  </a:lnTo>
                  <a:lnTo>
                    <a:pt x="1288" y="1321"/>
                  </a:lnTo>
                  <a:lnTo>
                    <a:pt x="1282" y="1327"/>
                  </a:lnTo>
                  <a:lnTo>
                    <a:pt x="1277" y="1333"/>
                  </a:lnTo>
                  <a:lnTo>
                    <a:pt x="1273" y="1339"/>
                  </a:lnTo>
                  <a:lnTo>
                    <a:pt x="1270" y="1344"/>
                  </a:lnTo>
                  <a:lnTo>
                    <a:pt x="1269" y="1345"/>
                  </a:lnTo>
                  <a:lnTo>
                    <a:pt x="1267" y="1346"/>
                  </a:lnTo>
                  <a:lnTo>
                    <a:pt x="1264" y="1349"/>
                  </a:lnTo>
                  <a:lnTo>
                    <a:pt x="1259" y="1354"/>
                  </a:lnTo>
                  <a:lnTo>
                    <a:pt x="1254" y="1359"/>
                  </a:lnTo>
                  <a:lnTo>
                    <a:pt x="1248" y="1364"/>
                  </a:lnTo>
                  <a:lnTo>
                    <a:pt x="1245" y="1367"/>
                  </a:lnTo>
                  <a:lnTo>
                    <a:pt x="1243" y="1368"/>
                  </a:lnTo>
                  <a:lnTo>
                    <a:pt x="1229" y="1369"/>
                  </a:lnTo>
                  <a:lnTo>
                    <a:pt x="1215" y="1377"/>
                  </a:lnTo>
                  <a:lnTo>
                    <a:pt x="1197" y="1374"/>
                  </a:lnTo>
                  <a:lnTo>
                    <a:pt x="1196" y="1374"/>
                  </a:lnTo>
                  <a:lnTo>
                    <a:pt x="1194" y="1375"/>
                  </a:lnTo>
                  <a:lnTo>
                    <a:pt x="1191" y="1376"/>
                  </a:lnTo>
                  <a:lnTo>
                    <a:pt x="1188" y="1377"/>
                  </a:lnTo>
                  <a:lnTo>
                    <a:pt x="1186" y="1378"/>
                  </a:lnTo>
                  <a:lnTo>
                    <a:pt x="1184" y="1378"/>
                  </a:lnTo>
                  <a:lnTo>
                    <a:pt x="1183" y="1378"/>
                  </a:lnTo>
                  <a:lnTo>
                    <a:pt x="1182" y="1378"/>
                  </a:lnTo>
                  <a:lnTo>
                    <a:pt x="1180" y="1378"/>
                  </a:lnTo>
                  <a:lnTo>
                    <a:pt x="1178" y="1379"/>
                  </a:lnTo>
                  <a:lnTo>
                    <a:pt x="1176" y="1379"/>
                  </a:lnTo>
                  <a:lnTo>
                    <a:pt x="1174" y="1379"/>
                  </a:lnTo>
                  <a:lnTo>
                    <a:pt x="1173" y="1379"/>
                  </a:lnTo>
                  <a:lnTo>
                    <a:pt x="1165" y="1383"/>
                  </a:lnTo>
                  <a:lnTo>
                    <a:pt x="1154" y="1378"/>
                  </a:lnTo>
                  <a:lnTo>
                    <a:pt x="1153" y="1372"/>
                  </a:lnTo>
                  <a:lnTo>
                    <a:pt x="1153" y="1372"/>
                  </a:lnTo>
                  <a:lnTo>
                    <a:pt x="1152" y="1369"/>
                  </a:lnTo>
                  <a:lnTo>
                    <a:pt x="1151" y="1367"/>
                  </a:lnTo>
                  <a:lnTo>
                    <a:pt x="1150" y="1365"/>
                  </a:lnTo>
                  <a:lnTo>
                    <a:pt x="1148" y="1362"/>
                  </a:lnTo>
                  <a:lnTo>
                    <a:pt x="1147" y="1360"/>
                  </a:lnTo>
                  <a:lnTo>
                    <a:pt x="1146" y="1358"/>
                  </a:lnTo>
                  <a:lnTo>
                    <a:pt x="1145" y="1357"/>
                  </a:lnTo>
                  <a:lnTo>
                    <a:pt x="1145" y="1356"/>
                  </a:lnTo>
                  <a:lnTo>
                    <a:pt x="1146" y="1356"/>
                  </a:lnTo>
                  <a:lnTo>
                    <a:pt x="1147" y="1355"/>
                  </a:lnTo>
                  <a:lnTo>
                    <a:pt x="1149" y="1355"/>
                  </a:lnTo>
                  <a:lnTo>
                    <a:pt x="1149" y="1355"/>
                  </a:lnTo>
                  <a:lnTo>
                    <a:pt x="1150" y="1354"/>
                  </a:lnTo>
                  <a:lnTo>
                    <a:pt x="1150" y="1352"/>
                  </a:lnTo>
                  <a:lnTo>
                    <a:pt x="1150" y="1350"/>
                  </a:lnTo>
                  <a:lnTo>
                    <a:pt x="1150" y="1348"/>
                  </a:lnTo>
                  <a:lnTo>
                    <a:pt x="1150" y="1346"/>
                  </a:lnTo>
                  <a:lnTo>
                    <a:pt x="1150" y="1345"/>
                  </a:lnTo>
                  <a:lnTo>
                    <a:pt x="1146" y="1338"/>
                  </a:lnTo>
                  <a:lnTo>
                    <a:pt x="1137" y="1319"/>
                  </a:lnTo>
                  <a:lnTo>
                    <a:pt x="1128" y="1299"/>
                  </a:lnTo>
                  <a:lnTo>
                    <a:pt x="1116" y="1276"/>
                  </a:lnTo>
                  <a:lnTo>
                    <a:pt x="1114" y="1237"/>
                  </a:lnTo>
                  <a:lnTo>
                    <a:pt x="1098" y="1202"/>
                  </a:lnTo>
                  <a:lnTo>
                    <a:pt x="1083" y="1170"/>
                  </a:lnTo>
                  <a:lnTo>
                    <a:pt x="1082" y="1144"/>
                  </a:lnTo>
                  <a:lnTo>
                    <a:pt x="1087" y="1124"/>
                  </a:lnTo>
                  <a:lnTo>
                    <a:pt x="1099" y="1097"/>
                  </a:lnTo>
                  <a:lnTo>
                    <a:pt x="1102" y="1076"/>
                  </a:lnTo>
                  <a:lnTo>
                    <a:pt x="1094" y="1054"/>
                  </a:lnTo>
                  <a:lnTo>
                    <a:pt x="1099" y="1047"/>
                  </a:lnTo>
                  <a:lnTo>
                    <a:pt x="1094" y="1035"/>
                  </a:lnTo>
                  <a:lnTo>
                    <a:pt x="1086" y="1013"/>
                  </a:lnTo>
                  <a:lnTo>
                    <a:pt x="1085" y="1011"/>
                  </a:lnTo>
                  <a:lnTo>
                    <a:pt x="1083" y="1007"/>
                  </a:lnTo>
                  <a:lnTo>
                    <a:pt x="1081" y="1001"/>
                  </a:lnTo>
                  <a:lnTo>
                    <a:pt x="1079" y="997"/>
                  </a:lnTo>
                  <a:lnTo>
                    <a:pt x="1079" y="995"/>
                  </a:lnTo>
                  <a:lnTo>
                    <a:pt x="1077" y="993"/>
                  </a:lnTo>
                  <a:lnTo>
                    <a:pt x="1074" y="989"/>
                  </a:lnTo>
                  <a:lnTo>
                    <a:pt x="1069" y="982"/>
                  </a:lnTo>
                  <a:lnTo>
                    <a:pt x="1064" y="973"/>
                  </a:lnTo>
                  <a:lnTo>
                    <a:pt x="1059" y="966"/>
                  </a:lnTo>
                  <a:lnTo>
                    <a:pt x="1054" y="959"/>
                  </a:lnTo>
                  <a:lnTo>
                    <a:pt x="1051" y="955"/>
                  </a:lnTo>
                  <a:lnTo>
                    <a:pt x="1050" y="953"/>
                  </a:lnTo>
                  <a:lnTo>
                    <a:pt x="1051" y="946"/>
                  </a:lnTo>
                  <a:lnTo>
                    <a:pt x="1054" y="938"/>
                  </a:lnTo>
                  <a:lnTo>
                    <a:pt x="1058" y="929"/>
                  </a:lnTo>
                  <a:lnTo>
                    <a:pt x="1060" y="909"/>
                  </a:lnTo>
                  <a:lnTo>
                    <a:pt x="1061" y="898"/>
                  </a:lnTo>
                  <a:lnTo>
                    <a:pt x="1060" y="897"/>
                  </a:lnTo>
                  <a:lnTo>
                    <a:pt x="1059" y="896"/>
                  </a:lnTo>
                  <a:lnTo>
                    <a:pt x="1058" y="895"/>
                  </a:lnTo>
                  <a:lnTo>
                    <a:pt x="1056" y="893"/>
                  </a:lnTo>
                  <a:lnTo>
                    <a:pt x="1054" y="891"/>
                  </a:lnTo>
                  <a:lnTo>
                    <a:pt x="1052" y="888"/>
                  </a:lnTo>
                  <a:lnTo>
                    <a:pt x="1050" y="887"/>
                  </a:lnTo>
                  <a:lnTo>
                    <a:pt x="1049" y="886"/>
                  </a:lnTo>
                  <a:lnTo>
                    <a:pt x="1048" y="885"/>
                  </a:lnTo>
                  <a:lnTo>
                    <a:pt x="1045" y="885"/>
                  </a:lnTo>
                  <a:lnTo>
                    <a:pt x="1037" y="885"/>
                  </a:lnTo>
                  <a:lnTo>
                    <a:pt x="1029" y="886"/>
                  </a:lnTo>
                  <a:lnTo>
                    <a:pt x="1022" y="887"/>
                  </a:lnTo>
                  <a:lnTo>
                    <a:pt x="1019" y="887"/>
                  </a:lnTo>
                  <a:lnTo>
                    <a:pt x="1018" y="887"/>
                  </a:lnTo>
                  <a:lnTo>
                    <a:pt x="1017" y="886"/>
                  </a:lnTo>
                  <a:lnTo>
                    <a:pt x="1016" y="885"/>
                  </a:lnTo>
                  <a:lnTo>
                    <a:pt x="1015" y="883"/>
                  </a:lnTo>
                  <a:lnTo>
                    <a:pt x="1014" y="881"/>
                  </a:lnTo>
                  <a:lnTo>
                    <a:pt x="1014" y="880"/>
                  </a:lnTo>
                  <a:lnTo>
                    <a:pt x="1012" y="878"/>
                  </a:lnTo>
                  <a:lnTo>
                    <a:pt x="1012" y="877"/>
                  </a:lnTo>
                  <a:lnTo>
                    <a:pt x="1011" y="876"/>
                  </a:lnTo>
                  <a:lnTo>
                    <a:pt x="1010" y="873"/>
                  </a:lnTo>
                  <a:lnTo>
                    <a:pt x="1009" y="871"/>
                  </a:lnTo>
                  <a:lnTo>
                    <a:pt x="1007" y="869"/>
                  </a:lnTo>
                  <a:lnTo>
                    <a:pt x="1006" y="867"/>
                  </a:lnTo>
                  <a:lnTo>
                    <a:pt x="1005" y="866"/>
                  </a:lnTo>
                  <a:lnTo>
                    <a:pt x="1005" y="865"/>
                  </a:lnTo>
                  <a:lnTo>
                    <a:pt x="993" y="860"/>
                  </a:lnTo>
                  <a:lnTo>
                    <a:pt x="968" y="860"/>
                  </a:lnTo>
                  <a:lnTo>
                    <a:pt x="962" y="866"/>
                  </a:lnTo>
                  <a:lnTo>
                    <a:pt x="929" y="881"/>
                  </a:lnTo>
                  <a:lnTo>
                    <a:pt x="920" y="877"/>
                  </a:lnTo>
                  <a:lnTo>
                    <a:pt x="908" y="875"/>
                  </a:lnTo>
                  <a:lnTo>
                    <a:pt x="906" y="875"/>
                  </a:lnTo>
                  <a:lnTo>
                    <a:pt x="901" y="875"/>
                  </a:lnTo>
                  <a:lnTo>
                    <a:pt x="895" y="876"/>
                  </a:lnTo>
                  <a:lnTo>
                    <a:pt x="890" y="876"/>
                  </a:lnTo>
                  <a:lnTo>
                    <a:pt x="888" y="876"/>
                  </a:lnTo>
                  <a:lnTo>
                    <a:pt x="886" y="876"/>
                  </a:lnTo>
                  <a:lnTo>
                    <a:pt x="882" y="878"/>
                  </a:lnTo>
                  <a:lnTo>
                    <a:pt x="877" y="880"/>
                  </a:lnTo>
                  <a:lnTo>
                    <a:pt x="871" y="883"/>
                  </a:lnTo>
                  <a:lnTo>
                    <a:pt x="867" y="885"/>
                  </a:lnTo>
                  <a:lnTo>
                    <a:pt x="866" y="886"/>
                  </a:lnTo>
                  <a:lnTo>
                    <a:pt x="864" y="885"/>
                  </a:lnTo>
                  <a:lnTo>
                    <a:pt x="859" y="882"/>
                  </a:lnTo>
                  <a:lnTo>
                    <a:pt x="854" y="878"/>
                  </a:lnTo>
                  <a:lnTo>
                    <a:pt x="847" y="873"/>
                  </a:lnTo>
                  <a:lnTo>
                    <a:pt x="842" y="869"/>
                  </a:lnTo>
                  <a:lnTo>
                    <a:pt x="838" y="867"/>
                  </a:lnTo>
                  <a:lnTo>
                    <a:pt x="836" y="866"/>
                  </a:lnTo>
                  <a:lnTo>
                    <a:pt x="834" y="865"/>
                  </a:lnTo>
                  <a:lnTo>
                    <a:pt x="829" y="861"/>
                  </a:lnTo>
                  <a:lnTo>
                    <a:pt x="824" y="857"/>
                  </a:lnTo>
                  <a:lnTo>
                    <a:pt x="818" y="852"/>
                  </a:lnTo>
                  <a:lnTo>
                    <a:pt x="813" y="848"/>
                  </a:lnTo>
                  <a:lnTo>
                    <a:pt x="809" y="845"/>
                  </a:lnTo>
                  <a:lnTo>
                    <a:pt x="808" y="844"/>
                  </a:lnTo>
                  <a:lnTo>
                    <a:pt x="801" y="824"/>
                  </a:lnTo>
                  <a:lnTo>
                    <a:pt x="801" y="823"/>
                  </a:lnTo>
                  <a:lnTo>
                    <a:pt x="800" y="822"/>
                  </a:lnTo>
                  <a:lnTo>
                    <a:pt x="799" y="821"/>
                  </a:lnTo>
                  <a:lnTo>
                    <a:pt x="799" y="820"/>
                  </a:lnTo>
                  <a:lnTo>
                    <a:pt x="798" y="818"/>
                  </a:lnTo>
                  <a:lnTo>
                    <a:pt x="795" y="815"/>
                  </a:lnTo>
                  <a:lnTo>
                    <a:pt x="792" y="810"/>
                  </a:lnTo>
                  <a:lnTo>
                    <a:pt x="788" y="806"/>
                  </a:lnTo>
                  <a:lnTo>
                    <a:pt x="787" y="803"/>
                  </a:lnTo>
                  <a:lnTo>
                    <a:pt x="786" y="802"/>
                  </a:lnTo>
                  <a:lnTo>
                    <a:pt x="784" y="800"/>
                  </a:lnTo>
                  <a:lnTo>
                    <a:pt x="782" y="798"/>
                  </a:lnTo>
                  <a:lnTo>
                    <a:pt x="780" y="797"/>
                  </a:lnTo>
                  <a:lnTo>
                    <a:pt x="778" y="796"/>
                  </a:lnTo>
                  <a:lnTo>
                    <a:pt x="776" y="795"/>
                  </a:lnTo>
                  <a:lnTo>
                    <a:pt x="775" y="795"/>
                  </a:lnTo>
                  <a:lnTo>
                    <a:pt x="773" y="795"/>
                  </a:lnTo>
                  <a:lnTo>
                    <a:pt x="772" y="794"/>
                  </a:lnTo>
                  <a:lnTo>
                    <a:pt x="770" y="793"/>
                  </a:lnTo>
                  <a:lnTo>
                    <a:pt x="769" y="792"/>
                  </a:lnTo>
                  <a:lnTo>
                    <a:pt x="769" y="792"/>
                  </a:lnTo>
                  <a:lnTo>
                    <a:pt x="764" y="781"/>
                  </a:lnTo>
                  <a:lnTo>
                    <a:pt x="764" y="774"/>
                  </a:lnTo>
                  <a:lnTo>
                    <a:pt x="766" y="767"/>
                  </a:lnTo>
                  <a:lnTo>
                    <a:pt x="765" y="761"/>
                  </a:lnTo>
                  <a:lnTo>
                    <a:pt x="758" y="756"/>
                  </a:lnTo>
                  <a:lnTo>
                    <a:pt x="758" y="752"/>
                  </a:lnTo>
                  <a:lnTo>
                    <a:pt x="766" y="746"/>
                  </a:lnTo>
                  <a:lnTo>
                    <a:pt x="768" y="732"/>
                  </a:lnTo>
                  <a:lnTo>
                    <a:pt x="773" y="722"/>
                  </a:lnTo>
                  <a:lnTo>
                    <a:pt x="773" y="702"/>
                  </a:lnTo>
                  <a:lnTo>
                    <a:pt x="773" y="701"/>
                  </a:lnTo>
                  <a:lnTo>
                    <a:pt x="772" y="699"/>
                  </a:lnTo>
                  <a:lnTo>
                    <a:pt x="771" y="697"/>
                  </a:lnTo>
                  <a:lnTo>
                    <a:pt x="770" y="695"/>
                  </a:lnTo>
                  <a:lnTo>
                    <a:pt x="769" y="694"/>
                  </a:lnTo>
                  <a:lnTo>
                    <a:pt x="768" y="694"/>
                  </a:lnTo>
                  <a:lnTo>
                    <a:pt x="773" y="688"/>
                  </a:lnTo>
                  <a:lnTo>
                    <a:pt x="773" y="688"/>
                  </a:lnTo>
                  <a:lnTo>
                    <a:pt x="773" y="686"/>
                  </a:lnTo>
                  <a:lnTo>
                    <a:pt x="772" y="685"/>
                  </a:lnTo>
                  <a:lnTo>
                    <a:pt x="772" y="685"/>
                  </a:lnTo>
                  <a:lnTo>
                    <a:pt x="772" y="685"/>
                  </a:lnTo>
                  <a:lnTo>
                    <a:pt x="771" y="684"/>
                  </a:lnTo>
                  <a:lnTo>
                    <a:pt x="770" y="683"/>
                  </a:lnTo>
                  <a:lnTo>
                    <a:pt x="769" y="681"/>
                  </a:lnTo>
                  <a:lnTo>
                    <a:pt x="769" y="680"/>
                  </a:lnTo>
                  <a:lnTo>
                    <a:pt x="768" y="678"/>
                  </a:lnTo>
                  <a:lnTo>
                    <a:pt x="768" y="678"/>
                  </a:lnTo>
                  <a:lnTo>
                    <a:pt x="767" y="678"/>
                  </a:lnTo>
                  <a:lnTo>
                    <a:pt x="767" y="677"/>
                  </a:lnTo>
                  <a:lnTo>
                    <a:pt x="766" y="675"/>
                  </a:lnTo>
                  <a:lnTo>
                    <a:pt x="765" y="674"/>
                  </a:lnTo>
                  <a:lnTo>
                    <a:pt x="765" y="673"/>
                  </a:lnTo>
                  <a:lnTo>
                    <a:pt x="765" y="672"/>
                  </a:lnTo>
                  <a:lnTo>
                    <a:pt x="765" y="669"/>
                  </a:lnTo>
                  <a:lnTo>
                    <a:pt x="765" y="667"/>
                  </a:lnTo>
                  <a:lnTo>
                    <a:pt x="766" y="665"/>
                  </a:lnTo>
                  <a:lnTo>
                    <a:pt x="766" y="665"/>
                  </a:lnTo>
                  <a:lnTo>
                    <a:pt x="767" y="663"/>
                  </a:lnTo>
                  <a:lnTo>
                    <a:pt x="768" y="662"/>
                  </a:lnTo>
                  <a:lnTo>
                    <a:pt x="770" y="659"/>
                  </a:lnTo>
                  <a:lnTo>
                    <a:pt x="771" y="657"/>
                  </a:lnTo>
                  <a:lnTo>
                    <a:pt x="773" y="655"/>
                  </a:lnTo>
                  <a:lnTo>
                    <a:pt x="775" y="653"/>
                  </a:lnTo>
                  <a:lnTo>
                    <a:pt x="775" y="652"/>
                  </a:lnTo>
                  <a:lnTo>
                    <a:pt x="775" y="652"/>
                  </a:lnTo>
                  <a:lnTo>
                    <a:pt x="776" y="650"/>
                  </a:lnTo>
                  <a:lnTo>
                    <a:pt x="776" y="647"/>
                  </a:lnTo>
                  <a:lnTo>
                    <a:pt x="777" y="645"/>
                  </a:lnTo>
                  <a:lnTo>
                    <a:pt x="777" y="642"/>
                  </a:lnTo>
                  <a:lnTo>
                    <a:pt x="778" y="640"/>
                  </a:lnTo>
                  <a:lnTo>
                    <a:pt x="778" y="638"/>
                  </a:lnTo>
                  <a:lnTo>
                    <a:pt x="778" y="638"/>
                  </a:lnTo>
                  <a:lnTo>
                    <a:pt x="779" y="637"/>
                  </a:lnTo>
                  <a:lnTo>
                    <a:pt x="780" y="636"/>
                  </a:lnTo>
                  <a:lnTo>
                    <a:pt x="782" y="634"/>
                  </a:lnTo>
                  <a:lnTo>
                    <a:pt x="784" y="632"/>
                  </a:lnTo>
                  <a:lnTo>
                    <a:pt x="786" y="630"/>
                  </a:lnTo>
                  <a:lnTo>
                    <a:pt x="788" y="628"/>
                  </a:lnTo>
                  <a:lnTo>
                    <a:pt x="790" y="627"/>
                  </a:lnTo>
                  <a:lnTo>
                    <a:pt x="791" y="626"/>
                  </a:lnTo>
                  <a:lnTo>
                    <a:pt x="791" y="626"/>
                  </a:lnTo>
                  <a:lnTo>
                    <a:pt x="792" y="626"/>
                  </a:lnTo>
                  <a:lnTo>
                    <a:pt x="792" y="625"/>
                  </a:lnTo>
                  <a:lnTo>
                    <a:pt x="792" y="623"/>
                  </a:lnTo>
                  <a:lnTo>
                    <a:pt x="792" y="621"/>
                  </a:lnTo>
                  <a:lnTo>
                    <a:pt x="792" y="618"/>
                  </a:lnTo>
                  <a:lnTo>
                    <a:pt x="791" y="617"/>
                  </a:lnTo>
                  <a:lnTo>
                    <a:pt x="791" y="616"/>
                  </a:lnTo>
                  <a:lnTo>
                    <a:pt x="792" y="616"/>
                  </a:lnTo>
                  <a:lnTo>
                    <a:pt x="793" y="614"/>
                  </a:lnTo>
                  <a:lnTo>
                    <a:pt x="794" y="613"/>
                  </a:lnTo>
                  <a:lnTo>
                    <a:pt x="795" y="611"/>
                  </a:lnTo>
                  <a:lnTo>
                    <a:pt x="796" y="610"/>
                  </a:lnTo>
                  <a:lnTo>
                    <a:pt x="797" y="609"/>
                  </a:lnTo>
                  <a:lnTo>
                    <a:pt x="797" y="608"/>
                  </a:lnTo>
                  <a:lnTo>
                    <a:pt x="799" y="605"/>
                  </a:lnTo>
                  <a:lnTo>
                    <a:pt x="800" y="604"/>
                  </a:lnTo>
                  <a:lnTo>
                    <a:pt x="802" y="602"/>
                  </a:lnTo>
                  <a:lnTo>
                    <a:pt x="805" y="600"/>
                  </a:lnTo>
                  <a:lnTo>
                    <a:pt x="806" y="599"/>
                  </a:lnTo>
                  <a:lnTo>
                    <a:pt x="807" y="598"/>
                  </a:lnTo>
                  <a:lnTo>
                    <a:pt x="808" y="597"/>
                  </a:lnTo>
                  <a:lnTo>
                    <a:pt x="814" y="586"/>
                  </a:lnTo>
                  <a:lnTo>
                    <a:pt x="827" y="583"/>
                  </a:lnTo>
                  <a:lnTo>
                    <a:pt x="828" y="581"/>
                  </a:lnTo>
                  <a:lnTo>
                    <a:pt x="834" y="576"/>
                  </a:lnTo>
                  <a:lnTo>
                    <a:pt x="839" y="571"/>
                  </a:lnTo>
                  <a:lnTo>
                    <a:pt x="844" y="566"/>
                  </a:lnTo>
                  <a:lnTo>
                    <a:pt x="849" y="562"/>
                  </a:lnTo>
                  <a:lnTo>
                    <a:pt x="851" y="560"/>
                  </a:lnTo>
                  <a:lnTo>
                    <a:pt x="851" y="559"/>
                  </a:lnTo>
                  <a:lnTo>
                    <a:pt x="851" y="557"/>
                  </a:lnTo>
                  <a:lnTo>
                    <a:pt x="851" y="555"/>
                  </a:lnTo>
                  <a:lnTo>
                    <a:pt x="851" y="552"/>
                  </a:lnTo>
                  <a:lnTo>
                    <a:pt x="850" y="549"/>
                  </a:lnTo>
                  <a:lnTo>
                    <a:pt x="850" y="547"/>
                  </a:lnTo>
                  <a:lnTo>
                    <a:pt x="850" y="547"/>
                  </a:lnTo>
                  <a:lnTo>
                    <a:pt x="851" y="537"/>
                  </a:lnTo>
                  <a:lnTo>
                    <a:pt x="856" y="532"/>
                  </a:lnTo>
                  <a:lnTo>
                    <a:pt x="858" y="524"/>
                  </a:lnTo>
                  <a:lnTo>
                    <a:pt x="870" y="517"/>
                  </a:lnTo>
                  <a:lnTo>
                    <a:pt x="887" y="505"/>
                  </a:lnTo>
                  <a:lnTo>
                    <a:pt x="895" y="487"/>
                  </a:lnTo>
                  <a:lnTo>
                    <a:pt x="897" y="485"/>
                  </a:lnTo>
                  <a:lnTo>
                    <a:pt x="896" y="483"/>
                  </a:lnTo>
                  <a:lnTo>
                    <a:pt x="896" y="482"/>
                  </a:lnTo>
                  <a:lnTo>
                    <a:pt x="895" y="482"/>
                  </a:lnTo>
                  <a:lnTo>
                    <a:pt x="894" y="481"/>
                  </a:lnTo>
                  <a:lnTo>
                    <a:pt x="892" y="481"/>
                  </a:lnTo>
                  <a:lnTo>
                    <a:pt x="892" y="480"/>
                  </a:lnTo>
                  <a:lnTo>
                    <a:pt x="891" y="478"/>
                  </a:lnTo>
                  <a:lnTo>
                    <a:pt x="890" y="476"/>
                  </a:lnTo>
                  <a:lnTo>
                    <a:pt x="889" y="473"/>
                  </a:lnTo>
                  <a:lnTo>
                    <a:pt x="888" y="471"/>
                  </a:lnTo>
                  <a:lnTo>
                    <a:pt x="887" y="469"/>
                  </a:lnTo>
                  <a:lnTo>
                    <a:pt x="886" y="469"/>
                  </a:lnTo>
                  <a:lnTo>
                    <a:pt x="884" y="468"/>
                  </a:lnTo>
                  <a:lnTo>
                    <a:pt x="883" y="468"/>
                  </a:lnTo>
                  <a:lnTo>
                    <a:pt x="883" y="467"/>
                  </a:lnTo>
                  <a:lnTo>
                    <a:pt x="882" y="467"/>
                  </a:lnTo>
                  <a:lnTo>
                    <a:pt x="880" y="467"/>
                  </a:lnTo>
                  <a:lnTo>
                    <a:pt x="879" y="467"/>
                  </a:lnTo>
                  <a:lnTo>
                    <a:pt x="877" y="468"/>
                  </a:lnTo>
                  <a:lnTo>
                    <a:pt x="876" y="468"/>
                  </a:lnTo>
                  <a:lnTo>
                    <a:pt x="875" y="469"/>
                  </a:lnTo>
                  <a:lnTo>
                    <a:pt x="875" y="470"/>
                  </a:lnTo>
                  <a:lnTo>
                    <a:pt x="873" y="470"/>
                  </a:lnTo>
                  <a:lnTo>
                    <a:pt x="870" y="470"/>
                  </a:lnTo>
                  <a:lnTo>
                    <a:pt x="867" y="470"/>
                  </a:lnTo>
                  <a:lnTo>
                    <a:pt x="865" y="470"/>
                  </a:lnTo>
                  <a:lnTo>
                    <a:pt x="864" y="470"/>
                  </a:lnTo>
                  <a:lnTo>
                    <a:pt x="864" y="470"/>
                  </a:lnTo>
                  <a:lnTo>
                    <a:pt x="864" y="469"/>
                  </a:lnTo>
                  <a:lnTo>
                    <a:pt x="864" y="468"/>
                  </a:lnTo>
                  <a:lnTo>
                    <a:pt x="865" y="465"/>
                  </a:lnTo>
                  <a:lnTo>
                    <a:pt x="865" y="464"/>
                  </a:lnTo>
                  <a:lnTo>
                    <a:pt x="866" y="463"/>
                  </a:lnTo>
                  <a:lnTo>
                    <a:pt x="866" y="463"/>
                  </a:lnTo>
                  <a:lnTo>
                    <a:pt x="865" y="455"/>
                  </a:lnTo>
                  <a:lnTo>
                    <a:pt x="860" y="448"/>
                  </a:lnTo>
                  <a:lnTo>
                    <a:pt x="860" y="448"/>
                  </a:lnTo>
                  <a:lnTo>
                    <a:pt x="860" y="446"/>
                  </a:lnTo>
                  <a:lnTo>
                    <a:pt x="861" y="444"/>
                  </a:lnTo>
                  <a:lnTo>
                    <a:pt x="861" y="442"/>
                  </a:lnTo>
                  <a:lnTo>
                    <a:pt x="861" y="440"/>
                  </a:lnTo>
                  <a:lnTo>
                    <a:pt x="861" y="439"/>
                  </a:lnTo>
                  <a:lnTo>
                    <a:pt x="861" y="438"/>
                  </a:lnTo>
                  <a:lnTo>
                    <a:pt x="862" y="436"/>
                  </a:lnTo>
                  <a:lnTo>
                    <a:pt x="864" y="433"/>
                  </a:lnTo>
                  <a:lnTo>
                    <a:pt x="866" y="431"/>
                  </a:lnTo>
                  <a:lnTo>
                    <a:pt x="867" y="428"/>
                  </a:lnTo>
                  <a:lnTo>
                    <a:pt x="868" y="426"/>
                  </a:lnTo>
                  <a:lnTo>
                    <a:pt x="869" y="425"/>
                  </a:lnTo>
                  <a:lnTo>
                    <a:pt x="869" y="424"/>
                  </a:lnTo>
                  <a:lnTo>
                    <a:pt x="869" y="423"/>
                  </a:lnTo>
                  <a:lnTo>
                    <a:pt x="869" y="422"/>
                  </a:lnTo>
                  <a:lnTo>
                    <a:pt x="869" y="419"/>
                  </a:lnTo>
                  <a:lnTo>
                    <a:pt x="869" y="416"/>
                  </a:lnTo>
                  <a:lnTo>
                    <a:pt x="870" y="414"/>
                  </a:lnTo>
                  <a:lnTo>
                    <a:pt x="870" y="411"/>
                  </a:lnTo>
                  <a:lnTo>
                    <a:pt x="870" y="410"/>
                  </a:lnTo>
                  <a:lnTo>
                    <a:pt x="870" y="408"/>
                  </a:lnTo>
                  <a:lnTo>
                    <a:pt x="870" y="408"/>
                  </a:lnTo>
                  <a:lnTo>
                    <a:pt x="870" y="407"/>
                  </a:lnTo>
                  <a:lnTo>
                    <a:pt x="870" y="405"/>
                  </a:lnTo>
                  <a:lnTo>
                    <a:pt x="869" y="403"/>
                  </a:lnTo>
                  <a:lnTo>
                    <a:pt x="869" y="400"/>
                  </a:lnTo>
                  <a:lnTo>
                    <a:pt x="868" y="398"/>
                  </a:lnTo>
                  <a:lnTo>
                    <a:pt x="868" y="397"/>
                  </a:lnTo>
                  <a:lnTo>
                    <a:pt x="868" y="397"/>
                  </a:lnTo>
                  <a:lnTo>
                    <a:pt x="868" y="391"/>
                  </a:lnTo>
                  <a:lnTo>
                    <a:pt x="875" y="391"/>
                  </a:lnTo>
                  <a:lnTo>
                    <a:pt x="879" y="385"/>
                  </a:lnTo>
                  <a:lnTo>
                    <a:pt x="885" y="385"/>
                  </a:lnTo>
                  <a:lnTo>
                    <a:pt x="887" y="388"/>
                  </a:lnTo>
                  <a:lnTo>
                    <a:pt x="887" y="388"/>
                  </a:lnTo>
                  <a:lnTo>
                    <a:pt x="888" y="388"/>
                  </a:lnTo>
                  <a:lnTo>
                    <a:pt x="890" y="388"/>
                  </a:lnTo>
                  <a:lnTo>
                    <a:pt x="891" y="388"/>
                  </a:lnTo>
                  <a:lnTo>
                    <a:pt x="891" y="389"/>
                  </a:lnTo>
                  <a:lnTo>
                    <a:pt x="892" y="389"/>
                  </a:lnTo>
                  <a:lnTo>
                    <a:pt x="895" y="389"/>
                  </a:lnTo>
                  <a:lnTo>
                    <a:pt x="897" y="389"/>
                  </a:lnTo>
                  <a:lnTo>
                    <a:pt x="900" y="389"/>
                  </a:lnTo>
                  <a:lnTo>
                    <a:pt x="902" y="389"/>
                  </a:lnTo>
                  <a:lnTo>
                    <a:pt x="905" y="388"/>
                  </a:lnTo>
                  <a:lnTo>
                    <a:pt x="907" y="388"/>
                  </a:lnTo>
                  <a:lnTo>
                    <a:pt x="908" y="388"/>
                  </a:lnTo>
                  <a:lnTo>
                    <a:pt x="909" y="389"/>
                  </a:lnTo>
                  <a:lnTo>
                    <a:pt x="911" y="389"/>
                  </a:lnTo>
                  <a:lnTo>
                    <a:pt x="913" y="390"/>
                  </a:lnTo>
                  <a:lnTo>
                    <a:pt x="916" y="390"/>
                  </a:lnTo>
                  <a:lnTo>
                    <a:pt x="918" y="391"/>
                  </a:lnTo>
                  <a:lnTo>
                    <a:pt x="918" y="391"/>
                  </a:lnTo>
                  <a:lnTo>
                    <a:pt x="939" y="391"/>
                  </a:lnTo>
                  <a:lnTo>
                    <a:pt x="940" y="391"/>
                  </a:lnTo>
                  <a:lnTo>
                    <a:pt x="941" y="390"/>
                  </a:lnTo>
                  <a:lnTo>
                    <a:pt x="943" y="389"/>
                  </a:lnTo>
                  <a:lnTo>
                    <a:pt x="944" y="388"/>
                  </a:lnTo>
                  <a:lnTo>
                    <a:pt x="946" y="386"/>
                  </a:lnTo>
                  <a:lnTo>
                    <a:pt x="946" y="386"/>
                  </a:lnTo>
                  <a:lnTo>
                    <a:pt x="947" y="383"/>
                  </a:lnTo>
                  <a:lnTo>
                    <a:pt x="948" y="377"/>
                  </a:lnTo>
                  <a:lnTo>
                    <a:pt x="949" y="372"/>
                  </a:lnTo>
                  <a:lnTo>
                    <a:pt x="950" y="367"/>
                  </a:lnTo>
                  <a:lnTo>
                    <a:pt x="950" y="365"/>
                  </a:lnTo>
                  <a:lnTo>
                    <a:pt x="945" y="356"/>
                  </a:lnTo>
                  <a:lnTo>
                    <a:pt x="941" y="345"/>
                  </a:lnTo>
                  <a:lnTo>
                    <a:pt x="931" y="338"/>
                  </a:lnTo>
                  <a:lnTo>
                    <a:pt x="919" y="334"/>
                  </a:lnTo>
                  <a:lnTo>
                    <a:pt x="916" y="331"/>
                  </a:lnTo>
                  <a:lnTo>
                    <a:pt x="916" y="330"/>
                  </a:lnTo>
                  <a:lnTo>
                    <a:pt x="916" y="329"/>
                  </a:lnTo>
                  <a:lnTo>
                    <a:pt x="916" y="328"/>
                  </a:lnTo>
                  <a:lnTo>
                    <a:pt x="916" y="327"/>
                  </a:lnTo>
                  <a:lnTo>
                    <a:pt x="916" y="327"/>
                  </a:lnTo>
                  <a:lnTo>
                    <a:pt x="917" y="327"/>
                  </a:lnTo>
                  <a:lnTo>
                    <a:pt x="918" y="326"/>
                  </a:lnTo>
                  <a:lnTo>
                    <a:pt x="919" y="325"/>
                  </a:lnTo>
                  <a:lnTo>
                    <a:pt x="921" y="323"/>
                  </a:lnTo>
                  <a:lnTo>
                    <a:pt x="922" y="322"/>
                  </a:lnTo>
                  <a:lnTo>
                    <a:pt x="922" y="322"/>
                  </a:lnTo>
                  <a:lnTo>
                    <a:pt x="927" y="322"/>
                  </a:lnTo>
                  <a:lnTo>
                    <a:pt x="928" y="322"/>
                  </a:lnTo>
                  <a:lnTo>
                    <a:pt x="930" y="322"/>
                  </a:lnTo>
                  <a:lnTo>
                    <a:pt x="933" y="322"/>
                  </a:lnTo>
                  <a:lnTo>
                    <a:pt x="935" y="322"/>
                  </a:lnTo>
                  <a:lnTo>
                    <a:pt x="938" y="322"/>
                  </a:lnTo>
                  <a:lnTo>
                    <a:pt x="939" y="322"/>
                  </a:lnTo>
                  <a:lnTo>
                    <a:pt x="940" y="323"/>
                  </a:lnTo>
                  <a:lnTo>
                    <a:pt x="942" y="323"/>
                  </a:lnTo>
                  <a:lnTo>
                    <a:pt x="944" y="325"/>
                  </a:lnTo>
                  <a:lnTo>
                    <a:pt x="946" y="326"/>
                  </a:lnTo>
                  <a:lnTo>
                    <a:pt x="948" y="327"/>
                  </a:lnTo>
                  <a:lnTo>
                    <a:pt x="948" y="327"/>
                  </a:lnTo>
                  <a:lnTo>
                    <a:pt x="948" y="326"/>
                  </a:lnTo>
                  <a:lnTo>
                    <a:pt x="948" y="325"/>
                  </a:lnTo>
                  <a:lnTo>
                    <a:pt x="948" y="323"/>
                  </a:lnTo>
                  <a:lnTo>
                    <a:pt x="948" y="322"/>
                  </a:lnTo>
                  <a:lnTo>
                    <a:pt x="948" y="320"/>
                  </a:lnTo>
                  <a:lnTo>
                    <a:pt x="947" y="318"/>
                  </a:lnTo>
                  <a:lnTo>
                    <a:pt x="947" y="316"/>
                  </a:lnTo>
                  <a:lnTo>
                    <a:pt x="946" y="314"/>
                  </a:lnTo>
                  <a:lnTo>
                    <a:pt x="945" y="312"/>
                  </a:lnTo>
                  <a:lnTo>
                    <a:pt x="945" y="310"/>
                  </a:lnTo>
                  <a:lnTo>
                    <a:pt x="945" y="309"/>
                  </a:lnTo>
                  <a:lnTo>
                    <a:pt x="945" y="309"/>
                  </a:lnTo>
                  <a:lnTo>
                    <a:pt x="946" y="310"/>
                  </a:lnTo>
                  <a:lnTo>
                    <a:pt x="947" y="310"/>
                  </a:lnTo>
                  <a:lnTo>
                    <a:pt x="948" y="311"/>
                  </a:lnTo>
                  <a:lnTo>
                    <a:pt x="949" y="312"/>
                  </a:lnTo>
                  <a:lnTo>
                    <a:pt x="950" y="313"/>
                  </a:lnTo>
                  <a:lnTo>
                    <a:pt x="951" y="314"/>
                  </a:lnTo>
                  <a:lnTo>
                    <a:pt x="954" y="314"/>
                  </a:lnTo>
                  <a:lnTo>
                    <a:pt x="957" y="315"/>
                  </a:lnTo>
                  <a:lnTo>
                    <a:pt x="959" y="316"/>
                  </a:lnTo>
                  <a:lnTo>
                    <a:pt x="960" y="316"/>
                  </a:lnTo>
                  <a:lnTo>
                    <a:pt x="961" y="317"/>
                  </a:lnTo>
                  <a:lnTo>
                    <a:pt x="961" y="316"/>
                  </a:lnTo>
                  <a:lnTo>
                    <a:pt x="963" y="316"/>
                  </a:lnTo>
                  <a:lnTo>
                    <a:pt x="965" y="315"/>
                  </a:lnTo>
                  <a:lnTo>
                    <a:pt x="967" y="314"/>
                  </a:lnTo>
                  <a:lnTo>
                    <a:pt x="969" y="312"/>
                  </a:lnTo>
                  <a:lnTo>
                    <a:pt x="972" y="311"/>
                  </a:lnTo>
                  <a:lnTo>
                    <a:pt x="973" y="310"/>
                  </a:lnTo>
                  <a:lnTo>
                    <a:pt x="975" y="310"/>
                  </a:lnTo>
                  <a:lnTo>
                    <a:pt x="975" y="310"/>
                  </a:lnTo>
                  <a:lnTo>
                    <a:pt x="976" y="309"/>
                  </a:lnTo>
                  <a:lnTo>
                    <a:pt x="976" y="308"/>
                  </a:lnTo>
                  <a:lnTo>
                    <a:pt x="977" y="306"/>
                  </a:lnTo>
                  <a:lnTo>
                    <a:pt x="978" y="303"/>
                  </a:lnTo>
                  <a:lnTo>
                    <a:pt x="979" y="301"/>
                  </a:lnTo>
                  <a:lnTo>
                    <a:pt x="980" y="300"/>
                  </a:lnTo>
                  <a:lnTo>
                    <a:pt x="980" y="299"/>
                  </a:lnTo>
                  <a:lnTo>
                    <a:pt x="981" y="299"/>
                  </a:lnTo>
                  <a:lnTo>
                    <a:pt x="984" y="298"/>
                  </a:lnTo>
                  <a:lnTo>
                    <a:pt x="986" y="298"/>
                  </a:lnTo>
                  <a:lnTo>
                    <a:pt x="989" y="297"/>
                  </a:lnTo>
                  <a:lnTo>
                    <a:pt x="991" y="297"/>
                  </a:lnTo>
                  <a:lnTo>
                    <a:pt x="992" y="297"/>
                  </a:lnTo>
                  <a:lnTo>
                    <a:pt x="993" y="295"/>
                  </a:lnTo>
                  <a:lnTo>
                    <a:pt x="995" y="294"/>
                  </a:lnTo>
                  <a:lnTo>
                    <a:pt x="997" y="293"/>
                  </a:lnTo>
                  <a:lnTo>
                    <a:pt x="1000" y="291"/>
                  </a:lnTo>
                  <a:lnTo>
                    <a:pt x="1003" y="289"/>
                  </a:lnTo>
                  <a:lnTo>
                    <a:pt x="1005" y="288"/>
                  </a:lnTo>
                  <a:lnTo>
                    <a:pt x="1006" y="287"/>
                  </a:lnTo>
                  <a:lnTo>
                    <a:pt x="1007" y="286"/>
                  </a:lnTo>
                  <a:lnTo>
                    <a:pt x="1007" y="285"/>
                  </a:lnTo>
                  <a:lnTo>
                    <a:pt x="1008" y="284"/>
                  </a:lnTo>
                  <a:lnTo>
                    <a:pt x="1008" y="282"/>
                  </a:lnTo>
                  <a:lnTo>
                    <a:pt x="1009" y="279"/>
                  </a:lnTo>
                  <a:lnTo>
                    <a:pt x="1009" y="277"/>
                  </a:lnTo>
                  <a:lnTo>
                    <a:pt x="1010" y="274"/>
                  </a:lnTo>
                  <a:lnTo>
                    <a:pt x="1010" y="273"/>
                  </a:lnTo>
                  <a:lnTo>
                    <a:pt x="1010" y="272"/>
                  </a:lnTo>
                  <a:lnTo>
                    <a:pt x="1010" y="271"/>
                  </a:lnTo>
                  <a:lnTo>
                    <a:pt x="1012" y="270"/>
                  </a:lnTo>
                  <a:lnTo>
                    <a:pt x="1016" y="269"/>
                  </a:lnTo>
                  <a:lnTo>
                    <a:pt x="1018" y="268"/>
                  </a:lnTo>
                  <a:lnTo>
                    <a:pt x="1021" y="266"/>
                  </a:lnTo>
                  <a:lnTo>
                    <a:pt x="1023" y="265"/>
                  </a:lnTo>
                  <a:lnTo>
                    <a:pt x="1025" y="265"/>
                  </a:lnTo>
                  <a:lnTo>
                    <a:pt x="1026" y="264"/>
                  </a:lnTo>
                  <a:lnTo>
                    <a:pt x="1028" y="264"/>
                  </a:lnTo>
                  <a:lnTo>
                    <a:pt x="1031" y="264"/>
                  </a:lnTo>
                  <a:lnTo>
                    <a:pt x="1034" y="263"/>
                  </a:lnTo>
                  <a:lnTo>
                    <a:pt x="1036" y="263"/>
                  </a:lnTo>
                  <a:lnTo>
                    <a:pt x="1038" y="263"/>
                  </a:lnTo>
                  <a:lnTo>
                    <a:pt x="1039" y="263"/>
                  </a:lnTo>
                  <a:lnTo>
                    <a:pt x="1047" y="262"/>
                  </a:lnTo>
                  <a:lnTo>
                    <a:pt x="1048" y="262"/>
                  </a:lnTo>
                  <a:lnTo>
                    <a:pt x="1049" y="261"/>
                  </a:lnTo>
                  <a:lnTo>
                    <a:pt x="1050" y="259"/>
                  </a:lnTo>
                  <a:lnTo>
                    <a:pt x="1051" y="257"/>
                  </a:lnTo>
                  <a:lnTo>
                    <a:pt x="1052" y="256"/>
                  </a:lnTo>
                  <a:lnTo>
                    <a:pt x="1052" y="256"/>
                  </a:lnTo>
                  <a:lnTo>
                    <a:pt x="1052" y="254"/>
                  </a:lnTo>
                  <a:lnTo>
                    <a:pt x="1051" y="253"/>
                  </a:lnTo>
                  <a:lnTo>
                    <a:pt x="1050" y="253"/>
                  </a:lnTo>
                  <a:lnTo>
                    <a:pt x="1050" y="252"/>
                  </a:lnTo>
                  <a:lnTo>
                    <a:pt x="1049" y="252"/>
                  </a:lnTo>
                  <a:lnTo>
                    <a:pt x="1049" y="250"/>
                  </a:lnTo>
                  <a:lnTo>
                    <a:pt x="1048" y="248"/>
                  </a:lnTo>
                  <a:lnTo>
                    <a:pt x="1046" y="246"/>
                  </a:lnTo>
                  <a:lnTo>
                    <a:pt x="1045" y="243"/>
                  </a:lnTo>
                  <a:lnTo>
                    <a:pt x="1044" y="240"/>
                  </a:lnTo>
                  <a:lnTo>
                    <a:pt x="1044" y="236"/>
                  </a:lnTo>
                  <a:lnTo>
                    <a:pt x="1044" y="233"/>
                  </a:lnTo>
                  <a:lnTo>
                    <a:pt x="1045" y="231"/>
                  </a:lnTo>
                  <a:lnTo>
                    <a:pt x="1045" y="228"/>
                  </a:lnTo>
                  <a:lnTo>
                    <a:pt x="1046" y="227"/>
                  </a:lnTo>
                  <a:lnTo>
                    <a:pt x="1046" y="226"/>
                  </a:lnTo>
                  <a:lnTo>
                    <a:pt x="1047" y="225"/>
                  </a:lnTo>
                  <a:lnTo>
                    <a:pt x="1048" y="224"/>
                  </a:lnTo>
                  <a:lnTo>
                    <a:pt x="1049" y="222"/>
                  </a:lnTo>
                  <a:lnTo>
                    <a:pt x="1051" y="221"/>
                  </a:lnTo>
                  <a:lnTo>
                    <a:pt x="1051" y="220"/>
                  </a:lnTo>
                  <a:lnTo>
                    <a:pt x="1052" y="220"/>
                  </a:lnTo>
                  <a:lnTo>
                    <a:pt x="1052" y="219"/>
                  </a:lnTo>
                  <a:lnTo>
                    <a:pt x="1054" y="219"/>
                  </a:lnTo>
                  <a:lnTo>
                    <a:pt x="1056" y="218"/>
                  </a:lnTo>
                  <a:lnTo>
                    <a:pt x="1058" y="217"/>
                  </a:lnTo>
                  <a:lnTo>
                    <a:pt x="1061" y="216"/>
                  </a:lnTo>
                  <a:lnTo>
                    <a:pt x="1062" y="215"/>
                  </a:lnTo>
                  <a:lnTo>
                    <a:pt x="1063" y="215"/>
                  </a:lnTo>
                  <a:lnTo>
                    <a:pt x="1065" y="215"/>
                  </a:lnTo>
                  <a:lnTo>
                    <a:pt x="1066" y="215"/>
                  </a:lnTo>
                  <a:lnTo>
                    <a:pt x="1066" y="216"/>
                  </a:lnTo>
                  <a:lnTo>
                    <a:pt x="1066" y="216"/>
                  </a:lnTo>
                  <a:lnTo>
                    <a:pt x="1066" y="218"/>
                  </a:lnTo>
                  <a:lnTo>
                    <a:pt x="1066" y="220"/>
                  </a:lnTo>
                  <a:lnTo>
                    <a:pt x="1066" y="221"/>
                  </a:lnTo>
                  <a:lnTo>
                    <a:pt x="1065" y="222"/>
                  </a:lnTo>
                  <a:lnTo>
                    <a:pt x="1065" y="223"/>
                  </a:lnTo>
                  <a:lnTo>
                    <a:pt x="1065" y="225"/>
                  </a:lnTo>
                  <a:lnTo>
                    <a:pt x="1066" y="226"/>
                  </a:lnTo>
                  <a:lnTo>
                    <a:pt x="1066" y="226"/>
                  </a:lnTo>
                  <a:lnTo>
                    <a:pt x="1067" y="227"/>
                  </a:lnTo>
                  <a:lnTo>
                    <a:pt x="1068" y="228"/>
                  </a:lnTo>
                  <a:lnTo>
                    <a:pt x="1069" y="229"/>
                  </a:lnTo>
                  <a:lnTo>
                    <a:pt x="1070" y="231"/>
                  </a:lnTo>
                  <a:lnTo>
                    <a:pt x="1070" y="232"/>
                  </a:lnTo>
                  <a:lnTo>
                    <a:pt x="1069" y="233"/>
                  </a:lnTo>
                  <a:lnTo>
                    <a:pt x="1068" y="234"/>
                  </a:lnTo>
                  <a:lnTo>
                    <a:pt x="1067" y="235"/>
                  </a:lnTo>
                  <a:lnTo>
                    <a:pt x="1066" y="237"/>
                  </a:lnTo>
                  <a:lnTo>
                    <a:pt x="1066" y="238"/>
                  </a:lnTo>
                  <a:lnTo>
                    <a:pt x="1066" y="238"/>
                  </a:lnTo>
                  <a:lnTo>
                    <a:pt x="1067" y="238"/>
                  </a:lnTo>
                  <a:lnTo>
                    <a:pt x="1068" y="238"/>
                  </a:lnTo>
                  <a:lnTo>
                    <a:pt x="1070" y="237"/>
                  </a:lnTo>
                  <a:lnTo>
                    <a:pt x="1071" y="236"/>
                  </a:lnTo>
                  <a:lnTo>
                    <a:pt x="1074" y="236"/>
                  </a:lnTo>
                  <a:lnTo>
                    <a:pt x="1076" y="235"/>
                  </a:lnTo>
                  <a:lnTo>
                    <a:pt x="1079" y="235"/>
                  </a:lnTo>
                  <a:lnTo>
                    <a:pt x="1080" y="235"/>
                  </a:lnTo>
                  <a:lnTo>
                    <a:pt x="1081" y="234"/>
                  </a:lnTo>
                  <a:lnTo>
                    <a:pt x="1081" y="234"/>
                  </a:lnTo>
                  <a:lnTo>
                    <a:pt x="1082" y="233"/>
                  </a:lnTo>
                  <a:lnTo>
                    <a:pt x="1083" y="232"/>
                  </a:lnTo>
                  <a:lnTo>
                    <a:pt x="1084" y="231"/>
                  </a:lnTo>
                  <a:lnTo>
                    <a:pt x="1085" y="230"/>
                  </a:lnTo>
                  <a:lnTo>
                    <a:pt x="1086" y="229"/>
                  </a:lnTo>
                  <a:lnTo>
                    <a:pt x="1086" y="228"/>
                  </a:lnTo>
                  <a:lnTo>
                    <a:pt x="1085" y="227"/>
                  </a:lnTo>
                  <a:lnTo>
                    <a:pt x="1085" y="225"/>
                  </a:lnTo>
                  <a:lnTo>
                    <a:pt x="1083" y="222"/>
                  </a:lnTo>
                  <a:lnTo>
                    <a:pt x="1082" y="220"/>
                  </a:lnTo>
                  <a:lnTo>
                    <a:pt x="1080" y="217"/>
                  </a:lnTo>
                  <a:lnTo>
                    <a:pt x="1078" y="214"/>
                  </a:lnTo>
                  <a:lnTo>
                    <a:pt x="1076" y="212"/>
                  </a:lnTo>
                  <a:lnTo>
                    <a:pt x="1075" y="209"/>
                  </a:lnTo>
                  <a:lnTo>
                    <a:pt x="1074" y="207"/>
                  </a:lnTo>
                  <a:lnTo>
                    <a:pt x="1072" y="205"/>
                  </a:lnTo>
                  <a:lnTo>
                    <a:pt x="1072" y="202"/>
                  </a:lnTo>
                  <a:lnTo>
                    <a:pt x="1071" y="199"/>
                  </a:lnTo>
                  <a:lnTo>
                    <a:pt x="1071" y="197"/>
                  </a:lnTo>
                  <a:lnTo>
                    <a:pt x="1070" y="197"/>
                  </a:lnTo>
                  <a:lnTo>
                    <a:pt x="1069" y="197"/>
                  </a:lnTo>
                  <a:lnTo>
                    <a:pt x="1068" y="198"/>
                  </a:lnTo>
                  <a:lnTo>
                    <a:pt x="1066" y="199"/>
                  </a:lnTo>
                  <a:lnTo>
                    <a:pt x="1065" y="200"/>
                  </a:lnTo>
                  <a:lnTo>
                    <a:pt x="1064" y="201"/>
                  </a:lnTo>
                  <a:lnTo>
                    <a:pt x="1062" y="201"/>
                  </a:lnTo>
                  <a:lnTo>
                    <a:pt x="1061" y="201"/>
                  </a:lnTo>
                  <a:lnTo>
                    <a:pt x="1060" y="202"/>
                  </a:lnTo>
                  <a:lnTo>
                    <a:pt x="1058" y="204"/>
                  </a:lnTo>
                  <a:lnTo>
                    <a:pt x="1056" y="205"/>
                  </a:lnTo>
                  <a:lnTo>
                    <a:pt x="1055" y="207"/>
                  </a:lnTo>
                  <a:lnTo>
                    <a:pt x="1053" y="208"/>
                  </a:lnTo>
                  <a:lnTo>
                    <a:pt x="1053" y="208"/>
                  </a:lnTo>
                  <a:lnTo>
                    <a:pt x="1052" y="209"/>
                  </a:lnTo>
                  <a:lnTo>
                    <a:pt x="1050" y="210"/>
                  </a:lnTo>
                  <a:lnTo>
                    <a:pt x="1048" y="212"/>
                  </a:lnTo>
                  <a:lnTo>
                    <a:pt x="1046" y="213"/>
                  </a:lnTo>
                  <a:lnTo>
                    <a:pt x="1045" y="214"/>
                  </a:lnTo>
                  <a:lnTo>
                    <a:pt x="1042" y="214"/>
                  </a:lnTo>
                  <a:lnTo>
                    <a:pt x="1040" y="213"/>
                  </a:lnTo>
                  <a:lnTo>
                    <a:pt x="1038" y="213"/>
                  </a:lnTo>
                  <a:lnTo>
                    <a:pt x="1035" y="212"/>
                  </a:lnTo>
                  <a:lnTo>
                    <a:pt x="1033" y="210"/>
                  </a:lnTo>
                  <a:lnTo>
                    <a:pt x="1031" y="210"/>
                  </a:lnTo>
                  <a:lnTo>
                    <a:pt x="1031" y="209"/>
                  </a:lnTo>
                  <a:lnTo>
                    <a:pt x="1022" y="204"/>
                  </a:lnTo>
                  <a:lnTo>
                    <a:pt x="1022" y="203"/>
                  </a:lnTo>
                  <a:lnTo>
                    <a:pt x="1022" y="201"/>
                  </a:lnTo>
                  <a:lnTo>
                    <a:pt x="1022" y="198"/>
                  </a:lnTo>
                  <a:lnTo>
                    <a:pt x="1022" y="196"/>
                  </a:lnTo>
                  <a:lnTo>
                    <a:pt x="1023" y="193"/>
                  </a:lnTo>
                  <a:lnTo>
                    <a:pt x="1024" y="192"/>
                  </a:lnTo>
                  <a:lnTo>
                    <a:pt x="1024" y="191"/>
                  </a:lnTo>
                  <a:lnTo>
                    <a:pt x="1024" y="190"/>
                  </a:lnTo>
                  <a:lnTo>
                    <a:pt x="1022" y="190"/>
                  </a:lnTo>
                  <a:lnTo>
                    <a:pt x="1021" y="190"/>
                  </a:lnTo>
                  <a:lnTo>
                    <a:pt x="1019" y="189"/>
                  </a:lnTo>
                  <a:lnTo>
                    <a:pt x="1019" y="189"/>
                  </a:lnTo>
                  <a:lnTo>
                    <a:pt x="1018" y="187"/>
                  </a:lnTo>
                  <a:lnTo>
                    <a:pt x="1018" y="180"/>
                  </a:lnTo>
                  <a:lnTo>
                    <a:pt x="1018" y="174"/>
                  </a:lnTo>
                  <a:lnTo>
                    <a:pt x="1018" y="171"/>
                  </a:lnTo>
                  <a:lnTo>
                    <a:pt x="1018" y="170"/>
                  </a:lnTo>
                  <a:lnTo>
                    <a:pt x="1019" y="168"/>
                  </a:lnTo>
                  <a:lnTo>
                    <a:pt x="1020" y="166"/>
                  </a:lnTo>
                  <a:lnTo>
                    <a:pt x="1021" y="165"/>
                  </a:lnTo>
                  <a:lnTo>
                    <a:pt x="1021" y="164"/>
                  </a:lnTo>
                  <a:lnTo>
                    <a:pt x="1021" y="163"/>
                  </a:lnTo>
                  <a:lnTo>
                    <a:pt x="1034" y="150"/>
                  </a:lnTo>
                  <a:lnTo>
                    <a:pt x="1036" y="150"/>
                  </a:lnTo>
                  <a:lnTo>
                    <a:pt x="1041" y="148"/>
                  </a:lnTo>
                  <a:lnTo>
                    <a:pt x="1048" y="146"/>
                  </a:lnTo>
                  <a:lnTo>
                    <a:pt x="1054" y="145"/>
                  </a:lnTo>
                  <a:lnTo>
                    <a:pt x="1056" y="145"/>
                  </a:lnTo>
                  <a:lnTo>
                    <a:pt x="1057" y="145"/>
                  </a:lnTo>
                  <a:lnTo>
                    <a:pt x="1059" y="146"/>
                  </a:lnTo>
                  <a:lnTo>
                    <a:pt x="1060" y="147"/>
                  </a:lnTo>
                  <a:lnTo>
                    <a:pt x="1062" y="148"/>
                  </a:lnTo>
                  <a:lnTo>
                    <a:pt x="1063" y="149"/>
                  </a:lnTo>
                  <a:lnTo>
                    <a:pt x="1063" y="149"/>
                  </a:lnTo>
                  <a:lnTo>
                    <a:pt x="1072" y="140"/>
                  </a:lnTo>
                  <a:lnTo>
                    <a:pt x="1074" y="132"/>
                  </a:lnTo>
                  <a:lnTo>
                    <a:pt x="1083" y="117"/>
                  </a:lnTo>
                  <a:lnTo>
                    <a:pt x="1098" y="106"/>
                  </a:lnTo>
                  <a:lnTo>
                    <a:pt x="1104" y="95"/>
                  </a:lnTo>
                  <a:lnTo>
                    <a:pt x="1091" y="94"/>
                  </a:lnTo>
                  <a:lnTo>
                    <a:pt x="1126" y="79"/>
                  </a:lnTo>
                  <a:lnTo>
                    <a:pt x="1151" y="73"/>
                  </a:lnTo>
                  <a:lnTo>
                    <a:pt x="1176" y="67"/>
                  </a:lnTo>
                  <a:lnTo>
                    <a:pt x="1196" y="71"/>
                  </a:lnTo>
                  <a:lnTo>
                    <a:pt x="1196" y="71"/>
                  </a:lnTo>
                  <a:lnTo>
                    <a:pt x="1197" y="70"/>
                  </a:lnTo>
                  <a:lnTo>
                    <a:pt x="1199" y="68"/>
                  </a:lnTo>
                  <a:lnTo>
                    <a:pt x="1202" y="67"/>
                  </a:lnTo>
                  <a:lnTo>
                    <a:pt x="1204" y="66"/>
                  </a:lnTo>
                  <a:lnTo>
                    <a:pt x="1205" y="65"/>
                  </a:lnTo>
                  <a:lnTo>
                    <a:pt x="1206" y="64"/>
                  </a:lnTo>
                  <a:lnTo>
                    <a:pt x="1209" y="65"/>
                  </a:lnTo>
                  <a:lnTo>
                    <a:pt x="1215" y="66"/>
                  </a:lnTo>
                  <a:lnTo>
                    <a:pt x="1222" y="68"/>
                  </a:lnTo>
                  <a:lnTo>
                    <a:pt x="1229" y="71"/>
                  </a:lnTo>
                  <a:lnTo>
                    <a:pt x="1232" y="72"/>
                  </a:lnTo>
                  <a:lnTo>
                    <a:pt x="1225" y="79"/>
                  </a:lnTo>
                  <a:lnTo>
                    <a:pt x="1233" y="78"/>
                  </a:lnTo>
                  <a:lnTo>
                    <a:pt x="1234" y="78"/>
                  </a:lnTo>
                  <a:lnTo>
                    <a:pt x="1235" y="79"/>
                  </a:lnTo>
                  <a:lnTo>
                    <a:pt x="1238" y="79"/>
                  </a:lnTo>
                  <a:lnTo>
                    <a:pt x="1241" y="79"/>
                  </a:lnTo>
                  <a:lnTo>
                    <a:pt x="1243" y="80"/>
                  </a:lnTo>
                  <a:lnTo>
                    <a:pt x="1246" y="80"/>
                  </a:lnTo>
                  <a:lnTo>
                    <a:pt x="1248" y="80"/>
                  </a:lnTo>
                  <a:lnTo>
                    <a:pt x="1249" y="81"/>
                  </a:lnTo>
                  <a:lnTo>
                    <a:pt x="1251" y="82"/>
                  </a:lnTo>
                  <a:lnTo>
                    <a:pt x="1256" y="83"/>
                  </a:lnTo>
                  <a:lnTo>
                    <a:pt x="1261" y="85"/>
                  </a:lnTo>
                  <a:lnTo>
                    <a:pt x="1266" y="86"/>
                  </a:lnTo>
                  <a:lnTo>
                    <a:pt x="1267" y="87"/>
                  </a:lnTo>
                  <a:lnTo>
                    <a:pt x="1322" y="101"/>
                  </a:lnTo>
                  <a:lnTo>
                    <a:pt x="1324" y="106"/>
                  </a:lnTo>
                  <a:lnTo>
                    <a:pt x="1324" y="106"/>
                  </a:lnTo>
                  <a:lnTo>
                    <a:pt x="1324" y="108"/>
                  </a:lnTo>
                  <a:lnTo>
                    <a:pt x="1323" y="110"/>
                  </a:lnTo>
                  <a:lnTo>
                    <a:pt x="1322" y="111"/>
                  </a:lnTo>
                  <a:lnTo>
                    <a:pt x="1321" y="112"/>
                  </a:lnTo>
                  <a:lnTo>
                    <a:pt x="1320" y="112"/>
                  </a:lnTo>
                  <a:lnTo>
                    <a:pt x="1319" y="113"/>
                  </a:lnTo>
                  <a:lnTo>
                    <a:pt x="1316" y="114"/>
                  </a:lnTo>
                  <a:lnTo>
                    <a:pt x="1314" y="115"/>
                  </a:lnTo>
                  <a:lnTo>
                    <a:pt x="1310" y="117"/>
                  </a:lnTo>
                  <a:lnTo>
                    <a:pt x="1307" y="118"/>
                  </a:lnTo>
                  <a:lnTo>
                    <a:pt x="1304" y="119"/>
                  </a:lnTo>
                  <a:lnTo>
                    <a:pt x="1302" y="119"/>
                  </a:lnTo>
                  <a:lnTo>
                    <a:pt x="1301" y="120"/>
                  </a:lnTo>
                  <a:lnTo>
                    <a:pt x="1301" y="119"/>
                  </a:lnTo>
                  <a:lnTo>
                    <a:pt x="1300" y="119"/>
                  </a:lnTo>
                  <a:lnTo>
                    <a:pt x="1301" y="119"/>
                  </a:lnTo>
                  <a:lnTo>
                    <a:pt x="1301" y="119"/>
                  </a:lnTo>
                  <a:lnTo>
                    <a:pt x="1287" y="117"/>
                  </a:lnTo>
                  <a:lnTo>
                    <a:pt x="1284" y="117"/>
                  </a:lnTo>
                  <a:lnTo>
                    <a:pt x="1277" y="116"/>
                  </a:lnTo>
                  <a:lnTo>
                    <a:pt x="1270" y="115"/>
                  </a:lnTo>
                  <a:lnTo>
                    <a:pt x="1264" y="115"/>
                  </a:lnTo>
                  <a:lnTo>
                    <a:pt x="1261" y="115"/>
                  </a:lnTo>
                  <a:lnTo>
                    <a:pt x="1262" y="116"/>
                  </a:lnTo>
                  <a:lnTo>
                    <a:pt x="1263" y="117"/>
                  </a:lnTo>
                  <a:lnTo>
                    <a:pt x="1265" y="118"/>
                  </a:lnTo>
                  <a:lnTo>
                    <a:pt x="1267" y="119"/>
                  </a:lnTo>
                  <a:lnTo>
                    <a:pt x="1270" y="119"/>
                  </a:lnTo>
                  <a:lnTo>
                    <a:pt x="1271" y="119"/>
                  </a:lnTo>
                  <a:lnTo>
                    <a:pt x="1272" y="120"/>
                  </a:lnTo>
                  <a:lnTo>
                    <a:pt x="1272" y="121"/>
                  </a:lnTo>
                  <a:lnTo>
                    <a:pt x="1272" y="122"/>
                  </a:lnTo>
                  <a:lnTo>
                    <a:pt x="1271" y="123"/>
                  </a:lnTo>
                  <a:lnTo>
                    <a:pt x="1270" y="125"/>
                  </a:lnTo>
                  <a:lnTo>
                    <a:pt x="1269" y="127"/>
                  </a:lnTo>
                  <a:lnTo>
                    <a:pt x="1270" y="128"/>
                  </a:lnTo>
                  <a:lnTo>
                    <a:pt x="1271" y="130"/>
                  </a:lnTo>
                  <a:lnTo>
                    <a:pt x="1272" y="132"/>
                  </a:lnTo>
                  <a:lnTo>
                    <a:pt x="1273" y="134"/>
                  </a:lnTo>
                  <a:lnTo>
                    <a:pt x="1274" y="135"/>
                  </a:lnTo>
                  <a:lnTo>
                    <a:pt x="1275" y="135"/>
                  </a:lnTo>
                  <a:lnTo>
                    <a:pt x="1277" y="136"/>
                  </a:lnTo>
                  <a:lnTo>
                    <a:pt x="1282" y="139"/>
                  </a:lnTo>
                  <a:lnTo>
                    <a:pt x="1290" y="142"/>
                  </a:lnTo>
                  <a:lnTo>
                    <a:pt x="1296" y="144"/>
                  </a:lnTo>
                  <a:lnTo>
                    <a:pt x="1298" y="145"/>
                  </a:lnTo>
                  <a:lnTo>
                    <a:pt x="1299" y="145"/>
                  </a:lnTo>
                  <a:lnTo>
                    <a:pt x="1300" y="144"/>
                  </a:lnTo>
                  <a:lnTo>
                    <a:pt x="1301" y="142"/>
                  </a:lnTo>
                  <a:lnTo>
                    <a:pt x="1302" y="141"/>
                  </a:lnTo>
                  <a:lnTo>
                    <a:pt x="1301" y="140"/>
                  </a:lnTo>
                  <a:lnTo>
                    <a:pt x="1300" y="139"/>
                  </a:lnTo>
                  <a:lnTo>
                    <a:pt x="1298" y="138"/>
                  </a:lnTo>
                  <a:lnTo>
                    <a:pt x="1296" y="138"/>
                  </a:lnTo>
                  <a:lnTo>
                    <a:pt x="1293" y="137"/>
                  </a:lnTo>
                  <a:lnTo>
                    <a:pt x="1292" y="137"/>
                  </a:lnTo>
                  <a:lnTo>
                    <a:pt x="1291" y="137"/>
                  </a:lnTo>
                  <a:lnTo>
                    <a:pt x="1288" y="132"/>
                  </a:lnTo>
                  <a:lnTo>
                    <a:pt x="1288" y="132"/>
                  </a:lnTo>
                  <a:lnTo>
                    <a:pt x="1290" y="131"/>
                  </a:lnTo>
                  <a:lnTo>
                    <a:pt x="1291" y="131"/>
                  </a:lnTo>
                  <a:lnTo>
                    <a:pt x="1293" y="130"/>
                  </a:lnTo>
                  <a:lnTo>
                    <a:pt x="1295" y="130"/>
                  </a:lnTo>
                  <a:lnTo>
                    <a:pt x="1296" y="130"/>
                  </a:lnTo>
                  <a:lnTo>
                    <a:pt x="1299" y="130"/>
                  </a:lnTo>
                  <a:lnTo>
                    <a:pt x="1305" y="132"/>
                  </a:lnTo>
                  <a:lnTo>
                    <a:pt x="1311" y="134"/>
                  </a:lnTo>
                  <a:lnTo>
                    <a:pt x="1314" y="135"/>
                  </a:lnTo>
                  <a:lnTo>
                    <a:pt x="1314" y="136"/>
                  </a:lnTo>
                  <a:lnTo>
                    <a:pt x="1315" y="136"/>
                  </a:lnTo>
                  <a:lnTo>
                    <a:pt x="1316" y="135"/>
                  </a:lnTo>
                  <a:lnTo>
                    <a:pt x="1317" y="134"/>
                  </a:lnTo>
                  <a:lnTo>
                    <a:pt x="1318" y="133"/>
                  </a:lnTo>
                  <a:lnTo>
                    <a:pt x="1319" y="133"/>
                  </a:lnTo>
                  <a:lnTo>
                    <a:pt x="1320" y="132"/>
                  </a:lnTo>
                  <a:lnTo>
                    <a:pt x="1319" y="132"/>
                  </a:lnTo>
                  <a:lnTo>
                    <a:pt x="1318" y="131"/>
                  </a:lnTo>
                  <a:lnTo>
                    <a:pt x="1317" y="129"/>
                  </a:lnTo>
                  <a:lnTo>
                    <a:pt x="1316" y="128"/>
                  </a:lnTo>
                  <a:lnTo>
                    <a:pt x="1315" y="127"/>
                  </a:lnTo>
                  <a:lnTo>
                    <a:pt x="1316" y="124"/>
                  </a:lnTo>
                  <a:lnTo>
                    <a:pt x="1317" y="123"/>
                  </a:lnTo>
                  <a:lnTo>
                    <a:pt x="1319" y="123"/>
                  </a:lnTo>
                  <a:lnTo>
                    <a:pt x="1320" y="122"/>
                  </a:lnTo>
                  <a:lnTo>
                    <a:pt x="1321" y="123"/>
                  </a:lnTo>
                  <a:lnTo>
                    <a:pt x="1321" y="123"/>
                  </a:lnTo>
                  <a:lnTo>
                    <a:pt x="1323" y="122"/>
                  </a:lnTo>
                  <a:lnTo>
                    <a:pt x="1324" y="121"/>
                  </a:lnTo>
                  <a:lnTo>
                    <a:pt x="1326" y="120"/>
                  </a:lnTo>
                  <a:lnTo>
                    <a:pt x="1328" y="118"/>
                  </a:lnTo>
                  <a:lnTo>
                    <a:pt x="1330" y="116"/>
                  </a:lnTo>
                  <a:lnTo>
                    <a:pt x="1332" y="115"/>
                  </a:lnTo>
                  <a:lnTo>
                    <a:pt x="1333" y="114"/>
                  </a:lnTo>
                  <a:lnTo>
                    <a:pt x="1335" y="113"/>
                  </a:lnTo>
                  <a:lnTo>
                    <a:pt x="1336" y="113"/>
                  </a:lnTo>
                  <a:lnTo>
                    <a:pt x="1338" y="114"/>
                  </a:lnTo>
                  <a:lnTo>
                    <a:pt x="1339" y="115"/>
                  </a:lnTo>
                  <a:lnTo>
                    <a:pt x="1339" y="116"/>
                  </a:lnTo>
                  <a:lnTo>
                    <a:pt x="1340" y="116"/>
                  </a:lnTo>
                  <a:lnTo>
                    <a:pt x="1349" y="117"/>
                  </a:lnTo>
                  <a:lnTo>
                    <a:pt x="1349" y="116"/>
                  </a:lnTo>
                  <a:lnTo>
                    <a:pt x="1349" y="115"/>
                  </a:lnTo>
                  <a:lnTo>
                    <a:pt x="1350" y="114"/>
                  </a:lnTo>
                  <a:lnTo>
                    <a:pt x="1350" y="113"/>
                  </a:lnTo>
                  <a:lnTo>
                    <a:pt x="1350" y="112"/>
                  </a:lnTo>
                  <a:lnTo>
                    <a:pt x="1350" y="112"/>
                  </a:lnTo>
                  <a:lnTo>
                    <a:pt x="1349" y="111"/>
                  </a:lnTo>
                  <a:lnTo>
                    <a:pt x="1347" y="111"/>
                  </a:lnTo>
                  <a:lnTo>
                    <a:pt x="1346" y="110"/>
                  </a:lnTo>
                  <a:lnTo>
                    <a:pt x="1345" y="109"/>
                  </a:lnTo>
                  <a:lnTo>
                    <a:pt x="1344" y="109"/>
                  </a:lnTo>
                  <a:lnTo>
                    <a:pt x="1344" y="108"/>
                  </a:lnTo>
                  <a:lnTo>
                    <a:pt x="1344" y="107"/>
                  </a:lnTo>
                  <a:lnTo>
                    <a:pt x="1344" y="104"/>
                  </a:lnTo>
                  <a:lnTo>
                    <a:pt x="1342" y="102"/>
                  </a:lnTo>
                  <a:lnTo>
                    <a:pt x="1342" y="100"/>
                  </a:lnTo>
                  <a:lnTo>
                    <a:pt x="1342" y="99"/>
                  </a:lnTo>
                  <a:lnTo>
                    <a:pt x="1342" y="97"/>
                  </a:lnTo>
                  <a:lnTo>
                    <a:pt x="1340" y="96"/>
                  </a:lnTo>
                  <a:lnTo>
                    <a:pt x="1339" y="94"/>
                  </a:lnTo>
                  <a:lnTo>
                    <a:pt x="1337" y="93"/>
                  </a:lnTo>
                  <a:lnTo>
                    <a:pt x="1335" y="91"/>
                  </a:lnTo>
                  <a:lnTo>
                    <a:pt x="1334" y="91"/>
                  </a:lnTo>
                  <a:lnTo>
                    <a:pt x="1339" y="91"/>
                  </a:lnTo>
                  <a:lnTo>
                    <a:pt x="1346" y="91"/>
                  </a:lnTo>
                  <a:lnTo>
                    <a:pt x="1353" y="91"/>
                  </a:lnTo>
                  <a:lnTo>
                    <a:pt x="1356" y="91"/>
                  </a:lnTo>
                  <a:lnTo>
                    <a:pt x="1356" y="91"/>
                  </a:lnTo>
                  <a:lnTo>
                    <a:pt x="1358" y="93"/>
                  </a:lnTo>
                  <a:lnTo>
                    <a:pt x="1359" y="94"/>
                  </a:lnTo>
                  <a:lnTo>
                    <a:pt x="1361" y="96"/>
                  </a:lnTo>
                  <a:lnTo>
                    <a:pt x="1362" y="99"/>
                  </a:lnTo>
                  <a:lnTo>
                    <a:pt x="1364" y="100"/>
                  </a:lnTo>
                  <a:lnTo>
                    <a:pt x="1364" y="100"/>
                  </a:lnTo>
                  <a:lnTo>
                    <a:pt x="1363" y="100"/>
                  </a:lnTo>
                  <a:lnTo>
                    <a:pt x="1362" y="102"/>
                  </a:lnTo>
                  <a:lnTo>
                    <a:pt x="1360" y="103"/>
                  </a:lnTo>
                  <a:lnTo>
                    <a:pt x="1358" y="104"/>
                  </a:lnTo>
                  <a:lnTo>
                    <a:pt x="1357" y="105"/>
                  </a:lnTo>
                  <a:lnTo>
                    <a:pt x="1357" y="106"/>
                  </a:lnTo>
                  <a:lnTo>
                    <a:pt x="1357" y="107"/>
                  </a:lnTo>
                  <a:lnTo>
                    <a:pt x="1358" y="108"/>
                  </a:lnTo>
                  <a:lnTo>
                    <a:pt x="1360" y="109"/>
                  </a:lnTo>
                  <a:lnTo>
                    <a:pt x="1362" y="110"/>
                  </a:lnTo>
                  <a:lnTo>
                    <a:pt x="1363" y="111"/>
                  </a:lnTo>
                  <a:lnTo>
                    <a:pt x="1363" y="111"/>
                  </a:lnTo>
                  <a:lnTo>
                    <a:pt x="1364" y="111"/>
                  </a:lnTo>
                  <a:lnTo>
                    <a:pt x="1365" y="111"/>
                  </a:lnTo>
                  <a:lnTo>
                    <a:pt x="1367" y="110"/>
                  </a:lnTo>
                  <a:lnTo>
                    <a:pt x="1369" y="110"/>
                  </a:lnTo>
                  <a:lnTo>
                    <a:pt x="1371" y="109"/>
                  </a:lnTo>
                  <a:lnTo>
                    <a:pt x="1372" y="108"/>
                  </a:lnTo>
                  <a:lnTo>
                    <a:pt x="1372" y="108"/>
                  </a:lnTo>
                  <a:lnTo>
                    <a:pt x="1372" y="106"/>
                  </a:lnTo>
                  <a:lnTo>
                    <a:pt x="1374" y="105"/>
                  </a:lnTo>
                  <a:lnTo>
                    <a:pt x="1375" y="104"/>
                  </a:lnTo>
                  <a:lnTo>
                    <a:pt x="1377" y="103"/>
                  </a:lnTo>
                  <a:lnTo>
                    <a:pt x="1378" y="102"/>
                  </a:lnTo>
                  <a:lnTo>
                    <a:pt x="1379" y="101"/>
                  </a:lnTo>
                  <a:lnTo>
                    <a:pt x="1379" y="101"/>
                  </a:lnTo>
                  <a:lnTo>
                    <a:pt x="1380" y="101"/>
                  </a:lnTo>
                  <a:lnTo>
                    <a:pt x="1381" y="101"/>
                  </a:lnTo>
                  <a:lnTo>
                    <a:pt x="1383" y="101"/>
                  </a:lnTo>
                  <a:lnTo>
                    <a:pt x="1385" y="100"/>
                  </a:lnTo>
                  <a:lnTo>
                    <a:pt x="1387" y="100"/>
                  </a:lnTo>
                  <a:lnTo>
                    <a:pt x="1389" y="99"/>
                  </a:lnTo>
                  <a:lnTo>
                    <a:pt x="1391" y="97"/>
                  </a:lnTo>
                  <a:lnTo>
                    <a:pt x="1393" y="95"/>
                  </a:lnTo>
                  <a:lnTo>
                    <a:pt x="1397" y="94"/>
                  </a:lnTo>
                  <a:lnTo>
                    <a:pt x="1403" y="92"/>
                  </a:lnTo>
                  <a:lnTo>
                    <a:pt x="1407" y="91"/>
                  </a:lnTo>
                  <a:lnTo>
                    <a:pt x="1408" y="90"/>
                  </a:lnTo>
                  <a:lnTo>
                    <a:pt x="1409" y="90"/>
                  </a:lnTo>
                  <a:lnTo>
                    <a:pt x="1410" y="89"/>
                  </a:lnTo>
                  <a:lnTo>
                    <a:pt x="1412" y="89"/>
                  </a:lnTo>
                  <a:lnTo>
                    <a:pt x="1415" y="88"/>
                  </a:lnTo>
                  <a:lnTo>
                    <a:pt x="1417" y="88"/>
                  </a:lnTo>
                  <a:lnTo>
                    <a:pt x="1419" y="88"/>
                  </a:lnTo>
                  <a:lnTo>
                    <a:pt x="1421" y="88"/>
                  </a:lnTo>
                  <a:lnTo>
                    <a:pt x="1421" y="88"/>
                  </a:lnTo>
                  <a:lnTo>
                    <a:pt x="1421" y="89"/>
                  </a:lnTo>
                  <a:lnTo>
                    <a:pt x="1421" y="91"/>
                  </a:lnTo>
                  <a:lnTo>
                    <a:pt x="1421" y="94"/>
                  </a:lnTo>
                  <a:lnTo>
                    <a:pt x="1420" y="96"/>
                  </a:lnTo>
                  <a:lnTo>
                    <a:pt x="1420" y="97"/>
                  </a:lnTo>
                  <a:lnTo>
                    <a:pt x="1421" y="97"/>
                  </a:lnTo>
                  <a:lnTo>
                    <a:pt x="1423" y="97"/>
                  </a:lnTo>
                  <a:lnTo>
                    <a:pt x="1424" y="96"/>
                  </a:lnTo>
                  <a:lnTo>
                    <a:pt x="1426" y="95"/>
                  </a:lnTo>
                  <a:lnTo>
                    <a:pt x="1428" y="93"/>
                  </a:lnTo>
                  <a:lnTo>
                    <a:pt x="1430" y="92"/>
                  </a:lnTo>
                  <a:lnTo>
                    <a:pt x="1431" y="92"/>
                  </a:lnTo>
                  <a:lnTo>
                    <a:pt x="1433" y="91"/>
                  </a:lnTo>
                  <a:lnTo>
                    <a:pt x="1435" y="91"/>
                  </a:lnTo>
                  <a:lnTo>
                    <a:pt x="1438" y="90"/>
                  </a:lnTo>
                  <a:lnTo>
                    <a:pt x="1441" y="90"/>
                  </a:lnTo>
                  <a:lnTo>
                    <a:pt x="1444" y="90"/>
                  </a:lnTo>
                  <a:lnTo>
                    <a:pt x="1446" y="90"/>
                  </a:lnTo>
                  <a:lnTo>
                    <a:pt x="1446" y="90"/>
                  </a:lnTo>
                  <a:lnTo>
                    <a:pt x="1447" y="90"/>
                  </a:lnTo>
                  <a:lnTo>
                    <a:pt x="1448" y="89"/>
                  </a:lnTo>
                  <a:lnTo>
                    <a:pt x="1450" y="88"/>
                  </a:lnTo>
                  <a:lnTo>
                    <a:pt x="1452" y="87"/>
                  </a:lnTo>
                  <a:lnTo>
                    <a:pt x="1454" y="86"/>
                  </a:lnTo>
                  <a:lnTo>
                    <a:pt x="1457" y="85"/>
                  </a:lnTo>
                  <a:lnTo>
                    <a:pt x="1458" y="84"/>
                  </a:lnTo>
                  <a:lnTo>
                    <a:pt x="1459" y="84"/>
                  </a:lnTo>
                  <a:lnTo>
                    <a:pt x="1460" y="84"/>
                  </a:lnTo>
                  <a:lnTo>
                    <a:pt x="1461" y="85"/>
                  </a:lnTo>
                  <a:lnTo>
                    <a:pt x="1461" y="86"/>
                  </a:lnTo>
                  <a:lnTo>
                    <a:pt x="1461" y="88"/>
                  </a:lnTo>
                  <a:lnTo>
                    <a:pt x="1463" y="88"/>
                  </a:lnTo>
                  <a:lnTo>
                    <a:pt x="1464" y="90"/>
                  </a:lnTo>
                  <a:lnTo>
                    <a:pt x="1465" y="91"/>
                  </a:lnTo>
                  <a:lnTo>
                    <a:pt x="1466" y="92"/>
                  </a:lnTo>
                  <a:lnTo>
                    <a:pt x="1466" y="93"/>
                  </a:lnTo>
                  <a:lnTo>
                    <a:pt x="1467" y="93"/>
                  </a:lnTo>
                  <a:lnTo>
                    <a:pt x="1468" y="92"/>
                  </a:lnTo>
                  <a:lnTo>
                    <a:pt x="1469" y="91"/>
                  </a:lnTo>
                  <a:lnTo>
                    <a:pt x="1470" y="90"/>
                  </a:lnTo>
                  <a:lnTo>
                    <a:pt x="1471" y="88"/>
                  </a:lnTo>
                  <a:lnTo>
                    <a:pt x="1471" y="87"/>
                  </a:lnTo>
                  <a:lnTo>
                    <a:pt x="1471" y="86"/>
                  </a:lnTo>
                  <a:lnTo>
                    <a:pt x="1469" y="84"/>
                  </a:lnTo>
                  <a:lnTo>
                    <a:pt x="1468" y="84"/>
                  </a:lnTo>
                  <a:lnTo>
                    <a:pt x="1468" y="83"/>
                  </a:lnTo>
                  <a:lnTo>
                    <a:pt x="1468" y="83"/>
                  </a:lnTo>
                  <a:lnTo>
                    <a:pt x="1466" y="83"/>
                  </a:lnTo>
                  <a:lnTo>
                    <a:pt x="1464" y="82"/>
                  </a:lnTo>
                  <a:lnTo>
                    <a:pt x="1461" y="81"/>
                  </a:lnTo>
                  <a:lnTo>
                    <a:pt x="1459" y="80"/>
                  </a:lnTo>
                  <a:lnTo>
                    <a:pt x="1458" y="80"/>
                  </a:lnTo>
                  <a:lnTo>
                    <a:pt x="1457" y="80"/>
                  </a:lnTo>
                  <a:lnTo>
                    <a:pt x="1456" y="79"/>
                  </a:lnTo>
                  <a:lnTo>
                    <a:pt x="1455" y="78"/>
                  </a:lnTo>
                  <a:lnTo>
                    <a:pt x="1453" y="77"/>
                  </a:lnTo>
                  <a:lnTo>
                    <a:pt x="1451" y="76"/>
                  </a:lnTo>
                  <a:lnTo>
                    <a:pt x="1450" y="75"/>
                  </a:lnTo>
                  <a:lnTo>
                    <a:pt x="1450" y="75"/>
                  </a:lnTo>
                  <a:lnTo>
                    <a:pt x="1456" y="72"/>
                  </a:lnTo>
                  <a:lnTo>
                    <a:pt x="1457" y="72"/>
                  </a:lnTo>
                  <a:lnTo>
                    <a:pt x="1458" y="73"/>
                  </a:lnTo>
                  <a:lnTo>
                    <a:pt x="1460" y="74"/>
                  </a:lnTo>
                  <a:lnTo>
                    <a:pt x="1463" y="75"/>
                  </a:lnTo>
                  <a:lnTo>
                    <a:pt x="1465" y="76"/>
                  </a:lnTo>
                  <a:lnTo>
                    <a:pt x="1467" y="77"/>
                  </a:lnTo>
                  <a:lnTo>
                    <a:pt x="1468" y="78"/>
                  </a:lnTo>
                  <a:lnTo>
                    <a:pt x="1468" y="79"/>
                  </a:lnTo>
                  <a:lnTo>
                    <a:pt x="1471" y="80"/>
                  </a:lnTo>
                  <a:lnTo>
                    <a:pt x="1478" y="80"/>
                  </a:lnTo>
                  <a:lnTo>
                    <a:pt x="1486" y="81"/>
                  </a:lnTo>
                  <a:lnTo>
                    <a:pt x="1494" y="81"/>
                  </a:lnTo>
                  <a:lnTo>
                    <a:pt x="1497" y="82"/>
                  </a:lnTo>
                  <a:lnTo>
                    <a:pt x="1527" y="91"/>
                  </a:lnTo>
                  <a:lnTo>
                    <a:pt x="1540" y="97"/>
                  </a:lnTo>
                  <a:lnTo>
                    <a:pt x="1540" y="97"/>
                  </a:lnTo>
                  <a:lnTo>
                    <a:pt x="1541" y="96"/>
                  </a:lnTo>
                  <a:lnTo>
                    <a:pt x="1542" y="94"/>
                  </a:lnTo>
                  <a:lnTo>
                    <a:pt x="1542" y="93"/>
                  </a:lnTo>
                  <a:lnTo>
                    <a:pt x="1542" y="91"/>
                  </a:lnTo>
                  <a:lnTo>
                    <a:pt x="1541" y="90"/>
                  </a:lnTo>
                  <a:lnTo>
                    <a:pt x="1540" y="88"/>
                  </a:lnTo>
                  <a:lnTo>
                    <a:pt x="1538" y="87"/>
                  </a:lnTo>
                  <a:lnTo>
                    <a:pt x="1536" y="86"/>
                  </a:lnTo>
                  <a:lnTo>
                    <a:pt x="1535" y="86"/>
                  </a:lnTo>
                  <a:lnTo>
                    <a:pt x="1535" y="85"/>
                  </a:lnTo>
                  <a:lnTo>
                    <a:pt x="1534" y="85"/>
                  </a:lnTo>
                  <a:lnTo>
                    <a:pt x="1533" y="85"/>
                  </a:lnTo>
                  <a:lnTo>
                    <a:pt x="1531" y="84"/>
                  </a:lnTo>
                  <a:lnTo>
                    <a:pt x="1528" y="83"/>
                  </a:lnTo>
                  <a:lnTo>
                    <a:pt x="1526" y="83"/>
                  </a:lnTo>
                  <a:lnTo>
                    <a:pt x="1524" y="82"/>
                  </a:lnTo>
                  <a:lnTo>
                    <a:pt x="1521" y="81"/>
                  </a:lnTo>
                  <a:lnTo>
                    <a:pt x="1520" y="80"/>
                  </a:lnTo>
                  <a:lnTo>
                    <a:pt x="1520" y="79"/>
                  </a:lnTo>
                  <a:lnTo>
                    <a:pt x="1520" y="77"/>
                  </a:lnTo>
                  <a:lnTo>
                    <a:pt x="1520" y="75"/>
                  </a:lnTo>
                  <a:lnTo>
                    <a:pt x="1520" y="73"/>
                  </a:lnTo>
                  <a:lnTo>
                    <a:pt x="1520" y="73"/>
                  </a:lnTo>
                  <a:lnTo>
                    <a:pt x="1519" y="72"/>
                  </a:lnTo>
                  <a:lnTo>
                    <a:pt x="1518" y="71"/>
                  </a:lnTo>
                  <a:lnTo>
                    <a:pt x="1516" y="70"/>
                  </a:lnTo>
                  <a:lnTo>
                    <a:pt x="1515" y="67"/>
                  </a:lnTo>
                  <a:lnTo>
                    <a:pt x="1513" y="66"/>
                  </a:lnTo>
                  <a:lnTo>
                    <a:pt x="1512" y="65"/>
                  </a:lnTo>
                  <a:lnTo>
                    <a:pt x="1512" y="65"/>
                  </a:lnTo>
                  <a:lnTo>
                    <a:pt x="1520" y="59"/>
                  </a:lnTo>
                  <a:lnTo>
                    <a:pt x="1519" y="54"/>
                  </a:lnTo>
                  <a:lnTo>
                    <a:pt x="1525" y="43"/>
                  </a:lnTo>
                  <a:lnTo>
                    <a:pt x="1525" y="43"/>
                  </a:lnTo>
                  <a:lnTo>
                    <a:pt x="1527" y="42"/>
                  </a:lnTo>
                  <a:lnTo>
                    <a:pt x="1529" y="40"/>
                  </a:lnTo>
                  <a:lnTo>
                    <a:pt x="1531" y="39"/>
                  </a:lnTo>
                  <a:lnTo>
                    <a:pt x="1532" y="39"/>
                  </a:lnTo>
                  <a:lnTo>
                    <a:pt x="1533" y="39"/>
                  </a:lnTo>
                  <a:lnTo>
                    <a:pt x="1534" y="40"/>
                  </a:lnTo>
                  <a:lnTo>
                    <a:pt x="1535" y="42"/>
                  </a:lnTo>
                  <a:lnTo>
                    <a:pt x="1535" y="43"/>
                  </a:lnTo>
                  <a:lnTo>
                    <a:pt x="1535" y="43"/>
                  </a:lnTo>
                  <a:lnTo>
                    <a:pt x="1536" y="43"/>
                  </a:lnTo>
                  <a:lnTo>
                    <a:pt x="1536" y="44"/>
                  </a:lnTo>
                  <a:lnTo>
                    <a:pt x="1537" y="45"/>
                  </a:lnTo>
                  <a:lnTo>
                    <a:pt x="1538" y="46"/>
                  </a:lnTo>
                  <a:lnTo>
                    <a:pt x="1539" y="47"/>
                  </a:lnTo>
                  <a:lnTo>
                    <a:pt x="1540" y="47"/>
                  </a:lnTo>
                  <a:lnTo>
                    <a:pt x="1542" y="47"/>
                  </a:lnTo>
                  <a:lnTo>
                    <a:pt x="1544" y="48"/>
                  </a:lnTo>
                  <a:lnTo>
                    <a:pt x="1547" y="48"/>
                  </a:lnTo>
                  <a:lnTo>
                    <a:pt x="1549" y="48"/>
                  </a:lnTo>
                  <a:lnTo>
                    <a:pt x="1551" y="48"/>
                  </a:lnTo>
                  <a:lnTo>
                    <a:pt x="1551" y="47"/>
                  </a:lnTo>
                  <a:lnTo>
                    <a:pt x="1553" y="48"/>
                  </a:lnTo>
                  <a:lnTo>
                    <a:pt x="1553" y="49"/>
                  </a:lnTo>
                  <a:lnTo>
                    <a:pt x="1553" y="51"/>
                  </a:lnTo>
                  <a:lnTo>
                    <a:pt x="1554" y="53"/>
                  </a:lnTo>
                  <a:lnTo>
                    <a:pt x="1554" y="55"/>
                  </a:lnTo>
                  <a:lnTo>
                    <a:pt x="1554" y="56"/>
                  </a:lnTo>
                  <a:lnTo>
                    <a:pt x="1553" y="58"/>
                  </a:lnTo>
                  <a:lnTo>
                    <a:pt x="1553" y="60"/>
                  </a:lnTo>
                  <a:lnTo>
                    <a:pt x="1553" y="61"/>
                  </a:lnTo>
                  <a:lnTo>
                    <a:pt x="1554" y="62"/>
                  </a:lnTo>
                  <a:lnTo>
                    <a:pt x="1555" y="62"/>
                  </a:lnTo>
                  <a:lnTo>
                    <a:pt x="1556" y="63"/>
                  </a:lnTo>
                  <a:lnTo>
                    <a:pt x="1558" y="64"/>
                  </a:lnTo>
                  <a:lnTo>
                    <a:pt x="1559" y="65"/>
                  </a:lnTo>
                  <a:lnTo>
                    <a:pt x="1561" y="66"/>
                  </a:lnTo>
                  <a:lnTo>
                    <a:pt x="1561" y="66"/>
                  </a:lnTo>
                  <a:lnTo>
                    <a:pt x="1561" y="67"/>
                  </a:lnTo>
                  <a:lnTo>
                    <a:pt x="1562" y="68"/>
                  </a:lnTo>
                  <a:lnTo>
                    <a:pt x="1563" y="70"/>
                  </a:lnTo>
                  <a:lnTo>
                    <a:pt x="1563" y="72"/>
                  </a:lnTo>
                  <a:lnTo>
                    <a:pt x="1563" y="73"/>
                  </a:lnTo>
                  <a:lnTo>
                    <a:pt x="1564" y="74"/>
                  </a:lnTo>
                  <a:lnTo>
                    <a:pt x="1564" y="75"/>
                  </a:lnTo>
                  <a:lnTo>
                    <a:pt x="1565" y="77"/>
                  </a:lnTo>
                  <a:lnTo>
                    <a:pt x="1567" y="79"/>
                  </a:lnTo>
                  <a:lnTo>
                    <a:pt x="1568" y="81"/>
                  </a:lnTo>
                  <a:lnTo>
                    <a:pt x="1568" y="82"/>
                  </a:lnTo>
                  <a:lnTo>
                    <a:pt x="1569" y="82"/>
                  </a:lnTo>
                  <a:lnTo>
                    <a:pt x="1569" y="83"/>
                  </a:lnTo>
                  <a:lnTo>
                    <a:pt x="1570" y="84"/>
                  </a:lnTo>
                  <a:lnTo>
                    <a:pt x="1572" y="85"/>
                  </a:lnTo>
                  <a:lnTo>
                    <a:pt x="1574" y="87"/>
                  </a:lnTo>
                  <a:lnTo>
                    <a:pt x="1576" y="89"/>
                  </a:lnTo>
                  <a:lnTo>
                    <a:pt x="1578" y="91"/>
                  </a:lnTo>
                  <a:lnTo>
                    <a:pt x="1580" y="92"/>
                  </a:lnTo>
                  <a:lnTo>
                    <a:pt x="1581" y="93"/>
                  </a:lnTo>
                  <a:lnTo>
                    <a:pt x="1583" y="94"/>
                  </a:lnTo>
                  <a:lnTo>
                    <a:pt x="1583" y="95"/>
                  </a:lnTo>
                  <a:lnTo>
                    <a:pt x="1583" y="95"/>
                  </a:lnTo>
                  <a:lnTo>
                    <a:pt x="1581" y="105"/>
                  </a:lnTo>
                  <a:lnTo>
                    <a:pt x="1571" y="113"/>
                  </a:lnTo>
                  <a:lnTo>
                    <a:pt x="1572" y="113"/>
                  </a:lnTo>
                  <a:lnTo>
                    <a:pt x="1573" y="113"/>
                  </a:lnTo>
                  <a:lnTo>
                    <a:pt x="1575" y="114"/>
                  </a:lnTo>
                  <a:lnTo>
                    <a:pt x="1577" y="115"/>
                  </a:lnTo>
                  <a:lnTo>
                    <a:pt x="1579" y="115"/>
                  </a:lnTo>
                  <a:lnTo>
                    <a:pt x="1589" y="113"/>
                  </a:lnTo>
                  <a:lnTo>
                    <a:pt x="1589" y="113"/>
                  </a:lnTo>
                  <a:lnTo>
                    <a:pt x="1590" y="111"/>
                  </a:lnTo>
                  <a:lnTo>
                    <a:pt x="1591" y="109"/>
                  </a:lnTo>
                  <a:lnTo>
                    <a:pt x="1593" y="107"/>
                  </a:lnTo>
                  <a:lnTo>
                    <a:pt x="1594" y="104"/>
                  </a:lnTo>
                  <a:lnTo>
                    <a:pt x="1595" y="103"/>
                  </a:lnTo>
                  <a:lnTo>
                    <a:pt x="1595" y="101"/>
                  </a:lnTo>
                  <a:lnTo>
                    <a:pt x="1595" y="100"/>
                  </a:lnTo>
                  <a:lnTo>
                    <a:pt x="1594" y="97"/>
                  </a:lnTo>
                  <a:lnTo>
                    <a:pt x="1592" y="96"/>
                  </a:lnTo>
                  <a:lnTo>
                    <a:pt x="1591" y="95"/>
                  </a:lnTo>
                  <a:lnTo>
                    <a:pt x="1590" y="94"/>
                  </a:lnTo>
                  <a:lnTo>
                    <a:pt x="1590" y="93"/>
                  </a:lnTo>
                  <a:lnTo>
                    <a:pt x="1590" y="91"/>
                  </a:lnTo>
                  <a:lnTo>
                    <a:pt x="1590" y="90"/>
                  </a:lnTo>
                  <a:lnTo>
                    <a:pt x="1591" y="89"/>
                  </a:lnTo>
                  <a:lnTo>
                    <a:pt x="1591" y="89"/>
                  </a:lnTo>
                  <a:lnTo>
                    <a:pt x="1591" y="89"/>
                  </a:lnTo>
                  <a:lnTo>
                    <a:pt x="1592" y="89"/>
                  </a:lnTo>
                  <a:lnTo>
                    <a:pt x="1594" y="89"/>
                  </a:lnTo>
                  <a:lnTo>
                    <a:pt x="1595" y="89"/>
                  </a:lnTo>
                  <a:lnTo>
                    <a:pt x="1597" y="89"/>
                  </a:lnTo>
                  <a:lnTo>
                    <a:pt x="1599" y="90"/>
                  </a:lnTo>
                  <a:lnTo>
                    <a:pt x="1600" y="90"/>
                  </a:lnTo>
                  <a:lnTo>
                    <a:pt x="1601" y="89"/>
                  </a:lnTo>
                  <a:lnTo>
                    <a:pt x="1602" y="88"/>
                  </a:lnTo>
                  <a:lnTo>
                    <a:pt x="1604" y="87"/>
                  </a:lnTo>
                  <a:lnTo>
                    <a:pt x="1604" y="86"/>
                  </a:lnTo>
                  <a:lnTo>
                    <a:pt x="1604" y="84"/>
                  </a:lnTo>
                  <a:lnTo>
                    <a:pt x="1602" y="84"/>
                  </a:lnTo>
                  <a:lnTo>
                    <a:pt x="1600" y="84"/>
                  </a:lnTo>
                  <a:lnTo>
                    <a:pt x="1598" y="84"/>
                  </a:lnTo>
                  <a:lnTo>
                    <a:pt x="1596" y="84"/>
                  </a:lnTo>
                  <a:lnTo>
                    <a:pt x="1594" y="85"/>
                  </a:lnTo>
                  <a:lnTo>
                    <a:pt x="1593" y="85"/>
                  </a:lnTo>
                  <a:lnTo>
                    <a:pt x="1592" y="86"/>
                  </a:lnTo>
                  <a:lnTo>
                    <a:pt x="1591" y="87"/>
                  </a:lnTo>
                  <a:lnTo>
                    <a:pt x="1589" y="88"/>
                  </a:lnTo>
                  <a:lnTo>
                    <a:pt x="1588" y="89"/>
                  </a:lnTo>
                  <a:lnTo>
                    <a:pt x="1587" y="89"/>
                  </a:lnTo>
                  <a:lnTo>
                    <a:pt x="1586" y="90"/>
                  </a:lnTo>
                  <a:lnTo>
                    <a:pt x="1586" y="89"/>
                  </a:lnTo>
                  <a:lnTo>
                    <a:pt x="1584" y="88"/>
                  </a:lnTo>
                  <a:lnTo>
                    <a:pt x="1581" y="87"/>
                  </a:lnTo>
                  <a:lnTo>
                    <a:pt x="1579" y="86"/>
                  </a:lnTo>
                  <a:lnTo>
                    <a:pt x="1577" y="84"/>
                  </a:lnTo>
                  <a:lnTo>
                    <a:pt x="1576" y="83"/>
                  </a:lnTo>
                  <a:lnTo>
                    <a:pt x="1575" y="82"/>
                  </a:lnTo>
                  <a:lnTo>
                    <a:pt x="1575" y="81"/>
                  </a:lnTo>
                  <a:lnTo>
                    <a:pt x="1575" y="79"/>
                  </a:lnTo>
                  <a:lnTo>
                    <a:pt x="1574" y="77"/>
                  </a:lnTo>
                  <a:lnTo>
                    <a:pt x="1574" y="75"/>
                  </a:lnTo>
                  <a:lnTo>
                    <a:pt x="1574" y="73"/>
                  </a:lnTo>
                  <a:lnTo>
                    <a:pt x="1574" y="72"/>
                  </a:lnTo>
                  <a:lnTo>
                    <a:pt x="1574" y="72"/>
                  </a:lnTo>
                  <a:lnTo>
                    <a:pt x="1573" y="71"/>
                  </a:lnTo>
                  <a:lnTo>
                    <a:pt x="1571" y="70"/>
                  </a:lnTo>
                  <a:lnTo>
                    <a:pt x="1570" y="68"/>
                  </a:lnTo>
                  <a:lnTo>
                    <a:pt x="1568" y="66"/>
                  </a:lnTo>
                  <a:lnTo>
                    <a:pt x="1566" y="66"/>
                  </a:lnTo>
                  <a:lnTo>
                    <a:pt x="1564" y="65"/>
                  </a:lnTo>
                  <a:lnTo>
                    <a:pt x="1562" y="65"/>
                  </a:lnTo>
                  <a:lnTo>
                    <a:pt x="1562" y="64"/>
                  </a:lnTo>
                  <a:lnTo>
                    <a:pt x="1562" y="63"/>
                  </a:lnTo>
                  <a:lnTo>
                    <a:pt x="1562" y="62"/>
                  </a:lnTo>
                  <a:lnTo>
                    <a:pt x="1563" y="61"/>
                  </a:lnTo>
                  <a:lnTo>
                    <a:pt x="1563" y="60"/>
                  </a:lnTo>
                  <a:lnTo>
                    <a:pt x="1563" y="59"/>
                  </a:lnTo>
                  <a:lnTo>
                    <a:pt x="1564" y="58"/>
                  </a:lnTo>
                  <a:lnTo>
                    <a:pt x="1565" y="58"/>
                  </a:lnTo>
                  <a:lnTo>
                    <a:pt x="1567" y="57"/>
                  </a:lnTo>
                  <a:lnTo>
                    <a:pt x="1568" y="56"/>
                  </a:lnTo>
                  <a:lnTo>
                    <a:pt x="1570" y="55"/>
                  </a:lnTo>
                  <a:lnTo>
                    <a:pt x="1570" y="55"/>
                  </a:lnTo>
                  <a:lnTo>
                    <a:pt x="1569" y="54"/>
                  </a:lnTo>
                  <a:lnTo>
                    <a:pt x="1568" y="53"/>
                  </a:lnTo>
                  <a:lnTo>
                    <a:pt x="1567" y="51"/>
                  </a:lnTo>
                  <a:lnTo>
                    <a:pt x="1566" y="51"/>
                  </a:lnTo>
                  <a:lnTo>
                    <a:pt x="1565" y="50"/>
                  </a:lnTo>
                  <a:lnTo>
                    <a:pt x="1558" y="44"/>
                  </a:lnTo>
                  <a:lnTo>
                    <a:pt x="1559" y="44"/>
                  </a:lnTo>
                  <a:lnTo>
                    <a:pt x="1561" y="44"/>
                  </a:lnTo>
                  <a:lnTo>
                    <a:pt x="1562" y="43"/>
                  </a:lnTo>
                  <a:lnTo>
                    <a:pt x="1564" y="43"/>
                  </a:lnTo>
                  <a:lnTo>
                    <a:pt x="1566" y="42"/>
                  </a:lnTo>
                  <a:lnTo>
                    <a:pt x="1566" y="42"/>
                  </a:lnTo>
                  <a:lnTo>
                    <a:pt x="1568" y="43"/>
                  </a:lnTo>
                  <a:lnTo>
                    <a:pt x="1569" y="45"/>
                  </a:lnTo>
                  <a:lnTo>
                    <a:pt x="1570" y="47"/>
                  </a:lnTo>
                  <a:lnTo>
                    <a:pt x="1571" y="49"/>
                  </a:lnTo>
                  <a:lnTo>
                    <a:pt x="1572" y="51"/>
                  </a:lnTo>
                  <a:lnTo>
                    <a:pt x="1573" y="53"/>
                  </a:lnTo>
                  <a:lnTo>
                    <a:pt x="1573" y="55"/>
                  </a:lnTo>
                  <a:lnTo>
                    <a:pt x="1574" y="57"/>
                  </a:lnTo>
                  <a:lnTo>
                    <a:pt x="1575" y="59"/>
                  </a:lnTo>
                  <a:lnTo>
                    <a:pt x="1577" y="61"/>
                  </a:lnTo>
                  <a:lnTo>
                    <a:pt x="1577" y="62"/>
                  </a:lnTo>
                  <a:lnTo>
                    <a:pt x="1578" y="62"/>
                  </a:lnTo>
                  <a:lnTo>
                    <a:pt x="1579" y="63"/>
                  </a:lnTo>
                  <a:lnTo>
                    <a:pt x="1581" y="64"/>
                  </a:lnTo>
                  <a:lnTo>
                    <a:pt x="1584" y="65"/>
                  </a:lnTo>
                  <a:lnTo>
                    <a:pt x="1586" y="66"/>
                  </a:lnTo>
                  <a:lnTo>
                    <a:pt x="1587" y="66"/>
                  </a:lnTo>
                  <a:lnTo>
                    <a:pt x="1588" y="67"/>
                  </a:lnTo>
                  <a:lnTo>
                    <a:pt x="1588" y="66"/>
                  </a:lnTo>
                  <a:lnTo>
                    <a:pt x="1590" y="66"/>
                  </a:lnTo>
                  <a:lnTo>
                    <a:pt x="1591" y="65"/>
                  </a:lnTo>
                  <a:lnTo>
                    <a:pt x="1593" y="64"/>
                  </a:lnTo>
                  <a:lnTo>
                    <a:pt x="1594" y="63"/>
                  </a:lnTo>
                  <a:lnTo>
                    <a:pt x="1594" y="62"/>
                  </a:lnTo>
                  <a:lnTo>
                    <a:pt x="1594" y="61"/>
                  </a:lnTo>
                  <a:lnTo>
                    <a:pt x="1593" y="60"/>
                  </a:lnTo>
                  <a:lnTo>
                    <a:pt x="1591" y="60"/>
                  </a:lnTo>
                  <a:lnTo>
                    <a:pt x="1590" y="61"/>
                  </a:lnTo>
                  <a:lnTo>
                    <a:pt x="1588" y="61"/>
                  </a:lnTo>
                  <a:lnTo>
                    <a:pt x="1588" y="62"/>
                  </a:lnTo>
                  <a:lnTo>
                    <a:pt x="1587" y="62"/>
                  </a:lnTo>
                  <a:lnTo>
                    <a:pt x="1586" y="61"/>
                  </a:lnTo>
                  <a:lnTo>
                    <a:pt x="1585" y="59"/>
                  </a:lnTo>
                  <a:lnTo>
                    <a:pt x="1584" y="58"/>
                  </a:lnTo>
                  <a:lnTo>
                    <a:pt x="1583" y="57"/>
                  </a:lnTo>
                  <a:lnTo>
                    <a:pt x="1581" y="56"/>
                  </a:lnTo>
                  <a:lnTo>
                    <a:pt x="1581" y="55"/>
                  </a:lnTo>
                  <a:lnTo>
                    <a:pt x="1583" y="54"/>
                  </a:lnTo>
                  <a:lnTo>
                    <a:pt x="1584" y="53"/>
                  </a:lnTo>
                  <a:lnTo>
                    <a:pt x="1585" y="52"/>
                  </a:lnTo>
                  <a:lnTo>
                    <a:pt x="1586" y="51"/>
                  </a:lnTo>
                  <a:lnTo>
                    <a:pt x="1586" y="51"/>
                  </a:lnTo>
                  <a:lnTo>
                    <a:pt x="1587" y="51"/>
                  </a:lnTo>
                  <a:lnTo>
                    <a:pt x="1589" y="50"/>
                  </a:lnTo>
                  <a:lnTo>
                    <a:pt x="1591" y="50"/>
                  </a:lnTo>
                  <a:lnTo>
                    <a:pt x="1593" y="50"/>
                  </a:lnTo>
                  <a:lnTo>
                    <a:pt x="1595" y="50"/>
                  </a:lnTo>
                  <a:lnTo>
                    <a:pt x="1596" y="50"/>
                  </a:lnTo>
                  <a:lnTo>
                    <a:pt x="1598" y="50"/>
                  </a:lnTo>
                  <a:lnTo>
                    <a:pt x="1601" y="51"/>
                  </a:lnTo>
                  <a:lnTo>
                    <a:pt x="1604" y="52"/>
                  </a:lnTo>
                  <a:lnTo>
                    <a:pt x="1606" y="52"/>
                  </a:lnTo>
                  <a:lnTo>
                    <a:pt x="1608" y="53"/>
                  </a:lnTo>
                  <a:lnTo>
                    <a:pt x="1609" y="53"/>
                  </a:lnTo>
                  <a:lnTo>
                    <a:pt x="1610" y="53"/>
                  </a:lnTo>
                  <a:lnTo>
                    <a:pt x="1613" y="54"/>
                  </a:lnTo>
                  <a:lnTo>
                    <a:pt x="1615" y="55"/>
                  </a:lnTo>
                  <a:lnTo>
                    <a:pt x="1617" y="56"/>
                  </a:lnTo>
                  <a:lnTo>
                    <a:pt x="1619" y="57"/>
                  </a:lnTo>
                  <a:lnTo>
                    <a:pt x="1621" y="58"/>
                  </a:lnTo>
                  <a:lnTo>
                    <a:pt x="1621" y="59"/>
                  </a:lnTo>
                  <a:lnTo>
                    <a:pt x="1622" y="58"/>
                  </a:lnTo>
                  <a:lnTo>
                    <a:pt x="1624" y="58"/>
                  </a:lnTo>
                  <a:lnTo>
                    <a:pt x="1626" y="58"/>
                  </a:lnTo>
                  <a:lnTo>
                    <a:pt x="1628" y="57"/>
                  </a:lnTo>
                  <a:lnTo>
                    <a:pt x="1629" y="57"/>
                  </a:lnTo>
                  <a:lnTo>
                    <a:pt x="1630" y="57"/>
                  </a:lnTo>
                  <a:lnTo>
                    <a:pt x="1630" y="57"/>
                  </a:lnTo>
                  <a:lnTo>
                    <a:pt x="1630" y="55"/>
                  </a:lnTo>
                  <a:lnTo>
                    <a:pt x="1630" y="54"/>
                  </a:lnTo>
                  <a:lnTo>
                    <a:pt x="1630" y="53"/>
                  </a:lnTo>
                  <a:lnTo>
                    <a:pt x="1629" y="52"/>
                  </a:lnTo>
                  <a:lnTo>
                    <a:pt x="1628" y="53"/>
                  </a:lnTo>
                  <a:lnTo>
                    <a:pt x="1626" y="53"/>
                  </a:lnTo>
                  <a:lnTo>
                    <a:pt x="1624" y="54"/>
                  </a:lnTo>
                  <a:lnTo>
                    <a:pt x="1621" y="55"/>
                  </a:lnTo>
                  <a:lnTo>
                    <a:pt x="1620" y="54"/>
                  </a:lnTo>
                  <a:lnTo>
                    <a:pt x="1618" y="53"/>
                  </a:lnTo>
                  <a:lnTo>
                    <a:pt x="1617" y="52"/>
                  </a:lnTo>
                  <a:lnTo>
                    <a:pt x="1617" y="51"/>
                  </a:lnTo>
                  <a:lnTo>
                    <a:pt x="1615" y="49"/>
                  </a:lnTo>
                  <a:lnTo>
                    <a:pt x="1613" y="48"/>
                  </a:lnTo>
                  <a:lnTo>
                    <a:pt x="1609" y="46"/>
                  </a:lnTo>
                  <a:lnTo>
                    <a:pt x="1607" y="44"/>
                  </a:lnTo>
                  <a:lnTo>
                    <a:pt x="1605" y="42"/>
                  </a:lnTo>
                  <a:lnTo>
                    <a:pt x="1603" y="40"/>
                  </a:lnTo>
                  <a:lnTo>
                    <a:pt x="1602" y="39"/>
                  </a:lnTo>
                  <a:lnTo>
                    <a:pt x="1603" y="39"/>
                  </a:lnTo>
                  <a:lnTo>
                    <a:pt x="1605" y="38"/>
                  </a:lnTo>
                  <a:lnTo>
                    <a:pt x="1607" y="37"/>
                  </a:lnTo>
                  <a:lnTo>
                    <a:pt x="1609" y="37"/>
                  </a:lnTo>
                  <a:lnTo>
                    <a:pt x="1613" y="36"/>
                  </a:lnTo>
                  <a:lnTo>
                    <a:pt x="1614" y="36"/>
                  </a:lnTo>
                  <a:lnTo>
                    <a:pt x="1615" y="37"/>
                  </a:lnTo>
                  <a:lnTo>
                    <a:pt x="1618" y="37"/>
                  </a:lnTo>
                  <a:lnTo>
                    <a:pt x="1625" y="38"/>
                  </a:lnTo>
                  <a:lnTo>
                    <a:pt x="1633" y="37"/>
                  </a:lnTo>
                  <a:lnTo>
                    <a:pt x="1640" y="37"/>
                  </a:lnTo>
                  <a:lnTo>
                    <a:pt x="1644" y="36"/>
                  </a:lnTo>
                  <a:lnTo>
                    <a:pt x="1644" y="35"/>
                  </a:lnTo>
                  <a:lnTo>
                    <a:pt x="1643" y="34"/>
                  </a:lnTo>
                  <a:lnTo>
                    <a:pt x="1641" y="33"/>
                  </a:lnTo>
                  <a:lnTo>
                    <a:pt x="1639" y="32"/>
                  </a:lnTo>
                  <a:lnTo>
                    <a:pt x="1637" y="31"/>
                  </a:lnTo>
                  <a:lnTo>
                    <a:pt x="1635" y="29"/>
                  </a:lnTo>
                  <a:lnTo>
                    <a:pt x="1634" y="28"/>
                  </a:lnTo>
                  <a:lnTo>
                    <a:pt x="1635" y="28"/>
                  </a:lnTo>
                  <a:lnTo>
                    <a:pt x="1637" y="27"/>
                  </a:lnTo>
                  <a:lnTo>
                    <a:pt x="1640" y="26"/>
                  </a:lnTo>
                  <a:lnTo>
                    <a:pt x="1643" y="25"/>
                  </a:lnTo>
                  <a:lnTo>
                    <a:pt x="1645" y="24"/>
                  </a:lnTo>
                  <a:lnTo>
                    <a:pt x="1647" y="23"/>
                  </a:lnTo>
                  <a:lnTo>
                    <a:pt x="1649" y="23"/>
                  </a:lnTo>
                  <a:lnTo>
                    <a:pt x="1649" y="23"/>
                  </a:lnTo>
                  <a:lnTo>
                    <a:pt x="1652" y="23"/>
                  </a:lnTo>
                  <a:lnTo>
                    <a:pt x="1659" y="22"/>
                  </a:lnTo>
                  <a:lnTo>
                    <a:pt x="1668" y="20"/>
                  </a:lnTo>
                  <a:lnTo>
                    <a:pt x="1679" y="18"/>
                  </a:lnTo>
                  <a:lnTo>
                    <a:pt x="1686" y="16"/>
                  </a:lnTo>
                  <a:lnTo>
                    <a:pt x="1689" y="16"/>
                  </a:lnTo>
                  <a:lnTo>
                    <a:pt x="1692" y="16"/>
                  </a:lnTo>
                  <a:lnTo>
                    <a:pt x="1699" y="16"/>
                  </a:lnTo>
                  <a:lnTo>
                    <a:pt x="1708" y="16"/>
                  </a:lnTo>
                  <a:lnTo>
                    <a:pt x="1715" y="16"/>
                  </a:lnTo>
                  <a:lnTo>
                    <a:pt x="1718" y="16"/>
                  </a:lnTo>
                  <a:lnTo>
                    <a:pt x="1719" y="16"/>
                  </a:lnTo>
                  <a:lnTo>
                    <a:pt x="1720" y="16"/>
                  </a:lnTo>
                  <a:lnTo>
                    <a:pt x="1722" y="14"/>
                  </a:lnTo>
                  <a:lnTo>
                    <a:pt x="1724" y="12"/>
                  </a:lnTo>
                  <a:lnTo>
                    <a:pt x="1726" y="11"/>
                  </a:lnTo>
                  <a:lnTo>
                    <a:pt x="1727" y="10"/>
                  </a:lnTo>
                  <a:lnTo>
                    <a:pt x="1728" y="9"/>
                  </a:lnTo>
                  <a:lnTo>
                    <a:pt x="1729" y="9"/>
                  </a:lnTo>
                  <a:lnTo>
                    <a:pt x="1728" y="9"/>
                  </a:lnTo>
                  <a:lnTo>
                    <a:pt x="1727" y="8"/>
                  </a:lnTo>
                  <a:lnTo>
                    <a:pt x="1726" y="7"/>
                  </a:lnTo>
                  <a:lnTo>
                    <a:pt x="1726" y="6"/>
                  </a:lnTo>
                  <a:lnTo>
                    <a:pt x="1725" y="5"/>
                  </a:lnTo>
                  <a:lnTo>
                    <a:pt x="1728" y="4"/>
                  </a:lnTo>
                  <a:lnTo>
                    <a:pt x="1733" y="2"/>
                  </a:lnTo>
                  <a:lnTo>
                    <a:pt x="1739" y="1"/>
                  </a:lnTo>
                  <a:lnTo>
                    <a:pt x="1743" y="0"/>
                  </a:lnTo>
                  <a:lnTo>
                    <a:pt x="1745" y="0"/>
                  </a:lnTo>
                  <a:close/>
                </a:path>
              </a:pathLst>
            </a:custGeom>
            <a:grpFill/>
            <a:ln w="0">
              <a:noFill/>
              <a:prstDash val="solid"/>
              <a:round/>
            </a:ln>
          </p:spPr>
          <p:txBody>
            <a:bodyPr vert="horz" wrap="square" lIns="121920" tIns="60960" rIns="121920" bIns="6096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93" name="Freeform 9"/>
            <p:cNvSpPr>
              <a:spLocks noEditPoints="1"/>
            </p:cNvSpPr>
            <p:nvPr/>
          </p:nvSpPr>
          <p:spPr bwMode="auto">
            <a:xfrm>
              <a:off x="2732088" y="1855788"/>
              <a:ext cx="1320800" cy="382588"/>
            </a:xfrm>
            <a:custGeom>
              <a:avLst/>
              <a:gdLst>
                <a:gd name="T0" fmla="*/ 63 w 832"/>
                <a:gd name="T1" fmla="*/ 57 h 241"/>
                <a:gd name="T2" fmla="*/ 68 w 832"/>
                <a:gd name="T3" fmla="*/ 63 h 241"/>
                <a:gd name="T4" fmla="*/ 86 w 832"/>
                <a:gd name="T5" fmla="*/ 72 h 241"/>
                <a:gd name="T6" fmla="*/ 114 w 832"/>
                <a:gd name="T7" fmla="*/ 58 h 241"/>
                <a:gd name="T8" fmla="*/ 116 w 832"/>
                <a:gd name="T9" fmla="*/ 77 h 241"/>
                <a:gd name="T10" fmla="*/ 95 w 832"/>
                <a:gd name="T11" fmla="*/ 78 h 241"/>
                <a:gd name="T12" fmla="*/ 49 w 832"/>
                <a:gd name="T13" fmla="*/ 82 h 241"/>
                <a:gd name="T14" fmla="*/ 27 w 832"/>
                <a:gd name="T15" fmla="*/ 71 h 241"/>
                <a:gd name="T16" fmla="*/ 6 w 832"/>
                <a:gd name="T17" fmla="*/ 63 h 241"/>
                <a:gd name="T18" fmla="*/ 27 w 832"/>
                <a:gd name="T19" fmla="*/ 58 h 241"/>
                <a:gd name="T20" fmla="*/ 126 w 832"/>
                <a:gd name="T21" fmla="*/ 39 h 241"/>
                <a:gd name="T22" fmla="*/ 112 w 832"/>
                <a:gd name="T23" fmla="*/ 53 h 241"/>
                <a:gd name="T24" fmla="*/ 105 w 832"/>
                <a:gd name="T25" fmla="*/ 49 h 241"/>
                <a:gd name="T26" fmla="*/ 123 w 832"/>
                <a:gd name="T27" fmla="*/ 37 h 241"/>
                <a:gd name="T28" fmla="*/ 207 w 832"/>
                <a:gd name="T29" fmla="*/ 44 h 241"/>
                <a:gd name="T30" fmla="*/ 194 w 832"/>
                <a:gd name="T31" fmla="*/ 51 h 241"/>
                <a:gd name="T32" fmla="*/ 171 w 832"/>
                <a:gd name="T33" fmla="*/ 39 h 241"/>
                <a:gd name="T34" fmla="*/ 233 w 832"/>
                <a:gd name="T35" fmla="*/ 40 h 241"/>
                <a:gd name="T36" fmla="*/ 225 w 832"/>
                <a:gd name="T37" fmla="*/ 53 h 241"/>
                <a:gd name="T38" fmla="*/ 214 w 832"/>
                <a:gd name="T39" fmla="*/ 39 h 241"/>
                <a:gd name="T40" fmla="*/ 443 w 832"/>
                <a:gd name="T41" fmla="*/ 9 h 241"/>
                <a:gd name="T42" fmla="*/ 489 w 832"/>
                <a:gd name="T43" fmla="*/ 12 h 241"/>
                <a:gd name="T44" fmla="*/ 438 w 832"/>
                <a:gd name="T45" fmla="*/ 21 h 241"/>
                <a:gd name="T46" fmla="*/ 375 w 832"/>
                <a:gd name="T47" fmla="*/ 39 h 241"/>
                <a:gd name="T48" fmla="*/ 321 w 832"/>
                <a:gd name="T49" fmla="*/ 56 h 241"/>
                <a:gd name="T50" fmla="*/ 310 w 832"/>
                <a:gd name="T51" fmla="*/ 61 h 241"/>
                <a:gd name="T52" fmla="*/ 255 w 832"/>
                <a:gd name="T53" fmla="*/ 70 h 241"/>
                <a:gd name="T54" fmla="*/ 297 w 832"/>
                <a:gd name="T55" fmla="*/ 70 h 241"/>
                <a:gd name="T56" fmla="*/ 303 w 832"/>
                <a:gd name="T57" fmla="*/ 80 h 241"/>
                <a:gd name="T58" fmla="*/ 244 w 832"/>
                <a:gd name="T59" fmla="*/ 83 h 241"/>
                <a:gd name="T60" fmla="*/ 222 w 832"/>
                <a:gd name="T61" fmla="*/ 76 h 241"/>
                <a:gd name="T62" fmla="*/ 219 w 832"/>
                <a:gd name="T63" fmla="*/ 68 h 241"/>
                <a:gd name="T64" fmla="*/ 207 w 832"/>
                <a:gd name="T65" fmla="*/ 81 h 241"/>
                <a:gd name="T66" fmla="*/ 170 w 832"/>
                <a:gd name="T67" fmla="*/ 78 h 241"/>
                <a:gd name="T68" fmla="*/ 171 w 832"/>
                <a:gd name="T69" fmla="*/ 58 h 241"/>
                <a:gd name="T70" fmla="*/ 185 w 832"/>
                <a:gd name="T71" fmla="*/ 72 h 241"/>
                <a:gd name="T72" fmla="*/ 203 w 832"/>
                <a:gd name="T73" fmla="*/ 69 h 241"/>
                <a:gd name="T74" fmla="*/ 209 w 832"/>
                <a:gd name="T75" fmla="*/ 56 h 241"/>
                <a:gd name="T76" fmla="*/ 230 w 832"/>
                <a:gd name="T77" fmla="*/ 61 h 241"/>
                <a:gd name="T78" fmla="*/ 264 w 832"/>
                <a:gd name="T79" fmla="*/ 58 h 241"/>
                <a:gd name="T80" fmla="*/ 271 w 832"/>
                <a:gd name="T81" fmla="*/ 48 h 241"/>
                <a:gd name="T82" fmla="*/ 251 w 832"/>
                <a:gd name="T83" fmla="*/ 25 h 241"/>
                <a:gd name="T84" fmla="*/ 266 w 832"/>
                <a:gd name="T85" fmla="*/ 25 h 241"/>
                <a:gd name="T86" fmla="*/ 290 w 832"/>
                <a:gd name="T87" fmla="*/ 19 h 241"/>
                <a:gd name="T88" fmla="*/ 374 w 832"/>
                <a:gd name="T89" fmla="*/ 10 h 241"/>
                <a:gd name="T90" fmla="*/ 789 w 832"/>
                <a:gd name="T91" fmla="*/ 34 h 241"/>
                <a:gd name="T92" fmla="*/ 762 w 832"/>
                <a:gd name="T93" fmla="*/ 64 h 241"/>
                <a:gd name="T94" fmla="*/ 750 w 832"/>
                <a:gd name="T95" fmla="*/ 89 h 241"/>
                <a:gd name="T96" fmla="*/ 732 w 832"/>
                <a:gd name="T97" fmla="*/ 106 h 241"/>
                <a:gd name="T98" fmla="*/ 697 w 832"/>
                <a:gd name="T99" fmla="*/ 133 h 241"/>
                <a:gd name="T100" fmla="*/ 623 w 832"/>
                <a:gd name="T101" fmla="*/ 164 h 241"/>
                <a:gd name="T102" fmla="*/ 480 w 832"/>
                <a:gd name="T103" fmla="*/ 232 h 241"/>
                <a:gd name="T104" fmla="*/ 470 w 832"/>
                <a:gd name="T105" fmla="*/ 120 h 241"/>
                <a:gd name="T106" fmla="*/ 478 w 832"/>
                <a:gd name="T107" fmla="*/ 110 h 241"/>
                <a:gd name="T108" fmla="*/ 473 w 832"/>
                <a:gd name="T109" fmla="*/ 104 h 241"/>
                <a:gd name="T110" fmla="*/ 478 w 832"/>
                <a:gd name="T111" fmla="*/ 79 h 241"/>
                <a:gd name="T112" fmla="*/ 404 w 832"/>
                <a:gd name="T113" fmla="*/ 59 h 241"/>
                <a:gd name="T114" fmla="*/ 459 w 832"/>
                <a:gd name="T115" fmla="*/ 37 h 241"/>
                <a:gd name="T116" fmla="*/ 476 w 832"/>
                <a:gd name="T117" fmla="*/ 2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2" h="241">
                  <a:moveTo>
                    <a:pt x="63" y="50"/>
                  </a:moveTo>
                  <a:lnTo>
                    <a:pt x="64" y="50"/>
                  </a:lnTo>
                  <a:lnTo>
                    <a:pt x="65" y="51"/>
                  </a:lnTo>
                  <a:lnTo>
                    <a:pt x="65" y="52"/>
                  </a:lnTo>
                  <a:lnTo>
                    <a:pt x="65" y="54"/>
                  </a:lnTo>
                  <a:lnTo>
                    <a:pt x="65" y="55"/>
                  </a:lnTo>
                  <a:lnTo>
                    <a:pt x="65" y="56"/>
                  </a:lnTo>
                  <a:lnTo>
                    <a:pt x="65" y="56"/>
                  </a:lnTo>
                  <a:lnTo>
                    <a:pt x="64" y="57"/>
                  </a:lnTo>
                  <a:lnTo>
                    <a:pt x="63" y="57"/>
                  </a:lnTo>
                  <a:lnTo>
                    <a:pt x="62" y="58"/>
                  </a:lnTo>
                  <a:lnTo>
                    <a:pt x="61" y="60"/>
                  </a:lnTo>
                  <a:lnTo>
                    <a:pt x="59" y="61"/>
                  </a:lnTo>
                  <a:lnTo>
                    <a:pt x="59" y="62"/>
                  </a:lnTo>
                  <a:lnTo>
                    <a:pt x="58" y="62"/>
                  </a:lnTo>
                  <a:lnTo>
                    <a:pt x="59" y="62"/>
                  </a:lnTo>
                  <a:lnTo>
                    <a:pt x="61" y="62"/>
                  </a:lnTo>
                  <a:lnTo>
                    <a:pt x="63" y="62"/>
                  </a:lnTo>
                  <a:lnTo>
                    <a:pt x="66" y="63"/>
                  </a:lnTo>
                  <a:lnTo>
                    <a:pt x="68" y="63"/>
                  </a:lnTo>
                  <a:lnTo>
                    <a:pt x="71" y="64"/>
                  </a:lnTo>
                  <a:lnTo>
                    <a:pt x="72" y="64"/>
                  </a:lnTo>
                  <a:lnTo>
                    <a:pt x="72" y="64"/>
                  </a:lnTo>
                  <a:lnTo>
                    <a:pt x="74" y="66"/>
                  </a:lnTo>
                  <a:lnTo>
                    <a:pt x="77" y="67"/>
                  </a:lnTo>
                  <a:lnTo>
                    <a:pt x="79" y="69"/>
                  </a:lnTo>
                  <a:lnTo>
                    <a:pt x="81" y="71"/>
                  </a:lnTo>
                  <a:lnTo>
                    <a:pt x="83" y="71"/>
                  </a:lnTo>
                  <a:lnTo>
                    <a:pt x="84" y="72"/>
                  </a:lnTo>
                  <a:lnTo>
                    <a:pt x="86" y="72"/>
                  </a:lnTo>
                  <a:lnTo>
                    <a:pt x="88" y="72"/>
                  </a:lnTo>
                  <a:lnTo>
                    <a:pt x="88" y="72"/>
                  </a:lnTo>
                  <a:lnTo>
                    <a:pt x="88" y="73"/>
                  </a:lnTo>
                  <a:lnTo>
                    <a:pt x="89" y="73"/>
                  </a:lnTo>
                  <a:lnTo>
                    <a:pt x="93" y="71"/>
                  </a:lnTo>
                  <a:lnTo>
                    <a:pt x="98" y="68"/>
                  </a:lnTo>
                  <a:lnTo>
                    <a:pt x="105" y="63"/>
                  </a:lnTo>
                  <a:lnTo>
                    <a:pt x="109" y="61"/>
                  </a:lnTo>
                  <a:lnTo>
                    <a:pt x="112" y="59"/>
                  </a:lnTo>
                  <a:lnTo>
                    <a:pt x="114" y="58"/>
                  </a:lnTo>
                  <a:lnTo>
                    <a:pt x="115" y="59"/>
                  </a:lnTo>
                  <a:lnTo>
                    <a:pt x="116" y="59"/>
                  </a:lnTo>
                  <a:lnTo>
                    <a:pt x="117" y="60"/>
                  </a:lnTo>
                  <a:lnTo>
                    <a:pt x="117" y="60"/>
                  </a:lnTo>
                  <a:lnTo>
                    <a:pt x="115" y="67"/>
                  </a:lnTo>
                  <a:lnTo>
                    <a:pt x="123" y="70"/>
                  </a:lnTo>
                  <a:lnTo>
                    <a:pt x="120" y="76"/>
                  </a:lnTo>
                  <a:lnTo>
                    <a:pt x="119" y="76"/>
                  </a:lnTo>
                  <a:lnTo>
                    <a:pt x="118" y="77"/>
                  </a:lnTo>
                  <a:lnTo>
                    <a:pt x="116" y="77"/>
                  </a:lnTo>
                  <a:lnTo>
                    <a:pt x="114" y="78"/>
                  </a:lnTo>
                  <a:lnTo>
                    <a:pt x="111" y="79"/>
                  </a:lnTo>
                  <a:lnTo>
                    <a:pt x="110" y="79"/>
                  </a:lnTo>
                  <a:lnTo>
                    <a:pt x="108" y="79"/>
                  </a:lnTo>
                  <a:lnTo>
                    <a:pt x="107" y="78"/>
                  </a:lnTo>
                  <a:lnTo>
                    <a:pt x="105" y="78"/>
                  </a:lnTo>
                  <a:lnTo>
                    <a:pt x="102" y="78"/>
                  </a:lnTo>
                  <a:lnTo>
                    <a:pt x="100" y="78"/>
                  </a:lnTo>
                  <a:lnTo>
                    <a:pt x="97" y="78"/>
                  </a:lnTo>
                  <a:lnTo>
                    <a:pt x="95" y="78"/>
                  </a:lnTo>
                  <a:lnTo>
                    <a:pt x="94" y="78"/>
                  </a:lnTo>
                  <a:lnTo>
                    <a:pt x="82" y="80"/>
                  </a:lnTo>
                  <a:lnTo>
                    <a:pt x="60" y="87"/>
                  </a:lnTo>
                  <a:lnTo>
                    <a:pt x="59" y="87"/>
                  </a:lnTo>
                  <a:lnTo>
                    <a:pt x="58" y="88"/>
                  </a:lnTo>
                  <a:lnTo>
                    <a:pt x="56" y="88"/>
                  </a:lnTo>
                  <a:lnTo>
                    <a:pt x="55" y="87"/>
                  </a:lnTo>
                  <a:lnTo>
                    <a:pt x="55" y="87"/>
                  </a:lnTo>
                  <a:lnTo>
                    <a:pt x="53" y="85"/>
                  </a:lnTo>
                  <a:lnTo>
                    <a:pt x="49" y="82"/>
                  </a:lnTo>
                  <a:lnTo>
                    <a:pt x="44" y="79"/>
                  </a:lnTo>
                  <a:lnTo>
                    <a:pt x="40" y="78"/>
                  </a:lnTo>
                  <a:lnTo>
                    <a:pt x="35" y="78"/>
                  </a:lnTo>
                  <a:lnTo>
                    <a:pt x="33" y="79"/>
                  </a:lnTo>
                  <a:lnTo>
                    <a:pt x="31" y="78"/>
                  </a:lnTo>
                  <a:lnTo>
                    <a:pt x="30" y="77"/>
                  </a:lnTo>
                  <a:lnTo>
                    <a:pt x="29" y="75"/>
                  </a:lnTo>
                  <a:lnTo>
                    <a:pt x="28" y="73"/>
                  </a:lnTo>
                  <a:lnTo>
                    <a:pt x="27" y="71"/>
                  </a:lnTo>
                  <a:lnTo>
                    <a:pt x="27" y="71"/>
                  </a:lnTo>
                  <a:lnTo>
                    <a:pt x="25" y="70"/>
                  </a:lnTo>
                  <a:lnTo>
                    <a:pt x="21" y="70"/>
                  </a:lnTo>
                  <a:lnTo>
                    <a:pt x="15" y="69"/>
                  </a:lnTo>
                  <a:lnTo>
                    <a:pt x="10" y="68"/>
                  </a:lnTo>
                  <a:lnTo>
                    <a:pt x="6" y="69"/>
                  </a:lnTo>
                  <a:lnTo>
                    <a:pt x="0" y="64"/>
                  </a:lnTo>
                  <a:lnTo>
                    <a:pt x="0" y="64"/>
                  </a:lnTo>
                  <a:lnTo>
                    <a:pt x="2" y="64"/>
                  </a:lnTo>
                  <a:lnTo>
                    <a:pt x="4" y="63"/>
                  </a:lnTo>
                  <a:lnTo>
                    <a:pt x="6" y="63"/>
                  </a:lnTo>
                  <a:lnTo>
                    <a:pt x="8" y="62"/>
                  </a:lnTo>
                  <a:lnTo>
                    <a:pt x="11" y="62"/>
                  </a:lnTo>
                  <a:lnTo>
                    <a:pt x="12" y="63"/>
                  </a:lnTo>
                  <a:lnTo>
                    <a:pt x="14" y="63"/>
                  </a:lnTo>
                  <a:lnTo>
                    <a:pt x="16" y="63"/>
                  </a:lnTo>
                  <a:lnTo>
                    <a:pt x="18" y="62"/>
                  </a:lnTo>
                  <a:lnTo>
                    <a:pt x="21" y="61"/>
                  </a:lnTo>
                  <a:lnTo>
                    <a:pt x="24" y="60"/>
                  </a:lnTo>
                  <a:lnTo>
                    <a:pt x="26" y="59"/>
                  </a:lnTo>
                  <a:lnTo>
                    <a:pt x="27" y="58"/>
                  </a:lnTo>
                  <a:lnTo>
                    <a:pt x="28" y="57"/>
                  </a:lnTo>
                  <a:lnTo>
                    <a:pt x="30" y="57"/>
                  </a:lnTo>
                  <a:lnTo>
                    <a:pt x="36" y="56"/>
                  </a:lnTo>
                  <a:lnTo>
                    <a:pt x="44" y="54"/>
                  </a:lnTo>
                  <a:lnTo>
                    <a:pt x="52" y="52"/>
                  </a:lnTo>
                  <a:lnTo>
                    <a:pt x="59" y="51"/>
                  </a:lnTo>
                  <a:lnTo>
                    <a:pt x="63" y="50"/>
                  </a:lnTo>
                  <a:close/>
                  <a:moveTo>
                    <a:pt x="123" y="37"/>
                  </a:moveTo>
                  <a:lnTo>
                    <a:pt x="125" y="38"/>
                  </a:lnTo>
                  <a:lnTo>
                    <a:pt x="126" y="39"/>
                  </a:lnTo>
                  <a:lnTo>
                    <a:pt x="128" y="40"/>
                  </a:lnTo>
                  <a:lnTo>
                    <a:pt x="130" y="40"/>
                  </a:lnTo>
                  <a:lnTo>
                    <a:pt x="130" y="41"/>
                  </a:lnTo>
                  <a:lnTo>
                    <a:pt x="127" y="44"/>
                  </a:lnTo>
                  <a:lnTo>
                    <a:pt x="120" y="50"/>
                  </a:lnTo>
                  <a:lnTo>
                    <a:pt x="119" y="50"/>
                  </a:lnTo>
                  <a:lnTo>
                    <a:pt x="118" y="51"/>
                  </a:lnTo>
                  <a:lnTo>
                    <a:pt x="116" y="52"/>
                  </a:lnTo>
                  <a:lnTo>
                    <a:pt x="114" y="53"/>
                  </a:lnTo>
                  <a:lnTo>
                    <a:pt x="112" y="53"/>
                  </a:lnTo>
                  <a:lnTo>
                    <a:pt x="110" y="54"/>
                  </a:lnTo>
                  <a:lnTo>
                    <a:pt x="108" y="55"/>
                  </a:lnTo>
                  <a:lnTo>
                    <a:pt x="107" y="55"/>
                  </a:lnTo>
                  <a:lnTo>
                    <a:pt x="105" y="55"/>
                  </a:lnTo>
                  <a:lnTo>
                    <a:pt x="102" y="55"/>
                  </a:lnTo>
                  <a:lnTo>
                    <a:pt x="100" y="55"/>
                  </a:lnTo>
                  <a:lnTo>
                    <a:pt x="96" y="54"/>
                  </a:lnTo>
                  <a:lnTo>
                    <a:pt x="95" y="54"/>
                  </a:lnTo>
                  <a:lnTo>
                    <a:pt x="94" y="54"/>
                  </a:lnTo>
                  <a:lnTo>
                    <a:pt x="105" y="49"/>
                  </a:lnTo>
                  <a:lnTo>
                    <a:pt x="106" y="45"/>
                  </a:lnTo>
                  <a:lnTo>
                    <a:pt x="107" y="45"/>
                  </a:lnTo>
                  <a:lnTo>
                    <a:pt x="108" y="44"/>
                  </a:lnTo>
                  <a:lnTo>
                    <a:pt x="110" y="43"/>
                  </a:lnTo>
                  <a:lnTo>
                    <a:pt x="113" y="42"/>
                  </a:lnTo>
                  <a:lnTo>
                    <a:pt x="115" y="41"/>
                  </a:lnTo>
                  <a:lnTo>
                    <a:pt x="118" y="40"/>
                  </a:lnTo>
                  <a:lnTo>
                    <a:pt x="120" y="39"/>
                  </a:lnTo>
                  <a:lnTo>
                    <a:pt x="121" y="38"/>
                  </a:lnTo>
                  <a:lnTo>
                    <a:pt x="123" y="37"/>
                  </a:lnTo>
                  <a:close/>
                  <a:moveTo>
                    <a:pt x="177" y="37"/>
                  </a:moveTo>
                  <a:lnTo>
                    <a:pt x="178" y="37"/>
                  </a:lnTo>
                  <a:lnTo>
                    <a:pt x="179" y="37"/>
                  </a:lnTo>
                  <a:lnTo>
                    <a:pt x="182" y="37"/>
                  </a:lnTo>
                  <a:lnTo>
                    <a:pt x="184" y="37"/>
                  </a:lnTo>
                  <a:lnTo>
                    <a:pt x="187" y="38"/>
                  </a:lnTo>
                  <a:lnTo>
                    <a:pt x="190" y="38"/>
                  </a:lnTo>
                  <a:lnTo>
                    <a:pt x="195" y="40"/>
                  </a:lnTo>
                  <a:lnTo>
                    <a:pt x="202" y="42"/>
                  </a:lnTo>
                  <a:lnTo>
                    <a:pt x="207" y="44"/>
                  </a:lnTo>
                  <a:lnTo>
                    <a:pt x="208" y="45"/>
                  </a:lnTo>
                  <a:lnTo>
                    <a:pt x="208" y="46"/>
                  </a:lnTo>
                  <a:lnTo>
                    <a:pt x="207" y="47"/>
                  </a:lnTo>
                  <a:lnTo>
                    <a:pt x="205" y="48"/>
                  </a:lnTo>
                  <a:lnTo>
                    <a:pt x="204" y="49"/>
                  </a:lnTo>
                  <a:lnTo>
                    <a:pt x="202" y="50"/>
                  </a:lnTo>
                  <a:lnTo>
                    <a:pt x="200" y="51"/>
                  </a:lnTo>
                  <a:lnTo>
                    <a:pt x="199" y="51"/>
                  </a:lnTo>
                  <a:lnTo>
                    <a:pt x="197" y="51"/>
                  </a:lnTo>
                  <a:lnTo>
                    <a:pt x="194" y="51"/>
                  </a:lnTo>
                  <a:lnTo>
                    <a:pt x="191" y="51"/>
                  </a:lnTo>
                  <a:lnTo>
                    <a:pt x="189" y="50"/>
                  </a:lnTo>
                  <a:lnTo>
                    <a:pt x="185" y="49"/>
                  </a:lnTo>
                  <a:lnTo>
                    <a:pt x="179" y="47"/>
                  </a:lnTo>
                  <a:lnTo>
                    <a:pt x="173" y="46"/>
                  </a:lnTo>
                  <a:lnTo>
                    <a:pt x="170" y="45"/>
                  </a:lnTo>
                  <a:lnTo>
                    <a:pt x="169" y="44"/>
                  </a:lnTo>
                  <a:lnTo>
                    <a:pt x="169" y="42"/>
                  </a:lnTo>
                  <a:lnTo>
                    <a:pt x="170" y="41"/>
                  </a:lnTo>
                  <a:lnTo>
                    <a:pt x="171" y="39"/>
                  </a:lnTo>
                  <a:lnTo>
                    <a:pt x="171" y="38"/>
                  </a:lnTo>
                  <a:lnTo>
                    <a:pt x="177" y="37"/>
                  </a:lnTo>
                  <a:close/>
                  <a:moveTo>
                    <a:pt x="228" y="33"/>
                  </a:moveTo>
                  <a:lnTo>
                    <a:pt x="229" y="33"/>
                  </a:lnTo>
                  <a:lnTo>
                    <a:pt x="231" y="34"/>
                  </a:lnTo>
                  <a:lnTo>
                    <a:pt x="232" y="35"/>
                  </a:lnTo>
                  <a:lnTo>
                    <a:pt x="233" y="37"/>
                  </a:lnTo>
                  <a:lnTo>
                    <a:pt x="233" y="37"/>
                  </a:lnTo>
                  <a:lnTo>
                    <a:pt x="233" y="38"/>
                  </a:lnTo>
                  <a:lnTo>
                    <a:pt x="233" y="40"/>
                  </a:lnTo>
                  <a:lnTo>
                    <a:pt x="234" y="42"/>
                  </a:lnTo>
                  <a:lnTo>
                    <a:pt x="234" y="45"/>
                  </a:lnTo>
                  <a:lnTo>
                    <a:pt x="234" y="48"/>
                  </a:lnTo>
                  <a:lnTo>
                    <a:pt x="234" y="50"/>
                  </a:lnTo>
                  <a:lnTo>
                    <a:pt x="234" y="52"/>
                  </a:lnTo>
                  <a:lnTo>
                    <a:pt x="233" y="53"/>
                  </a:lnTo>
                  <a:lnTo>
                    <a:pt x="231" y="53"/>
                  </a:lnTo>
                  <a:lnTo>
                    <a:pt x="229" y="53"/>
                  </a:lnTo>
                  <a:lnTo>
                    <a:pt x="227" y="54"/>
                  </a:lnTo>
                  <a:lnTo>
                    <a:pt x="225" y="53"/>
                  </a:lnTo>
                  <a:lnTo>
                    <a:pt x="223" y="53"/>
                  </a:lnTo>
                  <a:lnTo>
                    <a:pt x="222" y="52"/>
                  </a:lnTo>
                  <a:lnTo>
                    <a:pt x="221" y="51"/>
                  </a:lnTo>
                  <a:lnTo>
                    <a:pt x="219" y="49"/>
                  </a:lnTo>
                  <a:lnTo>
                    <a:pt x="217" y="47"/>
                  </a:lnTo>
                  <a:lnTo>
                    <a:pt x="215" y="45"/>
                  </a:lnTo>
                  <a:lnTo>
                    <a:pt x="214" y="42"/>
                  </a:lnTo>
                  <a:lnTo>
                    <a:pt x="214" y="41"/>
                  </a:lnTo>
                  <a:lnTo>
                    <a:pt x="214" y="40"/>
                  </a:lnTo>
                  <a:lnTo>
                    <a:pt x="214" y="39"/>
                  </a:lnTo>
                  <a:lnTo>
                    <a:pt x="216" y="39"/>
                  </a:lnTo>
                  <a:lnTo>
                    <a:pt x="219" y="38"/>
                  </a:lnTo>
                  <a:lnTo>
                    <a:pt x="221" y="35"/>
                  </a:lnTo>
                  <a:lnTo>
                    <a:pt x="224" y="34"/>
                  </a:lnTo>
                  <a:lnTo>
                    <a:pt x="226" y="34"/>
                  </a:lnTo>
                  <a:lnTo>
                    <a:pt x="228" y="33"/>
                  </a:lnTo>
                  <a:close/>
                  <a:moveTo>
                    <a:pt x="414" y="7"/>
                  </a:moveTo>
                  <a:lnTo>
                    <a:pt x="422" y="7"/>
                  </a:lnTo>
                  <a:lnTo>
                    <a:pt x="431" y="9"/>
                  </a:lnTo>
                  <a:lnTo>
                    <a:pt x="443" y="9"/>
                  </a:lnTo>
                  <a:lnTo>
                    <a:pt x="456" y="9"/>
                  </a:lnTo>
                  <a:lnTo>
                    <a:pt x="470" y="9"/>
                  </a:lnTo>
                  <a:lnTo>
                    <a:pt x="481" y="9"/>
                  </a:lnTo>
                  <a:lnTo>
                    <a:pt x="487" y="7"/>
                  </a:lnTo>
                  <a:lnTo>
                    <a:pt x="490" y="7"/>
                  </a:lnTo>
                  <a:lnTo>
                    <a:pt x="491" y="9"/>
                  </a:lnTo>
                  <a:lnTo>
                    <a:pt x="491" y="10"/>
                  </a:lnTo>
                  <a:lnTo>
                    <a:pt x="491" y="10"/>
                  </a:lnTo>
                  <a:lnTo>
                    <a:pt x="490" y="11"/>
                  </a:lnTo>
                  <a:lnTo>
                    <a:pt x="489" y="12"/>
                  </a:lnTo>
                  <a:lnTo>
                    <a:pt x="487" y="12"/>
                  </a:lnTo>
                  <a:lnTo>
                    <a:pt x="482" y="13"/>
                  </a:lnTo>
                  <a:lnTo>
                    <a:pt x="475" y="14"/>
                  </a:lnTo>
                  <a:lnTo>
                    <a:pt x="469" y="15"/>
                  </a:lnTo>
                  <a:lnTo>
                    <a:pt x="466" y="16"/>
                  </a:lnTo>
                  <a:lnTo>
                    <a:pt x="464" y="17"/>
                  </a:lnTo>
                  <a:lnTo>
                    <a:pt x="457" y="18"/>
                  </a:lnTo>
                  <a:lnTo>
                    <a:pt x="450" y="20"/>
                  </a:lnTo>
                  <a:lnTo>
                    <a:pt x="443" y="21"/>
                  </a:lnTo>
                  <a:lnTo>
                    <a:pt x="438" y="21"/>
                  </a:lnTo>
                  <a:lnTo>
                    <a:pt x="435" y="21"/>
                  </a:lnTo>
                  <a:lnTo>
                    <a:pt x="429" y="23"/>
                  </a:lnTo>
                  <a:lnTo>
                    <a:pt x="421" y="25"/>
                  </a:lnTo>
                  <a:lnTo>
                    <a:pt x="413" y="28"/>
                  </a:lnTo>
                  <a:lnTo>
                    <a:pt x="408" y="29"/>
                  </a:lnTo>
                  <a:lnTo>
                    <a:pt x="404" y="30"/>
                  </a:lnTo>
                  <a:lnTo>
                    <a:pt x="400" y="31"/>
                  </a:lnTo>
                  <a:lnTo>
                    <a:pt x="391" y="32"/>
                  </a:lnTo>
                  <a:lnTo>
                    <a:pt x="382" y="35"/>
                  </a:lnTo>
                  <a:lnTo>
                    <a:pt x="375" y="39"/>
                  </a:lnTo>
                  <a:lnTo>
                    <a:pt x="372" y="41"/>
                  </a:lnTo>
                  <a:lnTo>
                    <a:pt x="369" y="43"/>
                  </a:lnTo>
                  <a:lnTo>
                    <a:pt x="361" y="47"/>
                  </a:lnTo>
                  <a:lnTo>
                    <a:pt x="353" y="50"/>
                  </a:lnTo>
                  <a:lnTo>
                    <a:pt x="344" y="54"/>
                  </a:lnTo>
                  <a:lnTo>
                    <a:pt x="335" y="58"/>
                  </a:lnTo>
                  <a:lnTo>
                    <a:pt x="329" y="60"/>
                  </a:lnTo>
                  <a:lnTo>
                    <a:pt x="327" y="61"/>
                  </a:lnTo>
                  <a:lnTo>
                    <a:pt x="321" y="56"/>
                  </a:lnTo>
                  <a:lnTo>
                    <a:pt x="321" y="56"/>
                  </a:lnTo>
                  <a:lnTo>
                    <a:pt x="320" y="58"/>
                  </a:lnTo>
                  <a:lnTo>
                    <a:pt x="320" y="59"/>
                  </a:lnTo>
                  <a:lnTo>
                    <a:pt x="319" y="61"/>
                  </a:lnTo>
                  <a:lnTo>
                    <a:pt x="318" y="62"/>
                  </a:lnTo>
                  <a:lnTo>
                    <a:pt x="317" y="62"/>
                  </a:lnTo>
                  <a:lnTo>
                    <a:pt x="317" y="62"/>
                  </a:lnTo>
                  <a:lnTo>
                    <a:pt x="316" y="62"/>
                  </a:lnTo>
                  <a:lnTo>
                    <a:pt x="315" y="62"/>
                  </a:lnTo>
                  <a:lnTo>
                    <a:pt x="312" y="62"/>
                  </a:lnTo>
                  <a:lnTo>
                    <a:pt x="310" y="61"/>
                  </a:lnTo>
                  <a:lnTo>
                    <a:pt x="306" y="61"/>
                  </a:lnTo>
                  <a:lnTo>
                    <a:pt x="303" y="60"/>
                  </a:lnTo>
                  <a:lnTo>
                    <a:pt x="301" y="60"/>
                  </a:lnTo>
                  <a:lnTo>
                    <a:pt x="294" y="60"/>
                  </a:lnTo>
                  <a:lnTo>
                    <a:pt x="285" y="61"/>
                  </a:lnTo>
                  <a:lnTo>
                    <a:pt x="274" y="61"/>
                  </a:lnTo>
                  <a:lnTo>
                    <a:pt x="269" y="61"/>
                  </a:lnTo>
                  <a:lnTo>
                    <a:pt x="263" y="63"/>
                  </a:lnTo>
                  <a:lnTo>
                    <a:pt x="258" y="67"/>
                  </a:lnTo>
                  <a:lnTo>
                    <a:pt x="255" y="70"/>
                  </a:lnTo>
                  <a:lnTo>
                    <a:pt x="255" y="71"/>
                  </a:lnTo>
                  <a:lnTo>
                    <a:pt x="257" y="72"/>
                  </a:lnTo>
                  <a:lnTo>
                    <a:pt x="260" y="72"/>
                  </a:lnTo>
                  <a:lnTo>
                    <a:pt x="263" y="71"/>
                  </a:lnTo>
                  <a:lnTo>
                    <a:pt x="266" y="70"/>
                  </a:lnTo>
                  <a:lnTo>
                    <a:pt x="270" y="69"/>
                  </a:lnTo>
                  <a:lnTo>
                    <a:pt x="277" y="68"/>
                  </a:lnTo>
                  <a:lnTo>
                    <a:pt x="285" y="68"/>
                  </a:lnTo>
                  <a:lnTo>
                    <a:pt x="291" y="69"/>
                  </a:lnTo>
                  <a:lnTo>
                    <a:pt x="297" y="70"/>
                  </a:lnTo>
                  <a:lnTo>
                    <a:pt x="305" y="72"/>
                  </a:lnTo>
                  <a:lnTo>
                    <a:pt x="311" y="73"/>
                  </a:lnTo>
                  <a:lnTo>
                    <a:pt x="312" y="73"/>
                  </a:lnTo>
                  <a:lnTo>
                    <a:pt x="312" y="74"/>
                  </a:lnTo>
                  <a:lnTo>
                    <a:pt x="311" y="75"/>
                  </a:lnTo>
                  <a:lnTo>
                    <a:pt x="310" y="76"/>
                  </a:lnTo>
                  <a:lnTo>
                    <a:pt x="307" y="77"/>
                  </a:lnTo>
                  <a:lnTo>
                    <a:pt x="306" y="79"/>
                  </a:lnTo>
                  <a:lnTo>
                    <a:pt x="304" y="79"/>
                  </a:lnTo>
                  <a:lnTo>
                    <a:pt x="303" y="80"/>
                  </a:lnTo>
                  <a:lnTo>
                    <a:pt x="298" y="80"/>
                  </a:lnTo>
                  <a:lnTo>
                    <a:pt x="291" y="80"/>
                  </a:lnTo>
                  <a:lnTo>
                    <a:pt x="286" y="79"/>
                  </a:lnTo>
                  <a:lnTo>
                    <a:pt x="282" y="80"/>
                  </a:lnTo>
                  <a:lnTo>
                    <a:pt x="275" y="81"/>
                  </a:lnTo>
                  <a:lnTo>
                    <a:pt x="267" y="82"/>
                  </a:lnTo>
                  <a:lnTo>
                    <a:pt x="260" y="83"/>
                  </a:lnTo>
                  <a:lnTo>
                    <a:pt x="254" y="83"/>
                  </a:lnTo>
                  <a:lnTo>
                    <a:pt x="247" y="83"/>
                  </a:lnTo>
                  <a:lnTo>
                    <a:pt x="244" y="83"/>
                  </a:lnTo>
                  <a:lnTo>
                    <a:pt x="242" y="82"/>
                  </a:lnTo>
                  <a:lnTo>
                    <a:pt x="241" y="82"/>
                  </a:lnTo>
                  <a:lnTo>
                    <a:pt x="241" y="81"/>
                  </a:lnTo>
                  <a:lnTo>
                    <a:pt x="240" y="81"/>
                  </a:lnTo>
                  <a:lnTo>
                    <a:pt x="239" y="81"/>
                  </a:lnTo>
                  <a:lnTo>
                    <a:pt x="233" y="80"/>
                  </a:lnTo>
                  <a:lnTo>
                    <a:pt x="227" y="78"/>
                  </a:lnTo>
                  <a:lnTo>
                    <a:pt x="223" y="77"/>
                  </a:lnTo>
                  <a:lnTo>
                    <a:pt x="222" y="77"/>
                  </a:lnTo>
                  <a:lnTo>
                    <a:pt x="222" y="76"/>
                  </a:lnTo>
                  <a:lnTo>
                    <a:pt x="223" y="75"/>
                  </a:lnTo>
                  <a:lnTo>
                    <a:pt x="224" y="74"/>
                  </a:lnTo>
                  <a:lnTo>
                    <a:pt x="225" y="73"/>
                  </a:lnTo>
                  <a:lnTo>
                    <a:pt x="226" y="73"/>
                  </a:lnTo>
                  <a:lnTo>
                    <a:pt x="226" y="73"/>
                  </a:lnTo>
                  <a:lnTo>
                    <a:pt x="226" y="72"/>
                  </a:lnTo>
                  <a:lnTo>
                    <a:pt x="225" y="71"/>
                  </a:lnTo>
                  <a:lnTo>
                    <a:pt x="223" y="70"/>
                  </a:lnTo>
                  <a:lnTo>
                    <a:pt x="221" y="68"/>
                  </a:lnTo>
                  <a:lnTo>
                    <a:pt x="219" y="68"/>
                  </a:lnTo>
                  <a:lnTo>
                    <a:pt x="217" y="68"/>
                  </a:lnTo>
                  <a:lnTo>
                    <a:pt x="215" y="69"/>
                  </a:lnTo>
                  <a:lnTo>
                    <a:pt x="215" y="70"/>
                  </a:lnTo>
                  <a:lnTo>
                    <a:pt x="215" y="71"/>
                  </a:lnTo>
                  <a:lnTo>
                    <a:pt x="214" y="72"/>
                  </a:lnTo>
                  <a:lnTo>
                    <a:pt x="214" y="74"/>
                  </a:lnTo>
                  <a:lnTo>
                    <a:pt x="212" y="75"/>
                  </a:lnTo>
                  <a:lnTo>
                    <a:pt x="211" y="77"/>
                  </a:lnTo>
                  <a:lnTo>
                    <a:pt x="209" y="78"/>
                  </a:lnTo>
                  <a:lnTo>
                    <a:pt x="207" y="81"/>
                  </a:lnTo>
                  <a:lnTo>
                    <a:pt x="206" y="82"/>
                  </a:lnTo>
                  <a:lnTo>
                    <a:pt x="205" y="83"/>
                  </a:lnTo>
                  <a:lnTo>
                    <a:pt x="203" y="83"/>
                  </a:lnTo>
                  <a:lnTo>
                    <a:pt x="201" y="82"/>
                  </a:lnTo>
                  <a:lnTo>
                    <a:pt x="199" y="81"/>
                  </a:lnTo>
                  <a:lnTo>
                    <a:pt x="196" y="80"/>
                  </a:lnTo>
                  <a:lnTo>
                    <a:pt x="192" y="79"/>
                  </a:lnTo>
                  <a:lnTo>
                    <a:pt x="187" y="79"/>
                  </a:lnTo>
                  <a:lnTo>
                    <a:pt x="179" y="79"/>
                  </a:lnTo>
                  <a:lnTo>
                    <a:pt x="170" y="78"/>
                  </a:lnTo>
                  <a:lnTo>
                    <a:pt x="165" y="77"/>
                  </a:lnTo>
                  <a:lnTo>
                    <a:pt x="160" y="76"/>
                  </a:lnTo>
                  <a:lnTo>
                    <a:pt x="157" y="75"/>
                  </a:lnTo>
                  <a:lnTo>
                    <a:pt x="157" y="74"/>
                  </a:lnTo>
                  <a:lnTo>
                    <a:pt x="157" y="73"/>
                  </a:lnTo>
                  <a:lnTo>
                    <a:pt x="158" y="71"/>
                  </a:lnTo>
                  <a:lnTo>
                    <a:pt x="161" y="68"/>
                  </a:lnTo>
                  <a:lnTo>
                    <a:pt x="163" y="63"/>
                  </a:lnTo>
                  <a:lnTo>
                    <a:pt x="167" y="58"/>
                  </a:lnTo>
                  <a:lnTo>
                    <a:pt x="171" y="58"/>
                  </a:lnTo>
                  <a:lnTo>
                    <a:pt x="176" y="59"/>
                  </a:lnTo>
                  <a:lnTo>
                    <a:pt x="182" y="60"/>
                  </a:lnTo>
                  <a:lnTo>
                    <a:pt x="184" y="60"/>
                  </a:lnTo>
                  <a:lnTo>
                    <a:pt x="186" y="61"/>
                  </a:lnTo>
                  <a:lnTo>
                    <a:pt x="186" y="63"/>
                  </a:lnTo>
                  <a:lnTo>
                    <a:pt x="186" y="64"/>
                  </a:lnTo>
                  <a:lnTo>
                    <a:pt x="186" y="67"/>
                  </a:lnTo>
                  <a:lnTo>
                    <a:pt x="186" y="69"/>
                  </a:lnTo>
                  <a:lnTo>
                    <a:pt x="185" y="70"/>
                  </a:lnTo>
                  <a:lnTo>
                    <a:pt x="185" y="72"/>
                  </a:lnTo>
                  <a:lnTo>
                    <a:pt x="186" y="73"/>
                  </a:lnTo>
                  <a:lnTo>
                    <a:pt x="189" y="73"/>
                  </a:lnTo>
                  <a:lnTo>
                    <a:pt x="191" y="73"/>
                  </a:lnTo>
                  <a:lnTo>
                    <a:pt x="193" y="73"/>
                  </a:lnTo>
                  <a:lnTo>
                    <a:pt x="195" y="73"/>
                  </a:lnTo>
                  <a:lnTo>
                    <a:pt x="198" y="73"/>
                  </a:lnTo>
                  <a:lnTo>
                    <a:pt x="200" y="73"/>
                  </a:lnTo>
                  <a:lnTo>
                    <a:pt x="202" y="72"/>
                  </a:lnTo>
                  <a:lnTo>
                    <a:pt x="203" y="71"/>
                  </a:lnTo>
                  <a:lnTo>
                    <a:pt x="203" y="69"/>
                  </a:lnTo>
                  <a:lnTo>
                    <a:pt x="203" y="67"/>
                  </a:lnTo>
                  <a:lnTo>
                    <a:pt x="204" y="64"/>
                  </a:lnTo>
                  <a:lnTo>
                    <a:pt x="204" y="61"/>
                  </a:lnTo>
                  <a:lnTo>
                    <a:pt x="204" y="59"/>
                  </a:lnTo>
                  <a:lnTo>
                    <a:pt x="204" y="57"/>
                  </a:lnTo>
                  <a:lnTo>
                    <a:pt x="205" y="56"/>
                  </a:lnTo>
                  <a:lnTo>
                    <a:pt x="206" y="55"/>
                  </a:lnTo>
                  <a:lnTo>
                    <a:pt x="207" y="55"/>
                  </a:lnTo>
                  <a:lnTo>
                    <a:pt x="208" y="55"/>
                  </a:lnTo>
                  <a:lnTo>
                    <a:pt x="209" y="56"/>
                  </a:lnTo>
                  <a:lnTo>
                    <a:pt x="210" y="56"/>
                  </a:lnTo>
                  <a:lnTo>
                    <a:pt x="213" y="56"/>
                  </a:lnTo>
                  <a:lnTo>
                    <a:pt x="216" y="56"/>
                  </a:lnTo>
                  <a:lnTo>
                    <a:pt x="220" y="56"/>
                  </a:lnTo>
                  <a:lnTo>
                    <a:pt x="222" y="57"/>
                  </a:lnTo>
                  <a:lnTo>
                    <a:pt x="224" y="57"/>
                  </a:lnTo>
                  <a:lnTo>
                    <a:pt x="225" y="57"/>
                  </a:lnTo>
                  <a:lnTo>
                    <a:pt x="226" y="58"/>
                  </a:lnTo>
                  <a:lnTo>
                    <a:pt x="228" y="60"/>
                  </a:lnTo>
                  <a:lnTo>
                    <a:pt x="230" y="61"/>
                  </a:lnTo>
                  <a:lnTo>
                    <a:pt x="231" y="63"/>
                  </a:lnTo>
                  <a:lnTo>
                    <a:pt x="233" y="64"/>
                  </a:lnTo>
                  <a:lnTo>
                    <a:pt x="234" y="66"/>
                  </a:lnTo>
                  <a:lnTo>
                    <a:pt x="234" y="66"/>
                  </a:lnTo>
                  <a:lnTo>
                    <a:pt x="236" y="66"/>
                  </a:lnTo>
                  <a:lnTo>
                    <a:pt x="242" y="63"/>
                  </a:lnTo>
                  <a:lnTo>
                    <a:pt x="249" y="61"/>
                  </a:lnTo>
                  <a:lnTo>
                    <a:pt x="256" y="59"/>
                  </a:lnTo>
                  <a:lnTo>
                    <a:pt x="261" y="58"/>
                  </a:lnTo>
                  <a:lnTo>
                    <a:pt x="264" y="58"/>
                  </a:lnTo>
                  <a:lnTo>
                    <a:pt x="266" y="57"/>
                  </a:lnTo>
                  <a:lnTo>
                    <a:pt x="269" y="55"/>
                  </a:lnTo>
                  <a:lnTo>
                    <a:pt x="272" y="54"/>
                  </a:lnTo>
                  <a:lnTo>
                    <a:pt x="274" y="52"/>
                  </a:lnTo>
                  <a:lnTo>
                    <a:pt x="275" y="51"/>
                  </a:lnTo>
                  <a:lnTo>
                    <a:pt x="276" y="50"/>
                  </a:lnTo>
                  <a:lnTo>
                    <a:pt x="276" y="49"/>
                  </a:lnTo>
                  <a:lnTo>
                    <a:pt x="275" y="49"/>
                  </a:lnTo>
                  <a:lnTo>
                    <a:pt x="273" y="49"/>
                  </a:lnTo>
                  <a:lnTo>
                    <a:pt x="271" y="48"/>
                  </a:lnTo>
                  <a:lnTo>
                    <a:pt x="269" y="49"/>
                  </a:lnTo>
                  <a:lnTo>
                    <a:pt x="266" y="51"/>
                  </a:lnTo>
                  <a:lnTo>
                    <a:pt x="261" y="51"/>
                  </a:lnTo>
                  <a:lnTo>
                    <a:pt x="256" y="49"/>
                  </a:lnTo>
                  <a:lnTo>
                    <a:pt x="252" y="46"/>
                  </a:lnTo>
                  <a:lnTo>
                    <a:pt x="247" y="43"/>
                  </a:lnTo>
                  <a:lnTo>
                    <a:pt x="247" y="41"/>
                  </a:lnTo>
                  <a:lnTo>
                    <a:pt x="247" y="35"/>
                  </a:lnTo>
                  <a:lnTo>
                    <a:pt x="249" y="29"/>
                  </a:lnTo>
                  <a:lnTo>
                    <a:pt x="251" y="25"/>
                  </a:lnTo>
                  <a:lnTo>
                    <a:pt x="252" y="24"/>
                  </a:lnTo>
                  <a:lnTo>
                    <a:pt x="252" y="24"/>
                  </a:lnTo>
                  <a:lnTo>
                    <a:pt x="252" y="24"/>
                  </a:lnTo>
                  <a:lnTo>
                    <a:pt x="252" y="25"/>
                  </a:lnTo>
                  <a:lnTo>
                    <a:pt x="252" y="26"/>
                  </a:lnTo>
                  <a:lnTo>
                    <a:pt x="253" y="28"/>
                  </a:lnTo>
                  <a:lnTo>
                    <a:pt x="254" y="29"/>
                  </a:lnTo>
                  <a:lnTo>
                    <a:pt x="257" y="30"/>
                  </a:lnTo>
                  <a:lnTo>
                    <a:pt x="261" y="28"/>
                  </a:lnTo>
                  <a:lnTo>
                    <a:pt x="266" y="25"/>
                  </a:lnTo>
                  <a:lnTo>
                    <a:pt x="271" y="22"/>
                  </a:lnTo>
                  <a:lnTo>
                    <a:pt x="274" y="19"/>
                  </a:lnTo>
                  <a:lnTo>
                    <a:pt x="275" y="18"/>
                  </a:lnTo>
                  <a:lnTo>
                    <a:pt x="275" y="18"/>
                  </a:lnTo>
                  <a:lnTo>
                    <a:pt x="277" y="18"/>
                  </a:lnTo>
                  <a:lnTo>
                    <a:pt x="280" y="19"/>
                  </a:lnTo>
                  <a:lnTo>
                    <a:pt x="283" y="19"/>
                  </a:lnTo>
                  <a:lnTo>
                    <a:pt x="286" y="19"/>
                  </a:lnTo>
                  <a:lnTo>
                    <a:pt x="288" y="19"/>
                  </a:lnTo>
                  <a:lnTo>
                    <a:pt x="290" y="19"/>
                  </a:lnTo>
                  <a:lnTo>
                    <a:pt x="293" y="19"/>
                  </a:lnTo>
                  <a:lnTo>
                    <a:pt x="300" y="19"/>
                  </a:lnTo>
                  <a:lnTo>
                    <a:pt x="311" y="18"/>
                  </a:lnTo>
                  <a:lnTo>
                    <a:pt x="321" y="17"/>
                  </a:lnTo>
                  <a:lnTo>
                    <a:pt x="330" y="16"/>
                  </a:lnTo>
                  <a:lnTo>
                    <a:pt x="337" y="16"/>
                  </a:lnTo>
                  <a:lnTo>
                    <a:pt x="346" y="15"/>
                  </a:lnTo>
                  <a:lnTo>
                    <a:pt x="355" y="14"/>
                  </a:lnTo>
                  <a:lnTo>
                    <a:pt x="365" y="12"/>
                  </a:lnTo>
                  <a:lnTo>
                    <a:pt x="374" y="10"/>
                  </a:lnTo>
                  <a:lnTo>
                    <a:pt x="378" y="9"/>
                  </a:lnTo>
                  <a:lnTo>
                    <a:pt x="383" y="9"/>
                  </a:lnTo>
                  <a:lnTo>
                    <a:pt x="392" y="7"/>
                  </a:lnTo>
                  <a:lnTo>
                    <a:pt x="403" y="7"/>
                  </a:lnTo>
                  <a:lnTo>
                    <a:pt x="414" y="7"/>
                  </a:lnTo>
                  <a:close/>
                  <a:moveTo>
                    <a:pt x="722" y="0"/>
                  </a:moveTo>
                  <a:lnTo>
                    <a:pt x="778" y="13"/>
                  </a:lnTo>
                  <a:lnTo>
                    <a:pt x="779" y="20"/>
                  </a:lnTo>
                  <a:lnTo>
                    <a:pt x="832" y="14"/>
                  </a:lnTo>
                  <a:lnTo>
                    <a:pt x="789" y="34"/>
                  </a:lnTo>
                  <a:lnTo>
                    <a:pt x="785" y="34"/>
                  </a:lnTo>
                  <a:lnTo>
                    <a:pt x="779" y="35"/>
                  </a:lnTo>
                  <a:lnTo>
                    <a:pt x="773" y="38"/>
                  </a:lnTo>
                  <a:lnTo>
                    <a:pt x="767" y="40"/>
                  </a:lnTo>
                  <a:lnTo>
                    <a:pt x="765" y="43"/>
                  </a:lnTo>
                  <a:lnTo>
                    <a:pt x="768" y="48"/>
                  </a:lnTo>
                  <a:lnTo>
                    <a:pt x="771" y="53"/>
                  </a:lnTo>
                  <a:lnTo>
                    <a:pt x="774" y="58"/>
                  </a:lnTo>
                  <a:lnTo>
                    <a:pt x="775" y="60"/>
                  </a:lnTo>
                  <a:lnTo>
                    <a:pt x="762" y="64"/>
                  </a:lnTo>
                  <a:lnTo>
                    <a:pt x="760" y="79"/>
                  </a:lnTo>
                  <a:lnTo>
                    <a:pt x="760" y="79"/>
                  </a:lnTo>
                  <a:lnTo>
                    <a:pt x="762" y="79"/>
                  </a:lnTo>
                  <a:lnTo>
                    <a:pt x="763" y="79"/>
                  </a:lnTo>
                  <a:lnTo>
                    <a:pt x="764" y="79"/>
                  </a:lnTo>
                  <a:lnTo>
                    <a:pt x="765" y="80"/>
                  </a:lnTo>
                  <a:lnTo>
                    <a:pt x="765" y="81"/>
                  </a:lnTo>
                  <a:lnTo>
                    <a:pt x="763" y="83"/>
                  </a:lnTo>
                  <a:lnTo>
                    <a:pt x="758" y="86"/>
                  </a:lnTo>
                  <a:lnTo>
                    <a:pt x="750" y="89"/>
                  </a:lnTo>
                  <a:lnTo>
                    <a:pt x="745" y="92"/>
                  </a:lnTo>
                  <a:lnTo>
                    <a:pt x="743" y="94"/>
                  </a:lnTo>
                  <a:lnTo>
                    <a:pt x="743" y="94"/>
                  </a:lnTo>
                  <a:lnTo>
                    <a:pt x="742" y="95"/>
                  </a:lnTo>
                  <a:lnTo>
                    <a:pt x="740" y="97"/>
                  </a:lnTo>
                  <a:lnTo>
                    <a:pt x="738" y="99"/>
                  </a:lnTo>
                  <a:lnTo>
                    <a:pt x="736" y="101"/>
                  </a:lnTo>
                  <a:lnTo>
                    <a:pt x="734" y="103"/>
                  </a:lnTo>
                  <a:lnTo>
                    <a:pt x="732" y="104"/>
                  </a:lnTo>
                  <a:lnTo>
                    <a:pt x="732" y="106"/>
                  </a:lnTo>
                  <a:lnTo>
                    <a:pt x="732" y="107"/>
                  </a:lnTo>
                  <a:lnTo>
                    <a:pt x="733" y="110"/>
                  </a:lnTo>
                  <a:lnTo>
                    <a:pt x="733" y="115"/>
                  </a:lnTo>
                  <a:lnTo>
                    <a:pt x="732" y="122"/>
                  </a:lnTo>
                  <a:lnTo>
                    <a:pt x="732" y="126"/>
                  </a:lnTo>
                  <a:lnTo>
                    <a:pt x="731" y="128"/>
                  </a:lnTo>
                  <a:lnTo>
                    <a:pt x="715" y="127"/>
                  </a:lnTo>
                  <a:lnTo>
                    <a:pt x="713" y="128"/>
                  </a:lnTo>
                  <a:lnTo>
                    <a:pt x="707" y="130"/>
                  </a:lnTo>
                  <a:lnTo>
                    <a:pt x="697" y="133"/>
                  </a:lnTo>
                  <a:lnTo>
                    <a:pt x="686" y="136"/>
                  </a:lnTo>
                  <a:lnTo>
                    <a:pt x="675" y="139"/>
                  </a:lnTo>
                  <a:lnTo>
                    <a:pt x="663" y="143"/>
                  </a:lnTo>
                  <a:lnTo>
                    <a:pt x="654" y="146"/>
                  </a:lnTo>
                  <a:lnTo>
                    <a:pt x="647" y="148"/>
                  </a:lnTo>
                  <a:lnTo>
                    <a:pt x="644" y="149"/>
                  </a:lnTo>
                  <a:lnTo>
                    <a:pt x="641" y="152"/>
                  </a:lnTo>
                  <a:lnTo>
                    <a:pt x="635" y="156"/>
                  </a:lnTo>
                  <a:lnTo>
                    <a:pt x="629" y="160"/>
                  </a:lnTo>
                  <a:lnTo>
                    <a:pt x="623" y="164"/>
                  </a:lnTo>
                  <a:lnTo>
                    <a:pt x="618" y="167"/>
                  </a:lnTo>
                  <a:lnTo>
                    <a:pt x="616" y="168"/>
                  </a:lnTo>
                  <a:lnTo>
                    <a:pt x="590" y="173"/>
                  </a:lnTo>
                  <a:lnTo>
                    <a:pt x="568" y="179"/>
                  </a:lnTo>
                  <a:lnTo>
                    <a:pt x="559" y="185"/>
                  </a:lnTo>
                  <a:lnTo>
                    <a:pt x="553" y="195"/>
                  </a:lnTo>
                  <a:lnTo>
                    <a:pt x="533" y="214"/>
                  </a:lnTo>
                  <a:lnTo>
                    <a:pt x="514" y="240"/>
                  </a:lnTo>
                  <a:lnTo>
                    <a:pt x="495" y="241"/>
                  </a:lnTo>
                  <a:lnTo>
                    <a:pt x="480" y="232"/>
                  </a:lnTo>
                  <a:lnTo>
                    <a:pt x="468" y="230"/>
                  </a:lnTo>
                  <a:lnTo>
                    <a:pt x="461" y="210"/>
                  </a:lnTo>
                  <a:lnTo>
                    <a:pt x="457" y="184"/>
                  </a:lnTo>
                  <a:lnTo>
                    <a:pt x="459" y="153"/>
                  </a:lnTo>
                  <a:lnTo>
                    <a:pt x="472" y="136"/>
                  </a:lnTo>
                  <a:lnTo>
                    <a:pt x="485" y="134"/>
                  </a:lnTo>
                  <a:lnTo>
                    <a:pt x="487" y="127"/>
                  </a:lnTo>
                  <a:lnTo>
                    <a:pt x="468" y="131"/>
                  </a:lnTo>
                  <a:lnTo>
                    <a:pt x="469" y="120"/>
                  </a:lnTo>
                  <a:lnTo>
                    <a:pt x="470" y="120"/>
                  </a:lnTo>
                  <a:lnTo>
                    <a:pt x="471" y="119"/>
                  </a:lnTo>
                  <a:lnTo>
                    <a:pt x="474" y="119"/>
                  </a:lnTo>
                  <a:lnTo>
                    <a:pt x="476" y="118"/>
                  </a:lnTo>
                  <a:lnTo>
                    <a:pt x="479" y="118"/>
                  </a:lnTo>
                  <a:lnTo>
                    <a:pt x="482" y="117"/>
                  </a:lnTo>
                  <a:lnTo>
                    <a:pt x="486" y="116"/>
                  </a:lnTo>
                  <a:lnTo>
                    <a:pt x="490" y="116"/>
                  </a:lnTo>
                  <a:lnTo>
                    <a:pt x="492" y="116"/>
                  </a:lnTo>
                  <a:lnTo>
                    <a:pt x="492" y="116"/>
                  </a:lnTo>
                  <a:lnTo>
                    <a:pt x="478" y="110"/>
                  </a:lnTo>
                  <a:lnTo>
                    <a:pt x="478" y="110"/>
                  </a:lnTo>
                  <a:lnTo>
                    <a:pt x="477" y="110"/>
                  </a:lnTo>
                  <a:lnTo>
                    <a:pt x="476" y="110"/>
                  </a:lnTo>
                  <a:lnTo>
                    <a:pt x="474" y="110"/>
                  </a:lnTo>
                  <a:lnTo>
                    <a:pt x="473" y="110"/>
                  </a:lnTo>
                  <a:lnTo>
                    <a:pt x="471" y="110"/>
                  </a:lnTo>
                  <a:lnTo>
                    <a:pt x="471" y="109"/>
                  </a:lnTo>
                  <a:lnTo>
                    <a:pt x="470" y="108"/>
                  </a:lnTo>
                  <a:lnTo>
                    <a:pt x="471" y="107"/>
                  </a:lnTo>
                  <a:lnTo>
                    <a:pt x="473" y="104"/>
                  </a:lnTo>
                  <a:lnTo>
                    <a:pt x="475" y="102"/>
                  </a:lnTo>
                  <a:lnTo>
                    <a:pt x="477" y="100"/>
                  </a:lnTo>
                  <a:lnTo>
                    <a:pt x="478" y="98"/>
                  </a:lnTo>
                  <a:lnTo>
                    <a:pt x="478" y="96"/>
                  </a:lnTo>
                  <a:lnTo>
                    <a:pt x="479" y="92"/>
                  </a:lnTo>
                  <a:lnTo>
                    <a:pt x="479" y="89"/>
                  </a:lnTo>
                  <a:lnTo>
                    <a:pt x="479" y="86"/>
                  </a:lnTo>
                  <a:lnTo>
                    <a:pt x="479" y="83"/>
                  </a:lnTo>
                  <a:lnTo>
                    <a:pt x="479" y="81"/>
                  </a:lnTo>
                  <a:lnTo>
                    <a:pt x="478" y="79"/>
                  </a:lnTo>
                  <a:lnTo>
                    <a:pt x="474" y="77"/>
                  </a:lnTo>
                  <a:lnTo>
                    <a:pt x="470" y="74"/>
                  </a:lnTo>
                  <a:lnTo>
                    <a:pt x="464" y="72"/>
                  </a:lnTo>
                  <a:lnTo>
                    <a:pt x="460" y="70"/>
                  </a:lnTo>
                  <a:lnTo>
                    <a:pt x="457" y="69"/>
                  </a:lnTo>
                  <a:lnTo>
                    <a:pt x="427" y="64"/>
                  </a:lnTo>
                  <a:lnTo>
                    <a:pt x="424" y="64"/>
                  </a:lnTo>
                  <a:lnTo>
                    <a:pt x="418" y="62"/>
                  </a:lnTo>
                  <a:lnTo>
                    <a:pt x="410" y="60"/>
                  </a:lnTo>
                  <a:lnTo>
                    <a:pt x="404" y="59"/>
                  </a:lnTo>
                  <a:lnTo>
                    <a:pt x="401" y="58"/>
                  </a:lnTo>
                  <a:lnTo>
                    <a:pt x="400" y="57"/>
                  </a:lnTo>
                  <a:lnTo>
                    <a:pt x="399" y="56"/>
                  </a:lnTo>
                  <a:lnTo>
                    <a:pt x="396" y="54"/>
                  </a:lnTo>
                  <a:lnTo>
                    <a:pt x="395" y="53"/>
                  </a:lnTo>
                  <a:lnTo>
                    <a:pt x="394" y="52"/>
                  </a:lnTo>
                  <a:lnTo>
                    <a:pt x="393" y="51"/>
                  </a:lnTo>
                  <a:lnTo>
                    <a:pt x="392" y="50"/>
                  </a:lnTo>
                  <a:lnTo>
                    <a:pt x="396" y="44"/>
                  </a:lnTo>
                  <a:lnTo>
                    <a:pt x="459" y="37"/>
                  </a:lnTo>
                  <a:lnTo>
                    <a:pt x="460" y="29"/>
                  </a:lnTo>
                  <a:lnTo>
                    <a:pt x="459" y="29"/>
                  </a:lnTo>
                  <a:lnTo>
                    <a:pt x="457" y="28"/>
                  </a:lnTo>
                  <a:lnTo>
                    <a:pt x="455" y="27"/>
                  </a:lnTo>
                  <a:lnTo>
                    <a:pt x="454" y="26"/>
                  </a:lnTo>
                  <a:lnTo>
                    <a:pt x="453" y="25"/>
                  </a:lnTo>
                  <a:lnTo>
                    <a:pt x="453" y="24"/>
                  </a:lnTo>
                  <a:lnTo>
                    <a:pt x="457" y="23"/>
                  </a:lnTo>
                  <a:lnTo>
                    <a:pt x="466" y="22"/>
                  </a:lnTo>
                  <a:lnTo>
                    <a:pt x="476" y="20"/>
                  </a:lnTo>
                  <a:lnTo>
                    <a:pt x="487" y="19"/>
                  </a:lnTo>
                  <a:lnTo>
                    <a:pt x="497" y="17"/>
                  </a:lnTo>
                  <a:lnTo>
                    <a:pt x="504" y="16"/>
                  </a:lnTo>
                  <a:lnTo>
                    <a:pt x="507" y="16"/>
                  </a:lnTo>
                  <a:lnTo>
                    <a:pt x="561" y="11"/>
                  </a:lnTo>
                  <a:lnTo>
                    <a:pt x="599" y="11"/>
                  </a:lnTo>
                  <a:lnTo>
                    <a:pt x="612" y="4"/>
                  </a:lnTo>
                  <a:lnTo>
                    <a:pt x="722" y="0"/>
                  </a:lnTo>
                  <a:close/>
                </a:path>
              </a:pathLst>
            </a:custGeom>
            <a:grpFill/>
            <a:ln w="0">
              <a:noFill/>
              <a:prstDash val="solid"/>
              <a:round/>
            </a:ln>
          </p:spPr>
          <p:txBody>
            <a:bodyPr vert="horz" wrap="square" lIns="121920" tIns="60960" rIns="121920" bIns="6096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sp>
        <p:nvSpPr>
          <p:cNvPr id="94" name="Freeform 24"/>
          <p:cNvSpPr>
            <a:spLocks noEditPoints="1"/>
          </p:cNvSpPr>
          <p:nvPr/>
        </p:nvSpPr>
        <p:spPr bwMode="auto">
          <a:xfrm>
            <a:off x="3995167" y="3630864"/>
            <a:ext cx="1099435" cy="1111117"/>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ln>
        </p:spPr>
        <p:txBody>
          <a:bodyPr vert="horz" wrap="square" lIns="121920" tIns="60960" rIns="121920" bIns="6096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95" name="Freeform 24"/>
          <p:cNvSpPr>
            <a:spLocks noEditPoints="1"/>
          </p:cNvSpPr>
          <p:nvPr/>
        </p:nvSpPr>
        <p:spPr bwMode="auto">
          <a:xfrm>
            <a:off x="2834873" y="1804322"/>
            <a:ext cx="1710011" cy="1728179"/>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ln>
        </p:spPr>
        <p:txBody>
          <a:bodyPr vert="horz" wrap="square" lIns="121920" tIns="60960" rIns="121920" bIns="6096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96" name="Freeform 24"/>
          <p:cNvSpPr>
            <a:spLocks noEditPoints="1"/>
          </p:cNvSpPr>
          <p:nvPr/>
        </p:nvSpPr>
        <p:spPr bwMode="auto">
          <a:xfrm>
            <a:off x="5052875" y="1718650"/>
            <a:ext cx="734760" cy="742565"/>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ln>
        </p:spPr>
        <p:txBody>
          <a:bodyPr vert="horz" wrap="square" lIns="121920" tIns="60960" rIns="121920" bIns="6096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97" name="Freeform 24"/>
          <p:cNvSpPr>
            <a:spLocks noEditPoints="1"/>
          </p:cNvSpPr>
          <p:nvPr/>
        </p:nvSpPr>
        <p:spPr bwMode="auto">
          <a:xfrm>
            <a:off x="8707162" y="3983000"/>
            <a:ext cx="868109" cy="877333"/>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ln>
        </p:spPr>
        <p:txBody>
          <a:bodyPr vert="horz" wrap="square" lIns="121920" tIns="60960" rIns="121920" bIns="6096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98" name="Freeform 24"/>
          <p:cNvSpPr>
            <a:spLocks noEditPoints="1"/>
          </p:cNvSpPr>
          <p:nvPr/>
        </p:nvSpPr>
        <p:spPr bwMode="auto">
          <a:xfrm>
            <a:off x="7321069" y="1804322"/>
            <a:ext cx="1468848" cy="1484453"/>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ln>
        </p:spPr>
        <p:txBody>
          <a:bodyPr vert="horz" wrap="square" lIns="121920" tIns="60960" rIns="121920" bIns="6096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99" name="Freeform 24"/>
          <p:cNvSpPr>
            <a:spLocks noEditPoints="1"/>
          </p:cNvSpPr>
          <p:nvPr/>
        </p:nvSpPr>
        <p:spPr bwMode="auto">
          <a:xfrm>
            <a:off x="5765409" y="2584802"/>
            <a:ext cx="734760" cy="742565"/>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ln>
        </p:spPr>
        <p:txBody>
          <a:bodyPr vert="horz" wrap="square" lIns="121920" tIns="60960" rIns="121920" bIns="6096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0" name="Freeform 24"/>
          <p:cNvSpPr>
            <a:spLocks noEditPoints="1"/>
          </p:cNvSpPr>
          <p:nvPr/>
        </p:nvSpPr>
        <p:spPr bwMode="auto">
          <a:xfrm>
            <a:off x="5910263" y="3529481"/>
            <a:ext cx="1367091" cy="1381616"/>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ln>
        </p:spPr>
        <p:txBody>
          <a:bodyPr vert="horz" wrap="square" lIns="121920" tIns="60960" rIns="121920" bIns="6096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1" name="TextBox 22"/>
          <p:cNvSpPr txBox="1"/>
          <p:nvPr/>
        </p:nvSpPr>
        <p:spPr>
          <a:xfrm>
            <a:off x="1460029" y="3077243"/>
            <a:ext cx="803425" cy="584775"/>
          </a:xfrm>
          <a:prstGeom prst="rect">
            <a:avLst/>
          </a:prstGeom>
          <a:noFill/>
        </p:spPr>
        <p:txBody>
          <a:bodyPr wrap="none" anchor="ctr">
            <a:spAutoFit/>
          </a:bodyPr>
          <a:lstStyle>
            <a:defPPr>
              <a:defRPr lang="zh-CN"/>
            </a:defPPr>
            <a:lvl1pPr algn="ctr" fontAlgn="auto">
              <a:spcBef>
                <a:spcPts val="0"/>
              </a:spcBef>
              <a:spcAft>
                <a:spcPts val="0"/>
              </a:spcAft>
              <a:defRPr sz="48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95%</a:t>
            </a:r>
            <a:endPar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endParaRPr>
          </a:p>
        </p:txBody>
      </p:sp>
      <p:cxnSp>
        <p:nvCxnSpPr>
          <p:cNvPr id="102" name="Straight Connector 23"/>
          <p:cNvCxnSpPr>
            <a:stCxn id="101" idx="3"/>
            <a:endCxn id="95" idx="42"/>
          </p:cNvCxnSpPr>
          <p:nvPr/>
        </p:nvCxnSpPr>
        <p:spPr>
          <a:xfrm flipV="1">
            <a:off x="2263454" y="2809478"/>
            <a:ext cx="777041" cy="560153"/>
          </a:xfrm>
          <a:prstGeom prst="line">
            <a:avLst/>
          </a:prstGeom>
          <a:ln w="9525">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3" name="TextBox 24"/>
          <p:cNvSpPr txBox="1"/>
          <p:nvPr/>
        </p:nvSpPr>
        <p:spPr>
          <a:xfrm>
            <a:off x="2224679" y="4218525"/>
            <a:ext cx="785793" cy="584775"/>
          </a:xfrm>
          <a:prstGeom prst="rect">
            <a:avLst/>
          </a:prstGeom>
          <a:noFill/>
        </p:spPr>
        <p:txBody>
          <a:bodyPr wrap="none" anchor="ctr">
            <a:spAutoFit/>
          </a:bodyPr>
          <a:lstStyle>
            <a:defPPr>
              <a:defRPr lang="zh-CN"/>
            </a:defPPr>
            <a:lvl1pPr algn="ctr" fontAlgn="auto">
              <a:spcBef>
                <a:spcPts val="0"/>
              </a:spcBef>
              <a:spcAft>
                <a:spcPts val="0"/>
              </a:spcAft>
              <a:defRPr sz="32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45%</a:t>
            </a:r>
            <a:endPar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endParaRPr>
          </a:p>
        </p:txBody>
      </p:sp>
      <p:cxnSp>
        <p:nvCxnSpPr>
          <p:cNvPr id="104" name="Straight Connector 25"/>
          <p:cNvCxnSpPr>
            <a:endCxn id="94" idx="42"/>
          </p:cNvCxnSpPr>
          <p:nvPr/>
        </p:nvCxnSpPr>
        <p:spPr>
          <a:xfrm flipV="1">
            <a:off x="3013340" y="4277119"/>
            <a:ext cx="1114029" cy="224555"/>
          </a:xfrm>
          <a:prstGeom prst="line">
            <a:avLst/>
          </a:prstGeom>
          <a:ln w="9525">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5" name="TextBox 26"/>
          <p:cNvSpPr txBox="1"/>
          <p:nvPr/>
        </p:nvSpPr>
        <p:spPr>
          <a:xfrm>
            <a:off x="7559236" y="4475278"/>
            <a:ext cx="797013" cy="584775"/>
          </a:xfrm>
          <a:prstGeom prst="rect">
            <a:avLst/>
          </a:prstGeom>
          <a:noFill/>
        </p:spPr>
        <p:txBody>
          <a:bodyPr wrap="none" anchor="ctr">
            <a:spAutoFit/>
          </a:bodyPr>
          <a:lstStyle>
            <a:defPPr>
              <a:defRPr lang="zh-CN"/>
            </a:defPPr>
            <a:lvl1pPr algn="ctr" fontAlgn="auto">
              <a:spcBef>
                <a:spcPts val="0"/>
              </a:spcBef>
              <a:spcAft>
                <a:spcPts val="0"/>
              </a:spcAft>
              <a:defRPr sz="32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55%</a:t>
            </a:r>
            <a:endPar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endParaRPr>
          </a:p>
        </p:txBody>
      </p:sp>
      <p:cxnSp>
        <p:nvCxnSpPr>
          <p:cNvPr id="106" name="Straight Connector 27"/>
          <p:cNvCxnSpPr>
            <a:stCxn id="100" idx="39"/>
            <a:endCxn id="105" idx="1"/>
          </p:cNvCxnSpPr>
          <p:nvPr/>
        </p:nvCxnSpPr>
        <p:spPr>
          <a:xfrm>
            <a:off x="7114496" y="4382000"/>
            <a:ext cx="444740" cy="385666"/>
          </a:xfrm>
          <a:prstGeom prst="line">
            <a:avLst/>
          </a:prstGeom>
          <a:ln>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7" name="TextBox 28"/>
          <p:cNvSpPr txBox="1"/>
          <p:nvPr/>
        </p:nvSpPr>
        <p:spPr>
          <a:xfrm>
            <a:off x="9924538" y="4095313"/>
            <a:ext cx="811441" cy="584775"/>
          </a:xfrm>
          <a:prstGeom prst="rect">
            <a:avLst/>
          </a:prstGeom>
          <a:noFill/>
        </p:spPr>
        <p:txBody>
          <a:bodyPr wrap="none" anchor="ctr">
            <a:spAutoFit/>
          </a:bodyPr>
          <a:lstStyle>
            <a:defPPr>
              <a:defRPr lang="zh-CN"/>
            </a:defPPr>
            <a:lvl1pPr algn="ctr" fontAlgn="auto">
              <a:spcBef>
                <a:spcPts val="0"/>
              </a:spcBef>
              <a:spcAft>
                <a:spcPts val="0"/>
              </a:spcAft>
              <a:defRPr sz="32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30%</a:t>
            </a:r>
            <a:endPar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endParaRPr>
          </a:p>
        </p:txBody>
      </p:sp>
      <p:cxnSp>
        <p:nvCxnSpPr>
          <p:cNvPr id="108" name="Straight Connector 29"/>
          <p:cNvCxnSpPr>
            <a:stCxn id="107" idx="1"/>
            <a:endCxn id="97" idx="54"/>
          </p:cNvCxnSpPr>
          <p:nvPr/>
        </p:nvCxnSpPr>
        <p:spPr>
          <a:xfrm flipH="1" flipV="1">
            <a:off x="9527690" y="4229158"/>
            <a:ext cx="396848" cy="158543"/>
          </a:xfrm>
          <a:prstGeom prst="line">
            <a:avLst/>
          </a:prstGeom>
          <a:ln>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TextBox 30"/>
          <p:cNvSpPr txBox="1"/>
          <p:nvPr/>
        </p:nvSpPr>
        <p:spPr>
          <a:xfrm>
            <a:off x="9430164" y="2546549"/>
            <a:ext cx="784189" cy="584775"/>
          </a:xfrm>
          <a:prstGeom prst="rect">
            <a:avLst/>
          </a:prstGeom>
          <a:noFill/>
        </p:spPr>
        <p:txBody>
          <a:bodyPr wrap="none" anchor="ctr">
            <a:spAutoFit/>
          </a:bodyPr>
          <a:lstStyle>
            <a:defPPr>
              <a:defRPr lang="zh-CN"/>
            </a:defPPr>
            <a:lvl1pPr algn="ctr" fontAlgn="auto">
              <a:spcBef>
                <a:spcPts val="0"/>
              </a:spcBef>
              <a:spcAft>
                <a:spcPts val="0"/>
              </a:spcAft>
              <a:defRPr sz="32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76%</a:t>
            </a:r>
            <a:endPar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endParaRPr>
          </a:p>
        </p:txBody>
      </p:sp>
      <p:cxnSp>
        <p:nvCxnSpPr>
          <p:cNvPr id="110" name="Straight Connector 31"/>
          <p:cNvCxnSpPr>
            <a:stCxn id="98" idx="39"/>
            <a:endCxn id="109" idx="1"/>
          </p:cNvCxnSpPr>
          <p:nvPr/>
        </p:nvCxnSpPr>
        <p:spPr>
          <a:xfrm>
            <a:off x="8614937" y="2720296"/>
            <a:ext cx="815227" cy="118641"/>
          </a:xfrm>
          <a:prstGeom prst="line">
            <a:avLst/>
          </a:prstGeom>
          <a:ln>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1" name="TextBox 32"/>
          <p:cNvSpPr txBox="1"/>
          <p:nvPr/>
        </p:nvSpPr>
        <p:spPr>
          <a:xfrm>
            <a:off x="4857001" y="2755295"/>
            <a:ext cx="712054" cy="584775"/>
          </a:xfrm>
          <a:prstGeom prst="rect">
            <a:avLst/>
          </a:prstGeom>
          <a:noFill/>
        </p:spPr>
        <p:txBody>
          <a:bodyPr wrap="none" anchor="ctr">
            <a:spAutoFit/>
          </a:bodyPr>
          <a:lstStyle>
            <a:defPPr>
              <a:defRPr lang="zh-CN"/>
            </a:defPPr>
            <a:lvl1pPr algn="ctr" fontAlgn="auto">
              <a:spcBef>
                <a:spcPts val="0"/>
              </a:spcBef>
              <a:spcAft>
                <a:spcPts val="0"/>
              </a:spcAft>
              <a:defRPr sz="32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15%</a:t>
            </a:r>
            <a:endPar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endParaRPr>
          </a:p>
        </p:txBody>
      </p:sp>
      <p:cxnSp>
        <p:nvCxnSpPr>
          <p:cNvPr id="112" name="Straight Connector 33"/>
          <p:cNvCxnSpPr>
            <a:stCxn id="99" idx="32"/>
            <a:endCxn id="111" idx="3"/>
          </p:cNvCxnSpPr>
          <p:nvPr/>
        </p:nvCxnSpPr>
        <p:spPr>
          <a:xfrm flipH="1" flipV="1">
            <a:off x="5569055" y="3047683"/>
            <a:ext cx="330320" cy="54901"/>
          </a:xfrm>
          <a:prstGeom prst="line">
            <a:avLst/>
          </a:prstGeom>
          <a:ln>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3" name="TextBox 34"/>
          <p:cNvSpPr txBox="1"/>
          <p:nvPr/>
        </p:nvSpPr>
        <p:spPr>
          <a:xfrm>
            <a:off x="6024768" y="1556453"/>
            <a:ext cx="788999" cy="584775"/>
          </a:xfrm>
          <a:prstGeom prst="rect">
            <a:avLst/>
          </a:prstGeom>
          <a:noFill/>
        </p:spPr>
        <p:txBody>
          <a:bodyPr wrap="none" anchor="ctr">
            <a:spAutoFit/>
          </a:bodyPr>
          <a:lstStyle>
            <a:defPPr>
              <a:defRPr lang="zh-CN"/>
            </a:defPPr>
            <a:lvl1pPr algn="ctr" fontAlgn="auto">
              <a:spcBef>
                <a:spcPts val="0"/>
              </a:spcBef>
              <a:spcAft>
                <a:spcPts val="0"/>
              </a:spcAft>
              <a:defRPr sz="32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25%</a:t>
            </a:r>
            <a:endPar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endParaRPr>
          </a:p>
        </p:txBody>
      </p:sp>
      <p:cxnSp>
        <p:nvCxnSpPr>
          <p:cNvPr id="114" name="Straight Connector 35"/>
          <p:cNvCxnSpPr>
            <a:stCxn id="96" idx="39"/>
            <a:endCxn id="113" idx="1"/>
          </p:cNvCxnSpPr>
          <p:nvPr/>
        </p:nvCxnSpPr>
        <p:spPr>
          <a:xfrm flipV="1">
            <a:off x="5700105" y="1848841"/>
            <a:ext cx="324663" cy="328005"/>
          </a:xfrm>
          <a:prstGeom prst="line">
            <a:avLst/>
          </a:prstGeom>
          <a:ln>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5" name="Freeform 29"/>
          <p:cNvSpPr/>
          <p:nvPr/>
        </p:nvSpPr>
        <p:spPr bwMode="auto">
          <a:xfrm rot="5400000" flipH="1">
            <a:off x="5341942" y="4208781"/>
            <a:ext cx="319817" cy="342831"/>
          </a:xfrm>
          <a:custGeom>
            <a:avLst/>
            <a:gdLst>
              <a:gd name="T0" fmla="*/ 1624 w 3227"/>
              <a:gd name="T1" fmla="*/ 31 h 3456"/>
              <a:gd name="T2" fmla="*/ 1664 w 3227"/>
              <a:gd name="T3" fmla="*/ 110 h 3456"/>
              <a:gd name="T4" fmla="*/ 1697 w 3227"/>
              <a:gd name="T5" fmla="*/ 207 h 3456"/>
              <a:gd name="T6" fmla="*/ 1720 w 3227"/>
              <a:gd name="T7" fmla="*/ 324 h 3456"/>
              <a:gd name="T8" fmla="*/ 1734 w 3227"/>
              <a:gd name="T9" fmla="*/ 459 h 3456"/>
              <a:gd name="T10" fmla="*/ 3057 w 3227"/>
              <a:gd name="T11" fmla="*/ 2157 h 3456"/>
              <a:gd name="T12" fmla="*/ 3227 w 3227"/>
              <a:gd name="T13" fmla="*/ 1982 h 3456"/>
              <a:gd name="T14" fmla="*/ 3162 w 3227"/>
              <a:gd name="T15" fmla="*/ 2539 h 3456"/>
              <a:gd name="T16" fmla="*/ 1971 w 3227"/>
              <a:gd name="T17" fmla="*/ 2500 h 3456"/>
              <a:gd name="T18" fmla="*/ 2434 w 3227"/>
              <a:gd name="T19" fmla="*/ 3156 h 3456"/>
              <a:gd name="T20" fmla="*/ 2480 w 3227"/>
              <a:gd name="T21" fmla="*/ 3196 h 3456"/>
              <a:gd name="T22" fmla="*/ 2504 w 3227"/>
              <a:gd name="T23" fmla="*/ 3233 h 3456"/>
              <a:gd name="T24" fmla="*/ 2504 w 3227"/>
              <a:gd name="T25" fmla="*/ 3265 h 3456"/>
              <a:gd name="T26" fmla="*/ 2487 w 3227"/>
              <a:gd name="T27" fmla="*/ 3288 h 3456"/>
              <a:gd name="T28" fmla="*/ 2452 w 3227"/>
              <a:gd name="T29" fmla="*/ 3302 h 3456"/>
              <a:gd name="T30" fmla="*/ 2401 w 3227"/>
              <a:gd name="T31" fmla="*/ 3307 h 3456"/>
              <a:gd name="T32" fmla="*/ 1905 w 3227"/>
              <a:gd name="T33" fmla="*/ 3198 h 3456"/>
              <a:gd name="T34" fmla="*/ 1783 w 3227"/>
              <a:gd name="T35" fmla="*/ 3237 h 3456"/>
              <a:gd name="T36" fmla="*/ 1749 w 3227"/>
              <a:gd name="T37" fmla="*/ 3302 h 3456"/>
              <a:gd name="T38" fmla="*/ 1703 w 3227"/>
              <a:gd name="T39" fmla="*/ 3352 h 3456"/>
              <a:gd name="T40" fmla="*/ 1645 w 3227"/>
              <a:gd name="T41" fmla="*/ 3388 h 3456"/>
              <a:gd name="T42" fmla="*/ 1568 w 3227"/>
              <a:gd name="T43" fmla="*/ 3388 h 3456"/>
              <a:gd name="T44" fmla="*/ 1509 w 3227"/>
              <a:gd name="T45" fmla="*/ 3354 h 3456"/>
              <a:gd name="T46" fmla="*/ 1463 w 3227"/>
              <a:gd name="T47" fmla="*/ 3305 h 3456"/>
              <a:gd name="T48" fmla="*/ 1430 w 3227"/>
              <a:gd name="T49" fmla="*/ 3238 h 3456"/>
              <a:gd name="T50" fmla="*/ 1307 w 3227"/>
              <a:gd name="T51" fmla="*/ 3198 h 3456"/>
              <a:gd name="T52" fmla="*/ 828 w 3227"/>
              <a:gd name="T53" fmla="*/ 3307 h 3456"/>
              <a:gd name="T54" fmla="*/ 771 w 3227"/>
              <a:gd name="T55" fmla="*/ 3302 h 3456"/>
              <a:gd name="T56" fmla="*/ 733 w 3227"/>
              <a:gd name="T57" fmla="*/ 3288 h 3456"/>
              <a:gd name="T58" fmla="*/ 714 w 3227"/>
              <a:gd name="T59" fmla="*/ 3265 h 3456"/>
              <a:gd name="T60" fmla="*/ 715 w 3227"/>
              <a:gd name="T61" fmla="*/ 3234 h 3456"/>
              <a:gd name="T62" fmla="*/ 737 w 3227"/>
              <a:gd name="T63" fmla="*/ 3200 h 3456"/>
              <a:gd name="T64" fmla="*/ 784 w 3227"/>
              <a:gd name="T65" fmla="*/ 3164 h 3456"/>
              <a:gd name="T66" fmla="*/ 1247 w 3227"/>
              <a:gd name="T67" fmla="*/ 2500 h 3456"/>
              <a:gd name="T68" fmla="*/ 54 w 3227"/>
              <a:gd name="T69" fmla="*/ 2532 h 3456"/>
              <a:gd name="T70" fmla="*/ 0 w 3227"/>
              <a:gd name="T71" fmla="*/ 1975 h 3456"/>
              <a:gd name="T72" fmla="*/ 158 w 3227"/>
              <a:gd name="T73" fmla="*/ 2157 h 3456"/>
              <a:gd name="T74" fmla="*/ 1497 w 3227"/>
              <a:gd name="T75" fmla="*/ 450 h 3456"/>
              <a:gd name="T76" fmla="*/ 1505 w 3227"/>
              <a:gd name="T77" fmla="*/ 307 h 3456"/>
              <a:gd name="T78" fmla="*/ 1530 w 3227"/>
              <a:gd name="T79" fmla="*/ 176 h 3456"/>
              <a:gd name="T80" fmla="*/ 1572 w 3227"/>
              <a:gd name="T81" fmla="*/ 5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27" h="3456">
                <a:moveTo>
                  <a:pt x="1601" y="0"/>
                </a:moveTo>
                <a:lnTo>
                  <a:pt x="1624" y="31"/>
                </a:lnTo>
                <a:lnTo>
                  <a:pt x="1646" y="68"/>
                </a:lnTo>
                <a:lnTo>
                  <a:pt x="1664" y="110"/>
                </a:lnTo>
                <a:lnTo>
                  <a:pt x="1682" y="156"/>
                </a:lnTo>
                <a:lnTo>
                  <a:pt x="1697" y="207"/>
                </a:lnTo>
                <a:lnTo>
                  <a:pt x="1710" y="263"/>
                </a:lnTo>
                <a:lnTo>
                  <a:pt x="1720" y="324"/>
                </a:lnTo>
                <a:lnTo>
                  <a:pt x="1728" y="389"/>
                </a:lnTo>
                <a:lnTo>
                  <a:pt x="1734" y="459"/>
                </a:lnTo>
                <a:lnTo>
                  <a:pt x="2043" y="1571"/>
                </a:lnTo>
                <a:lnTo>
                  <a:pt x="3057" y="2157"/>
                </a:lnTo>
                <a:lnTo>
                  <a:pt x="3173" y="1942"/>
                </a:lnTo>
                <a:lnTo>
                  <a:pt x="3227" y="1982"/>
                </a:lnTo>
                <a:lnTo>
                  <a:pt x="3227" y="2500"/>
                </a:lnTo>
                <a:lnTo>
                  <a:pt x="3162" y="2539"/>
                </a:lnTo>
                <a:lnTo>
                  <a:pt x="3102" y="2458"/>
                </a:lnTo>
                <a:lnTo>
                  <a:pt x="1971" y="2500"/>
                </a:lnTo>
                <a:lnTo>
                  <a:pt x="1971" y="2847"/>
                </a:lnTo>
                <a:lnTo>
                  <a:pt x="2434" y="3156"/>
                </a:lnTo>
                <a:lnTo>
                  <a:pt x="2461" y="3176"/>
                </a:lnTo>
                <a:lnTo>
                  <a:pt x="2480" y="3196"/>
                </a:lnTo>
                <a:lnTo>
                  <a:pt x="2494" y="3215"/>
                </a:lnTo>
                <a:lnTo>
                  <a:pt x="2504" y="3233"/>
                </a:lnTo>
                <a:lnTo>
                  <a:pt x="2506" y="3251"/>
                </a:lnTo>
                <a:lnTo>
                  <a:pt x="2504" y="3265"/>
                </a:lnTo>
                <a:lnTo>
                  <a:pt x="2497" y="3278"/>
                </a:lnTo>
                <a:lnTo>
                  <a:pt x="2487" y="3288"/>
                </a:lnTo>
                <a:lnTo>
                  <a:pt x="2472" y="3297"/>
                </a:lnTo>
                <a:lnTo>
                  <a:pt x="2452" y="3302"/>
                </a:lnTo>
                <a:lnTo>
                  <a:pt x="2429" y="3306"/>
                </a:lnTo>
                <a:lnTo>
                  <a:pt x="2401" y="3307"/>
                </a:lnTo>
                <a:lnTo>
                  <a:pt x="1916" y="3307"/>
                </a:lnTo>
                <a:lnTo>
                  <a:pt x="1905" y="3198"/>
                </a:lnTo>
                <a:lnTo>
                  <a:pt x="1794" y="3198"/>
                </a:lnTo>
                <a:lnTo>
                  <a:pt x="1783" y="3237"/>
                </a:lnTo>
                <a:lnTo>
                  <a:pt x="1768" y="3272"/>
                </a:lnTo>
                <a:lnTo>
                  <a:pt x="1749" y="3302"/>
                </a:lnTo>
                <a:lnTo>
                  <a:pt x="1728" y="3329"/>
                </a:lnTo>
                <a:lnTo>
                  <a:pt x="1703" y="3352"/>
                </a:lnTo>
                <a:lnTo>
                  <a:pt x="1676" y="3372"/>
                </a:lnTo>
                <a:lnTo>
                  <a:pt x="1645" y="3388"/>
                </a:lnTo>
                <a:lnTo>
                  <a:pt x="1612" y="3456"/>
                </a:lnTo>
                <a:lnTo>
                  <a:pt x="1568" y="3388"/>
                </a:lnTo>
                <a:lnTo>
                  <a:pt x="1537" y="3373"/>
                </a:lnTo>
                <a:lnTo>
                  <a:pt x="1509" y="3354"/>
                </a:lnTo>
                <a:lnTo>
                  <a:pt x="1485" y="3332"/>
                </a:lnTo>
                <a:lnTo>
                  <a:pt x="1463" y="3305"/>
                </a:lnTo>
                <a:lnTo>
                  <a:pt x="1446" y="3274"/>
                </a:lnTo>
                <a:lnTo>
                  <a:pt x="1430" y="3238"/>
                </a:lnTo>
                <a:lnTo>
                  <a:pt x="1417" y="3198"/>
                </a:lnTo>
                <a:lnTo>
                  <a:pt x="1307" y="3198"/>
                </a:lnTo>
                <a:lnTo>
                  <a:pt x="1296" y="3307"/>
                </a:lnTo>
                <a:lnTo>
                  <a:pt x="828" y="3307"/>
                </a:lnTo>
                <a:lnTo>
                  <a:pt x="797" y="3306"/>
                </a:lnTo>
                <a:lnTo>
                  <a:pt x="771" y="3302"/>
                </a:lnTo>
                <a:lnTo>
                  <a:pt x="750" y="3297"/>
                </a:lnTo>
                <a:lnTo>
                  <a:pt x="733" y="3288"/>
                </a:lnTo>
                <a:lnTo>
                  <a:pt x="722" y="3278"/>
                </a:lnTo>
                <a:lnTo>
                  <a:pt x="714" y="3265"/>
                </a:lnTo>
                <a:lnTo>
                  <a:pt x="712" y="3251"/>
                </a:lnTo>
                <a:lnTo>
                  <a:pt x="715" y="3234"/>
                </a:lnTo>
                <a:lnTo>
                  <a:pt x="724" y="3218"/>
                </a:lnTo>
                <a:lnTo>
                  <a:pt x="737" y="3200"/>
                </a:lnTo>
                <a:lnTo>
                  <a:pt x="757" y="3183"/>
                </a:lnTo>
                <a:lnTo>
                  <a:pt x="784" y="3164"/>
                </a:lnTo>
                <a:lnTo>
                  <a:pt x="1247" y="2847"/>
                </a:lnTo>
                <a:lnTo>
                  <a:pt x="1247" y="2500"/>
                </a:lnTo>
                <a:lnTo>
                  <a:pt x="120" y="2458"/>
                </a:lnTo>
                <a:lnTo>
                  <a:pt x="54" y="2532"/>
                </a:lnTo>
                <a:lnTo>
                  <a:pt x="0" y="2500"/>
                </a:lnTo>
                <a:lnTo>
                  <a:pt x="0" y="1975"/>
                </a:lnTo>
                <a:lnTo>
                  <a:pt x="43" y="1942"/>
                </a:lnTo>
                <a:lnTo>
                  <a:pt x="158" y="2157"/>
                </a:lnTo>
                <a:lnTo>
                  <a:pt x="1183" y="1564"/>
                </a:lnTo>
                <a:lnTo>
                  <a:pt x="1497" y="450"/>
                </a:lnTo>
                <a:lnTo>
                  <a:pt x="1499" y="378"/>
                </a:lnTo>
                <a:lnTo>
                  <a:pt x="1505" y="307"/>
                </a:lnTo>
                <a:lnTo>
                  <a:pt x="1516" y="240"/>
                </a:lnTo>
                <a:lnTo>
                  <a:pt x="1530" y="176"/>
                </a:lnTo>
                <a:lnTo>
                  <a:pt x="1549" y="114"/>
                </a:lnTo>
                <a:lnTo>
                  <a:pt x="1572" y="56"/>
                </a:lnTo>
                <a:lnTo>
                  <a:pt x="1601" y="0"/>
                </a:lnTo>
                <a:close/>
              </a:path>
            </a:pathLst>
          </a:custGeom>
          <a:solidFill>
            <a:schemeClr val="bg1">
              <a:alpha val="30000"/>
            </a:schemeClr>
          </a:solidFill>
          <a:ln w="0">
            <a:noFill/>
            <a:prstDash val="solid"/>
            <a:round/>
          </a:ln>
        </p:spPr>
        <p:txBody>
          <a:bodyPr vert="horz" wrap="square" lIns="121920" tIns="60960" rIns="121920" bIns="6096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16" name="Freeform 29"/>
          <p:cNvSpPr/>
          <p:nvPr/>
        </p:nvSpPr>
        <p:spPr bwMode="auto">
          <a:xfrm rot="5400000" flipH="1">
            <a:off x="6942286" y="1656557"/>
            <a:ext cx="323431" cy="346704"/>
          </a:xfrm>
          <a:custGeom>
            <a:avLst/>
            <a:gdLst>
              <a:gd name="T0" fmla="*/ 1624 w 3227"/>
              <a:gd name="T1" fmla="*/ 31 h 3456"/>
              <a:gd name="T2" fmla="*/ 1664 w 3227"/>
              <a:gd name="T3" fmla="*/ 110 h 3456"/>
              <a:gd name="T4" fmla="*/ 1697 w 3227"/>
              <a:gd name="T5" fmla="*/ 207 h 3456"/>
              <a:gd name="T6" fmla="*/ 1720 w 3227"/>
              <a:gd name="T7" fmla="*/ 324 h 3456"/>
              <a:gd name="T8" fmla="*/ 1734 w 3227"/>
              <a:gd name="T9" fmla="*/ 459 h 3456"/>
              <a:gd name="T10" fmla="*/ 3057 w 3227"/>
              <a:gd name="T11" fmla="*/ 2157 h 3456"/>
              <a:gd name="T12" fmla="*/ 3227 w 3227"/>
              <a:gd name="T13" fmla="*/ 1982 h 3456"/>
              <a:gd name="T14" fmla="*/ 3162 w 3227"/>
              <a:gd name="T15" fmla="*/ 2539 h 3456"/>
              <a:gd name="T16" fmla="*/ 1971 w 3227"/>
              <a:gd name="T17" fmla="*/ 2500 h 3456"/>
              <a:gd name="T18" fmla="*/ 2434 w 3227"/>
              <a:gd name="T19" fmla="*/ 3156 h 3456"/>
              <a:gd name="T20" fmla="*/ 2480 w 3227"/>
              <a:gd name="T21" fmla="*/ 3196 h 3456"/>
              <a:gd name="T22" fmla="*/ 2504 w 3227"/>
              <a:gd name="T23" fmla="*/ 3233 h 3456"/>
              <a:gd name="T24" fmla="*/ 2504 w 3227"/>
              <a:gd name="T25" fmla="*/ 3265 h 3456"/>
              <a:gd name="T26" fmla="*/ 2487 w 3227"/>
              <a:gd name="T27" fmla="*/ 3288 h 3456"/>
              <a:gd name="T28" fmla="*/ 2452 w 3227"/>
              <a:gd name="T29" fmla="*/ 3302 h 3456"/>
              <a:gd name="T30" fmla="*/ 2401 w 3227"/>
              <a:gd name="T31" fmla="*/ 3307 h 3456"/>
              <a:gd name="T32" fmla="*/ 1905 w 3227"/>
              <a:gd name="T33" fmla="*/ 3198 h 3456"/>
              <a:gd name="T34" fmla="*/ 1783 w 3227"/>
              <a:gd name="T35" fmla="*/ 3237 h 3456"/>
              <a:gd name="T36" fmla="*/ 1749 w 3227"/>
              <a:gd name="T37" fmla="*/ 3302 h 3456"/>
              <a:gd name="T38" fmla="*/ 1703 w 3227"/>
              <a:gd name="T39" fmla="*/ 3352 h 3456"/>
              <a:gd name="T40" fmla="*/ 1645 w 3227"/>
              <a:gd name="T41" fmla="*/ 3388 h 3456"/>
              <a:gd name="T42" fmla="*/ 1568 w 3227"/>
              <a:gd name="T43" fmla="*/ 3388 h 3456"/>
              <a:gd name="T44" fmla="*/ 1509 w 3227"/>
              <a:gd name="T45" fmla="*/ 3354 h 3456"/>
              <a:gd name="T46" fmla="*/ 1463 w 3227"/>
              <a:gd name="T47" fmla="*/ 3305 h 3456"/>
              <a:gd name="T48" fmla="*/ 1430 w 3227"/>
              <a:gd name="T49" fmla="*/ 3238 h 3456"/>
              <a:gd name="T50" fmla="*/ 1307 w 3227"/>
              <a:gd name="T51" fmla="*/ 3198 h 3456"/>
              <a:gd name="T52" fmla="*/ 828 w 3227"/>
              <a:gd name="T53" fmla="*/ 3307 h 3456"/>
              <a:gd name="T54" fmla="*/ 771 w 3227"/>
              <a:gd name="T55" fmla="*/ 3302 h 3456"/>
              <a:gd name="T56" fmla="*/ 733 w 3227"/>
              <a:gd name="T57" fmla="*/ 3288 h 3456"/>
              <a:gd name="T58" fmla="*/ 714 w 3227"/>
              <a:gd name="T59" fmla="*/ 3265 h 3456"/>
              <a:gd name="T60" fmla="*/ 715 w 3227"/>
              <a:gd name="T61" fmla="*/ 3234 h 3456"/>
              <a:gd name="T62" fmla="*/ 737 w 3227"/>
              <a:gd name="T63" fmla="*/ 3200 h 3456"/>
              <a:gd name="T64" fmla="*/ 784 w 3227"/>
              <a:gd name="T65" fmla="*/ 3164 h 3456"/>
              <a:gd name="T66" fmla="*/ 1247 w 3227"/>
              <a:gd name="T67" fmla="*/ 2500 h 3456"/>
              <a:gd name="T68" fmla="*/ 54 w 3227"/>
              <a:gd name="T69" fmla="*/ 2532 h 3456"/>
              <a:gd name="T70" fmla="*/ 0 w 3227"/>
              <a:gd name="T71" fmla="*/ 1975 h 3456"/>
              <a:gd name="T72" fmla="*/ 158 w 3227"/>
              <a:gd name="T73" fmla="*/ 2157 h 3456"/>
              <a:gd name="T74" fmla="*/ 1497 w 3227"/>
              <a:gd name="T75" fmla="*/ 450 h 3456"/>
              <a:gd name="T76" fmla="*/ 1505 w 3227"/>
              <a:gd name="T77" fmla="*/ 307 h 3456"/>
              <a:gd name="T78" fmla="*/ 1530 w 3227"/>
              <a:gd name="T79" fmla="*/ 176 h 3456"/>
              <a:gd name="T80" fmla="*/ 1572 w 3227"/>
              <a:gd name="T81" fmla="*/ 5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27" h="3456">
                <a:moveTo>
                  <a:pt x="1601" y="0"/>
                </a:moveTo>
                <a:lnTo>
                  <a:pt x="1624" y="31"/>
                </a:lnTo>
                <a:lnTo>
                  <a:pt x="1646" y="68"/>
                </a:lnTo>
                <a:lnTo>
                  <a:pt x="1664" y="110"/>
                </a:lnTo>
                <a:lnTo>
                  <a:pt x="1682" y="156"/>
                </a:lnTo>
                <a:lnTo>
                  <a:pt x="1697" y="207"/>
                </a:lnTo>
                <a:lnTo>
                  <a:pt x="1710" y="263"/>
                </a:lnTo>
                <a:lnTo>
                  <a:pt x="1720" y="324"/>
                </a:lnTo>
                <a:lnTo>
                  <a:pt x="1728" y="389"/>
                </a:lnTo>
                <a:lnTo>
                  <a:pt x="1734" y="459"/>
                </a:lnTo>
                <a:lnTo>
                  <a:pt x="2043" y="1571"/>
                </a:lnTo>
                <a:lnTo>
                  <a:pt x="3057" y="2157"/>
                </a:lnTo>
                <a:lnTo>
                  <a:pt x="3173" y="1942"/>
                </a:lnTo>
                <a:lnTo>
                  <a:pt x="3227" y="1982"/>
                </a:lnTo>
                <a:lnTo>
                  <a:pt x="3227" y="2500"/>
                </a:lnTo>
                <a:lnTo>
                  <a:pt x="3162" y="2539"/>
                </a:lnTo>
                <a:lnTo>
                  <a:pt x="3102" y="2458"/>
                </a:lnTo>
                <a:lnTo>
                  <a:pt x="1971" y="2500"/>
                </a:lnTo>
                <a:lnTo>
                  <a:pt x="1971" y="2847"/>
                </a:lnTo>
                <a:lnTo>
                  <a:pt x="2434" y="3156"/>
                </a:lnTo>
                <a:lnTo>
                  <a:pt x="2461" y="3176"/>
                </a:lnTo>
                <a:lnTo>
                  <a:pt x="2480" y="3196"/>
                </a:lnTo>
                <a:lnTo>
                  <a:pt x="2494" y="3215"/>
                </a:lnTo>
                <a:lnTo>
                  <a:pt x="2504" y="3233"/>
                </a:lnTo>
                <a:lnTo>
                  <a:pt x="2506" y="3251"/>
                </a:lnTo>
                <a:lnTo>
                  <a:pt x="2504" y="3265"/>
                </a:lnTo>
                <a:lnTo>
                  <a:pt x="2497" y="3278"/>
                </a:lnTo>
                <a:lnTo>
                  <a:pt x="2487" y="3288"/>
                </a:lnTo>
                <a:lnTo>
                  <a:pt x="2472" y="3297"/>
                </a:lnTo>
                <a:lnTo>
                  <a:pt x="2452" y="3302"/>
                </a:lnTo>
                <a:lnTo>
                  <a:pt x="2429" y="3306"/>
                </a:lnTo>
                <a:lnTo>
                  <a:pt x="2401" y="3307"/>
                </a:lnTo>
                <a:lnTo>
                  <a:pt x="1916" y="3307"/>
                </a:lnTo>
                <a:lnTo>
                  <a:pt x="1905" y="3198"/>
                </a:lnTo>
                <a:lnTo>
                  <a:pt x="1794" y="3198"/>
                </a:lnTo>
                <a:lnTo>
                  <a:pt x="1783" y="3237"/>
                </a:lnTo>
                <a:lnTo>
                  <a:pt x="1768" y="3272"/>
                </a:lnTo>
                <a:lnTo>
                  <a:pt x="1749" y="3302"/>
                </a:lnTo>
                <a:lnTo>
                  <a:pt x="1728" y="3329"/>
                </a:lnTo>
                <a:lnTo>
                  <a:pt x="1703" y="3352"/>
                </a:lnTo>
                <a:lnTo>
                  <a:pt x="1676" y="3372"/>
                </a:lnTo>
                <a:lnTo>
                  <a:pt x="1645" y="3388"/>
                </a:lnTo>
                <a:lnTo>
                  <a:pt x="1612" y="3456"/>
                </a:lnTo>
                <a:lnTo>
                  <a:pt x="1568" y="3388"/>
                </a:lnTo>
                <a:lnTo>
                  <a:pt x="1537" y="3373"/>
                </a:lnTo>
                <a:lnTo>
                  <a:pt x="1509" y="3354"/>
                </a:lnTo>
                <a:lnTo>
                  <a:pt x="1485" y="3332"/>
                </a:lnTo>
                <a:lnTo>
                  <a:pt x="1463" y="3305"/>
                </a:lnTo>
                <a:lnTo>
                  <a:pt x="1446" y="3274"/>
                </a:lnTo>
                <a:lnTo>
                  <a:pt x="1430" y="3238"/>
                </a:lnTo>
                <a:lnTo>
                  <a:pt x="1417" y="3198"/>
                </a:lnTo>
                <a:lnTo>
                  <a:pt x="1307" y="3198"/>
                </a:lnTo>
                <a:lnTo>
                  <a:pt x="1296" y="3307"/>
                </a:lnTo>
                <a:lnTo>
                  <a:pt x="828" y="3307"/>
                </a:lnTo>
                <a:lnTo>
                  <a:pt x="797" y="3306"/>
                </a:lnTo>
                <a:lnTo>
                  <a:pt x="771" y="3302"/>
                </a:lnTo>
                <a:lnTo>
                  <a:pt x="750" y="3297"/>
                </a:lnTo>
                <a:lnTo>
                  <a:pt x="733" y="3288"/>
                </a:lnTo>
                <a:lnTo>
                  <a:pt x="722" y="3278"/>
                </a:lnTo>
                <a:lnTo>
                  <a:pt x="714" y="3265"/>
                </a:lnTo>
                <a:lnTo>
                  <a:pt x="712" y="3251"/>
                </a:lnTo>
                <a:lnTo>
                  <a:pt x="715" y="3234"/>
                </a:lnTo>
                <a:lnTo>
                  <a:pt x="724" y="3218"/>
                </a:lnTo>
                <a:lnTo>
                  <a:pt x="737" y="3200"/>
                </a:lnTo>
                <a:lnTo>
                  <a:pt x="757" y="3183"/>
                </a:lnTo>
                <a:lnTo>
                  <a:pt x="784" y="3164"/>
                </a:lnTo>
                <a:lnTo>
                  <a:pt x="1247" y="2847"/>
                </a:lnTo>
                <a:lnTo>
                  <a:pt x="1247" y="2500"/>
                </a:lnTo>
                <a:lnTo>
                  <a:pt x="120" y="2458"/>
                </a:lnTo>
                <a:lnTo>
                  <a:pt x="54" y="2532"/>
                </a:lnTo>
                <a:lnTo>
                  <a:pt x="0" y="2500"/>
                </a:lnTo>
                <a:lnTo>
                  <a:pt x="0" y="1975"/>
                </a:lnTo>
                <a:lnTo>
                  <a:pt x="43" y="1942"/>
                </a:lnTo>
                <a:lnTo>
                  <a:pt x="158" y="2157"/>
                </a:lnTo>
                <a:lnTo>
                  <a:pt x="1183" y="1564"/>
                </a:lnTo>
                <a:lnTo>
                  <a:pt x="1497" y="450"/>
                </a:lnTo>
                <a:lnTo>
                  <a:pt x="1499" y="378"/>
                </a:lnTo>
                <a:lnTo>
                  <a:pt x="1505" y="307"/>
                </a:lnTo>
                <a:lnTo>
                  <a:pt x="1516" y="240"/>
                </a:lnTo>
                <a:lnTo>
                  <a:pt x="1530" y="176"/>
                </a:lnTo>
                <a:lnTo>
                  <a:pt x="1549" y="114"/>
                </a:lnTo>
                <a:lnTo>
                  <a:pt x="1572" y="56"/>
                </a:lnTo>
                <a:lnTo>
                  <a:pt x="1601" y="0"/>
                </a:lnTo>
                <a:close/>
              </a:path>
            </a:pathLst>
          </a:custGeom>
          <a:solidFill>
            <a:schemeClr val="bg1">
              <a:alpha val="30000"/>
            </a:schemeClr>
          </a:solidFill>
          <a:ln w="0">
            <a:noFill/>
            <a:prstDash val="solid"/>
            <a:round/>
          </a:ln>
        </p:spPr>
        <p:txBody>
          <a:bodyPr vert="horz" wrap="square" lIns="121920" tIns="60960" rIns="121920" bIns="6096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17" name="Freeform 29"/>
          <p:cNvSpPr/>
          <p:nvPr/>
        </p:nvSpPr>
        <p:spPr bwMode="auto">
          <a:xfrm rot="17340000">
            <a:off x="4501432" y="3083164"/>
            <a:ext cx="377200" cy="404343"/>
          </a:xfrm>
          <a:custGeom>
            <a:avLst/>
            <a:gdLst>
              <a:gd name="T0" fmla="*/ 1624 w 3227"/>
              <a:gd name="T1" fmla="*/ 31 h 3456"/>
              <a:gd name="T2" fmla="*/ 1664 w 3227"/>
              <a:gd name="T3" fmla="*/ 110 h 3456"/>
              <a:gd name="T4" fmla="*/ 1697 w 3227"/>
              <a:gd name="T5" fmla="*/ 207 h 3456"/>
              <a:gd name="T6" fmla="*/ 1720 w 3227"/>
              <a:gd name="T7" fmla="*/ 324 h 3456"/>
              <a:gd name="T8" fmla="*/ 1734 w 3227"/>
              <a:gd name="T9" fmla="*/ 459 h 3456"/>
              <a:gd name="T10" fmla="*/ 3057 w 3227"/>
              <a:gd name="T11" fmla="*/ 2157 h 3456"/>
              <a:gd name="T12" fmla="*/ 3227 w 3227"/>
              <a:gd name="T13" fmla="*/ 1982 h 3456"/>
              <a:gd name="T14" fmla="*/ 3162 w 3227"/>
              <a:gd name="T15" fmla="*/ 2539 h 3456"/>
              <a:gd name="T16" fmla="*/ 1971 w 3227"/>
              <a:gd name="T17" fmla="*/ 2500 h 3456"/>
              <a:gd name="T18" fmla="*/ 2434 w 3227"/>
              <a:gd name="T19" fmla="*/ 3156 h 3456"/>
              <a:gd name="T20" fmla="*/ 2480 w 3227"/>
              <a:gd name="T21" fmla="*/ 3196 h 3456"/>
              <a:gd name="T22" fmla="*/ 2504 w 3227"/>
              <a:gd name="T23" fmla="*/ 3233 h 3456"/>
              <a:gd name="T24" fmla="*/ 2504 w 3227"/>
              <a:gd name="T25" fmla="*/ 3265 h 3456"/>
              <a:gd name="T26" fmla="*/ 2487 w 3227"/>
              <a:gd name="T27" fmla="*/ 3288 h 3456"/>
              <a:gd name="T28" fmla="*/ 2452 w 3227"/>
              <a:gd name="T29" fmla="*/ 3302 h 3456"/>
              <a:gd name="T30" fmla="*/ 2401 w 3227"/>
              <a:gd name="T31" fmla="*/ 3307 h 3456"/>
              <a:gd name="T32" fmla="*/ 1905 w 3227"/>
              <a:gd name="T33" fmla="*/ 3198 h 3456"/>
              <a:gd name="T34" fmla="*/ 1783 w 3227"/>
              <a:gd name="T35" fmla="*/ 3237 h 3456"/>
              <a:gd name="T36" fmla="*/ 1749 w 3227"/>
              <a:gd name="T37" fmla="*/ 3302 h 3456"/>
              <a:gd name="T38" fmla="*/ 1703 w 3227"/>
              <a:gd name="T39" fmla="*/ 3352 h 3456"/>
              <a:gd name="T40" fmla="*/ 1645 w 3227"/>
              <a:gd name="T41" fmla="*/ 3388 h 3456"/>
              <a:gd name="T42" fmla="*/ 1568 w 3227"/>
              <a:gd name="T43" fmla="*/ 3388 h 3456"/>
              <a:gd name="T44" fmla="*/ 1509 w 3227"/>
              <a:gd name="T45" fmla="*/ 3354 h 3456"/>
              <a:gd name="T46" fmla="*/ 1463 w 3227"/>
              <a:gd name="T47" fmla="*/ 3305 h 3456"/>
              <a:gd name="T48" fmla="*/ 1430 w 3227"/>
              <a:gd name="T49" fmla="*/ 3238 h 3456"/>
              <a:gd name="T50" fmla="*/ 1307 w 3227"/>
              <a:gd name="T51" fmla="*/ 3198 h 3456"/>
              <a:gd name="T52" fmla="*/ 828 w 3227"/>
              <a:gd name="T53" fmla="*/ 3307 h 3456"/>
              <a:gd name="T54" fmla="*/ 771 w 3227"/>
              <a:gd name="T55" fmla="*/ 3302 h 3456"/>
              <a:gd name="T56" fmla="*/ 733 w 3227"/>
              <a:gd name="T57" fmla="*/ 3288 h 3456"/>
              <a:gd name="T58" fmla="*/ 714 w 3227"/>
              <a:gd name="T59" fmla="*/ 3265 h 3456"/>
              <a:gd name="T60" fmla="*/ 715 w 3227"/>
              <a:gd name="T61" fmla="*/ 3234 h 3456"/>
              <a:gd name="T62" fmla="*/ 737 w 3227"/>
              <a:gd name="T63" fmla="*/ 3200 h 3456"/>
              <a:gd name="T64" fmla="*/ 784 w 3227"/>
              <a:gd name="T65" fmla="*/ 3164 h 3456"/>
              <a:gd name="T66" fmla="*/ 1247 w 3227"/>
              <a:gd name="T67" fmla="*/ 2500 h 3456"/>
              <a:gd name="T68" fmla="*/ 54 w 3227"/>
              <a:gd name="T69" fmla="*/ 2532 h 3456"/>
              <a:gd name="T70" fmla="*/ 0 w 3227"/>
              <a:gd name="T71" fmla="*/ 1975 h 3456"/>
              <a:gd name="T72" fmla="*/ 158 w 3227"/>
              <a:gd name="T73" fmla="*/ 2157 h 3456"/>
              <a:gd name="T74" fmla="*/ 1497 w 3227"/>
              <a:gd name="T75" fmla="*/ 450 h 3456"/>
              <a:gd name="T76" fmla="*/ 1505 w 3227"/>
              <a:gd name="T77" fmla="*/ 307 h 3456"/>
              <a:gd name="T78" fmla="*/ 1530 w 3227"/>
              <a:gd name="T79" fmla="*/ 176 h 3456"/>
              <a:gd name="T80" fmla="*/ 1572 w 3227"/>
              <a:gd name="T81" fmla="*/ 5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27" h="3456">
                <a:moveTo>
                  <a:pt x="1601" y="0"/>
                </a:moveTo>
                <a:lnTo>
                  <a:pt x="1624" y="31"/>
                </a:lnTo>
                <a:lnTo>
                  <a:pt x="1646" y="68"/>
                </a:lnTo>
                <a:lnTo>
                  <a:pt x="1664" y="110"/>
                </a:lnTo>
                <a:lnTo>
                  <a:pt x="1682" y="156"/>
                </a:lnTo>
                <a:lnTo>
                  <a:pt x="1697" y="207"/>
                </a:lnTo>
                <a:lnTo>
                  <a:pt x="1710" y="263"/>
                </a:lnTo>
                <a:lnTo>
                  <a:pt x="1720" y="324"/>
                </a:lnTo>
                <a:lnTo>
                  <a:pt x="1728" y="389"/>
                </a:lnTo>
                <a:lnTo>
                  <a:pt x="1734" y="459"/>
                </a:lnTo>
                <a:lnTo>
                  <a:pt x="2043" y="1571"/>
                </a:lnTo>
                <a:lnTo>
                  <a:pt x="3057" y="2157"/>
                </a:lnTo>
                <a:lnTo>
                  <a:pt x="3173" y="1942"/>
                </a:lnTo>
                <a:lnTo>
                  <a:pt x="3227" y="1982"/>
                </a:lnTo>
                <a:lnTo>
                  <a:pt x="3227" y="2500"/>
                </a:lnTo>
                <a:lnTo>
                  <a:pt x="3162" y="2539"/>
                </a:lnTo>
                <a:lnTo>
                  <a:pt x="3102" y="2458"/>
                </a:lnTo>
                <a:lnTo>
                  <a:pt x="1971" y="2500"/>
                </a:lnTo>
                <a:lnTo>
                  <a:pt x="1971" y="2847"/>
                </a:lnTo>
                <a:lnTo>
                  <a:pt x="2434" y="3156"/>
                </a:lnTo>
                <a:lnTo>
                  <a:pt x="2461" y="3176"/>
                </a:lnTo>
                <a:lnTo>
                  <a:pt x="2480" y="3196"/>
                </a:lnTo>
                <a:lnTo>
                  <a:pt x="2494" y="3215"/>
                </a:lnTo>
                <a:lnTo>
                  <a:pt x="2504" y="3233"/>
                </a:lnTo>
                <a:lnTo>
                  <a:pt x="2506" y="3251"/>
                </a:lnTo>
                <a:lnTo>
                  <a:pt x="2504" y="3265"/>
                </a:lnTo>
                <a:lnTo>
                  <a:pt x="2497" y="3278"/>
                </a:lnTo>
                <a:lnTo>
                  <a:pt x="2487" y="3288"/>
                </a:lnTo>
                <a:lnTo>
                  <a:pt x="2472" y="3297"/>
                </a:lnTo>
                <a:lnTo>
                  <a:pt x="2452" y="3302"/>
                </a:lnTo>
                <a:lnTo>
                  <a:pt x="2429" y="3306"/>
                </a:lnTo>
                <a:lnTo>
                  <a:pt x="2401" y="3307"/>
                </a:lnTo>
                <a:lnTo>
                  <a:pt x="1916" y="3307"/>
                </a:lnTo>
                <a:lnTo>
                  <a:pt x="1905" y="3198"/>
                </a:lnTo>
                <a:lnTo>
                  <a:pt x="1794" y="3198"/>
                </a:lnTo>
                <a:lnTo>
                  <a:pt x="1783" y="3237"/>
                </a:lnTo>
                <a:lnTo>
                  <a:pt x="1768" y="3272"/>
                </a:lnTo>
                <a:lnTo>
                  <a:pt x="1749" y="3302"/>
                </a:lnTo>
                <a:lnTo>
                  <a:pt x="1728" y="3329"/>
                </a:lnTo>
                <a:lnTo>
                  <a:pt x="1703" y="3352"/>
                </a:lnTo>
                <a:lnTo>
                  <a:pt x="1676" y="3372"/>
                </a:lnTo>
                <a:lnTo>
                  <a:pt x="1645" y="3388"/>
                </a:lnTo>
                <a:lnTo>
                  <a:pt x="1612" y="3456"/>
                </a:lnTo>
                <a:lnTo>
                  <a:pt x="1568" y="3388"/>
                </a:lnTo>
                <a:lnTo>
                  <a:pt x="1537" y="3373"/>
                </a:lnTo>
                <a:lnTo>
                  <a:pt x="1509" y="3354"/>
                </a:lnTo>
                <a:lnTo>
                  <a:pt x="1485" y="3332"/>
                </a:lnTo>
                <a:lnTo>
                  <a:pt x="1463" y="3305"/>
                </a:lnTo>
                <a:lnTo>
                  <a:pt x="1446" y="3274"/>
                </a:lnTo>
                <a:lnTo>
                  <a:pt x="1430" y="3238"/>
                </a:lnTo>
                <a:lnTo>
                  <a:pt x="1417" y="3198"/>
                </a:lnTo>
                <a:lnTo>
                  <a:pt x="1307" y="3198"/>
                </a:lnTo>
                <a:lnTo>
                  <a:pt x="1296" y="3307"/>
                </a:lnTo>
                <a:lnTo>
                  <a:pt x="828" y="3307"/>
                </a:lnTo>
                <a:lnTo>
                  <a:pt x="797" y="3306"/>
                </a:lnTo>
                <a:lnTo>
                  <a:pt x="771" y="3302"/>
                </a:lnTo>
                <a:lnTo>
                  <a:pt x="750" y="3297"/>
                </a:lnTo>
                <a:lnTo>
                  <a:pt x="733" y="3288"/>
                </a:lnTo>
                <a:lnTo>
                  <a:pt x="722" y="3278"/>
                </a:lnTo>
                <a:lnTo>
                  <a:pt x="714" y="3265"/>
                </a:lnTo>
                <a:lnTo>
                  <a:pt x="712" y="3251"/>
                </a:lnTo>
                <a:lnTo>
                  <a:pt x="715" y="3234"/>
                </a:lnTo>
                <a:lnTo>
                  <a:pt x="724" y="3218"/>
                </a:lnTo>
                <a:lnTo>
                  <a:pt x="737" y="3200"/>
                </a:lnTo>
                <a:lnTo>
                  <a:pt x="757" y="3183"/>
                </a:lnTo>
                <a:lnTo>
                  <a:pt x="784" y="3164"/>
                </a:lnTo>
                <a:lnTo>
                  <a:pt x="1247" y="2847"/>
                </a:lnTo>
                <a:lnTo>
                  <a:pt x="1247" y="2500"/>
                </a:lnTo>
                <a:lnTo>
                  <a:pt x="120" y="2458"/>
                </a:lnTo>
                <a:lnTo>
                  <a:pt x="54" y="2532"/>
                </a:lnTo>
                <a:lnTo>
                  <a:pt x="0" y="2500"/>
                </a:lnTo>
                <a:lnTo>
                  <a:pt x="0" y="1975"/>
                </a:lnTo>
                <a:lnTo>
                  <a:pt x="43" y="1942"/>
                </a:lnTo>
                <a:lnTo>
                  <a:pt x="158" y="2157"/>
                </a:lnTo>
                <a:lnTo>
                  <a:pt x="1183" y="1564"/>
                </a:lnTo>
                <a:lnTo>
                  <a:pt x="1497" y="450"/>
                </a:lnTo>
                <a:lnTo>
                  <a:pt x="1499" y="378"/>
                </a:lnTo>
                <a:lnTo>
                  <a:pt x="1505" y="307"/>
                </a:lnTo>
                <a:lnTo>
                  <a:pt x="1516" y="240"/>
                </a:lnTo>
                <a:lnTo>
                  <a:pt x="1530" y="176"/>
                </a:lnTo>
                <a:lnTo>
                  <a:pt x="1549" y="114"/>
                </a:lnTo>
                <a:lnTo>
                  <a:pt x="1572" y="56"/>
                </a:lnTo>
                <a:lnTo>
                  <a:pt x="1601" y="0"/>
                </a:lnTo>
                <a:close/>
              </a:path>
            </a:pathLst>
          </a:custGeom>
          <a:solidFill>
            <a:schemeClr val="bg1">
              <a:alpha val="30000"/>
            </a:schemeClr>
          </a:solidFill>
          <a:ln w="0">
            <a:noFill/>
            <a:prstDash val="solid"/>
            <a:round/>
          </a:ln>
        </p:spPr>
        <p:txBody>
          <a:bodyPr vert="horz" wrap="square" lIns="121920" tIns="60960" rIns="121920" bIns="6096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18" name="Freeform 29"/>
          <p:cNvSpPr/>
          <p:nvPr/>
        </p:nvSpPr>
        <p:spPr bwMode="auto">
          <a:xfrm rot="17340000">
            <a:off x="9141855" y="3318548"/>
            <a:ext cx="354973" cy="380516"/>
          </a:xfrm>
          <a:custGeom>
            <a:avLst/>
            <a:gdLst>
              <a:gd name="T0" fmla="*/ 1624 w 3227"/>
              <a:gd name="T1" fmla="*/ 31 h 3456"/>
              <a:gd name="T2" fmla="*/ 1664 w 3227"/>
              <a:gd name="T3" fmla="*/ 110 h 3456"/>
              <a:gd name="T4" fmla="*/ 1697 w 3227"/>
              <a:gd name="T5" fmla="*/ 207 h 3456"/>
              <a:gd name="T6" fmla="*/ 1720 w 3227"/>
              <a:gd name="T7" fmla="*/ 324 h 3456"/>
              <a:gd name="T8" fmla="*/ 1734 w 3227"/>
              <a:gd name="T9" fmla="*/ 459 h 3456"/>
              <a:gd name="T10" fmla="*/ 3057 w 3227"/>
              <a:gd name="T11" fmla="*/ 2157 h 3456"/>
              <a:gd name="T12" fmla="*/ 3227 w 3227"/>
              <a:gd name="T13" fmla="*/ 1982 h 3456"/>
              <a:gd name="T14" fmla="*/ 3162 w 3227"/>
              <a:gd name="T15" fmla="*/ 2539 h 3456"/>
              <a:gd name="T16" fmla="*/ 1971 w 3227"/>
              <a:gd name="T17" fmla="*/ 2500 h 3456"/>
              <a:gd name="T18" fmla="*/ 2434 w 3227"/>
              <a:gd name="T19" fmla="*/ 3156 h 3456"/>
              <a:gd name="T20" fmla="*/ 2480 w 3227"/>
              <a:gd name="T21" fmla="*/ 3196 h 3456"/>
              <a:gd name="T22" fmla="*/ 2504 w 3227"/>
              <a:gd name="T23" fmla="*/ 3233 h 3456"/>
              <a:gd name="T24" fmla="*/ 2504 w 3227"/>
              <a:gd name="T25" fmla="*/ 3265 h 3456"/>
              <a:gd name="T26" fmla="*/ 2487 w 3227"/>
              <a:gd name="T27" fmla="*/ 3288 h 3456"/>
              <a:gd name="T28" fmla="*/ 2452 w 3227"/>
              <a:gd name="T29" fmla="*/ 3302 h 3456"/>
              <a:gd name="T30" fmla="*/ 2401 w 3227"/>
              <a:gd name="T31" fmla="*/ 3307 h 3456"/>
              <a:gd name="T32" fmla="*/ 1905 w 3227"/>
              <a:gd name="T33" fmla="*/ 3198 h 3456"/>
              <a:gd name="T34" fmla="*/ 1783 w 3227"/>
              <a:gd name="T35" fmla="*/ 3237 h 3456"/>
              <a:gd name="T36" fmla="*/ 1749 w 3227"/>
              <a:gd name="T37" fmla="*/ 3302 h 3456"/>
              <a:gd name="T38" fmla="*/ 1703 w 3227"/>
              <a:gd name="T39" fmla="*/ 3352 h 3456"/>
              <a:gd name="T40" fmla="*/ 1645 w 3227"/>
              <a:gd name="T41" fmla="*/ 3388 h 3456"/>
              <a:gd name="T42" fmla="*/ 1568 w 3227"/>
              <a:gd name="T43" fmla="*/ 3388 h 3456"/>
              <a:gd name="T44" fmla="*/ 1509 w 3227"/>
              <a:gd name="T45" fmla="*/ 3354 h 3456"/>
              <a:gd name="T46" fmla="*/ 1463 w 3227"/>
              <a:gd name="T47" fmla="*/ 3305 h 3456"/>
              <a:gd name="T48" fmla="*/ 1430 w 3227"/>
              <a:gd name="T49" fmla="*/ 3238 h 3456"/>
              <a:gd name="T50" fmla="*/ 1307 w 3227"/>
              <a:gd name="T51" fmla="*/ 3198 h 3456"/>
              <a:gd name="T52" fmla="*/ 828 w 3227"/>
              <a:gd name="T53" fmla="*/ 3307 h 3456"/>
              <a:gd name="T54" fmla="*/ 771 w 3227"/>
              <a:gd name="T55" fmla="*/ 3302 h 3456"/>
              <a:gd name="T56" fmla="*/ 733 w 3227"/>
              <a:gd name="T57" fmla="*/ 3288 h 3456"/>
              <a:gd name="T58" fmla="*/ 714 w 3227"/>
              <a:gd name="T59" fmla="*/ 3265 h 3456"/>
              <a:gd name="T60" fmla="*/ 715 w 3227"/>
              <a:gd name="T61" fmla="*/ 3234 h 3456"/>
              <a:gd name="T62" fmla="*/ 737 w 3227"/>
              <a:gd name="T63" fmla="*/ 3200 h 3456"/>
              <a:gd name="T64" fmla="*/ 784 w 3227"/>
              <a:gd name="T65" fmla="*/ 3164 h 3456"/>
              <a:gd name="T66" fmla="*/ 1247 w 3227"/>
              <a:gd name="T67" fmla="*/ 2500 h 3456"/>
              <a:gd name="T68" fmla="*/ 54 w 3227"/>
              <a:gd name="T69" fmla="*/ 2532 h 3456"/>
              <a:gd name="T70" fmla="*/ 0 w 3227"/>
              <a:gd name="T71" fmla="*/ 1975 h 3456"/>
              <a:gd name="T72" fmla="*/ 158 w 3227"/>
              <a:gd name="T73" fmla="*/ 2157 h 3456"/>
              <a:gd name="T74" fmla="*/ 1497 w 3227"/>
              <a:gd name="T75" fmla="*/ 450 h 3456"/>
              <a:gd name="T76" fmla="*/ 1505 w 3227"/>
              <a:gd name="T77" fmla="*/ 307 h 3456"/>
              <a:gd name="T78" fmla="*/ 1530 w 3227"/>
              <a:gd name="T79" fmla="*/ 176 h 3456"/>
              <a:gd name="T80" fmla="*/ 1572 w 3227"/>
              <a:gd name="T81" fmla="*/ 5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27" h="3456">
                <a:moveTo>
                  <a:pt x="1601" y="0"/>
                </a:moveTo>
                <a:lnTo>
                  <a:pt x="1624" y="31"/>
                </a:lnTo>
                <a:lnTo>
                  <a:pt x="1646" y="68"/>
                </a:lnTo>
                <a:lnTo>
                  <a:pt x="1664" y="110"/>
                </a:lnTo>
                <a:lnTo>
                  <a:pt x="1682" y="156"/>
                </a:lnTo>
                <a:lnTo>
                  <a:pt x="1697" y="207"/>
                </a:lnTo>
                <a:lnTo>
                  <a:pt x="1710" y="263"/>
                </a:lnTo>
                <a:lnTo>
                  <a:pt x="1720" y="324"/>
                </a:lnTo>
                <a:lnTo>
                  <a:pt x="1728" y="389"/>
                </a:lnTo>
                <a:lnTo>
                  <a:pt x="1734" y="459"/>
                </a:lnTo>
                <a:lnTo>
                  <a:pt x="2043" y="1571"/>
                </a:lnTo>
                <a:lnTo>
                  <a:pt x="3057" y="2157"/>
                </a:lnTo>
                <a:lnTo>
                  <a:pt x="3173" y="1942"/>
                </a:lnTo>
                <a:lnTo>
                  <a:pt x="3227" y="1982"/>
                </a:lnTo>
                <a:lnTo>
                  <a:pt x="3227" y="2500"/>
                </a:lnTo>
                <a:lnTo>
                  <a:pt x="3162" y="2539"/>
                </a:lnTo>
                <a:lnTo>
                  <a:pt x="3102" y="2458"/>
                </a:lnTo>
                <a:lnTo>
                  <a:pt x="1971" y="2500"/>
                </a:lnTo>
                <a:lnTo>
                  <a:pt x="1971" y="2847"/>
                </a:lnTo>
                <a:lnTo>
                  <a:pt x="2434" y="3156"/>
                </a:lnTo>
                <a:lnTo>
                  <a:pt x="2461" y="3176"/>
                </a:lnTo>
                <a:lnTo>
                  <a:pt x="2480" y="3196"/>
                </a:lnTo>
                <a:lnTo>
                  <a:pt x="2494" y="3215"/>
                </a:lnTo>
                <a:lnTo>
                  <a:pt x="2504" y="3233"/>
                </a:lnTo>
                <a:lnTo>
                  <a:pt x="2506" y="3251"/>
                </a:lnTo>
                <a:lnTo>
                  <a:pt x="2504" y="3265"/>
                </a:lnTo>
                <a:lnTo>
                  <a:pt x="2497" y="3278"/>
                </a:lnTo>
                <a:lnTo>
                  <a:pt x="2487" y="3288"/>
                </a:lnTo>
                <a:lnTo>
                  <a:pt x="2472" y="3297"/>
                </a:lnTo>
                <a:lnTo>
                  <a:pt x="2452" y="3302"/>
                </a:lnTo>
                <a:lnTo>
                  <a:pt x="2429" y="3306"/>
                </a:lnTo>
                <a:lnTo>
                  <a:pt x="2401" y="3307"/>
                </a:lnTo>
                <a:lnTo>
                  <a:pt x="1916" y="3307"/>
                </a:lnTo>
                <a:lnTo>
                  <a:pt x="1905" y="3198"/>
                </a:lnTo>
                <a:lnTo>
                  <a:pt x="1794" y="3198"/>
                </a:lnTo>
                <a:lnTo>
                  <a:pt x="1783" y="3237"/>
                </a:lnTo>
                <a:lnTo>
                  <a:pt x="1768" y="3272"/>
                </a:lnTo>
                <a:lnTo>
                  <a:pt x="1749" y="3302"/>
                </a:lnTo>
                <a:lnTo>
                  <a:pt x="1728" y="3329"/>
                </a:lnTo>
                <a:lnTo>
                  <a:pt x="1703" y="3352"/>
                </a:lnTo>
                <a:lnTo>
                  <a:pt x="1676" y="3372"/>
                </a:lnTo>
                <a:lnTo>
                  <a:pt x="1645" y="3388"/>
                </a:lnTo>
                <a:lnTo>
                  <a:pt x="1612" y="3456"/>
                </a:lnTo>
                <a:lnTo>
                  <a:pt x="1568" y="3388"/>
                </a:lnTo>
                <a:lnTo>
                  <a:pt x="1537" y="3373"/>
                </a:lnTo>
                <a:lnTo>
                  <a:pt x="1509" y="3354"/>
                </a:lnTo>
                <a:lnTo>
                  <a:pt x="1485" y="3332"/>
                </a:lnTo>
                <a:lnTo>
                  <a:pt x="1463" y="3305"/>
                </a:lnTo>
                <a:lnTo>
                  <a:pt x="1446" y="3274"/>
                </a:lnTo>
                <a:lnTo>
                  <a:pt x="1430" y="3238"/>
                </a:lnTo>
                <a:lnTo>
                  <a:pt x="1417" y="3198"/>
                </a:lnTo>
                <a:lnTo>
                  <a:pt x="1307" y="3198"/>
                </a:lnTo>
                <a:lnTo>
                  <a:pt x="1296" y="3307"/>
                </a:lnTo>
                <a:lnTo>
                  <a:pt x="828" y="3307"/>
                </a:lnTo>
                <a:lnTo>
                  <a:pt x="797" y="3306"/>
                </a:lnTo>
                <a:lnTo>
                  <a:pt x="771" y="3302"/>
                </a:lnTo>
                <a:lnTo>
                  <a:pt x="750" y="3297"/>
                </a:lnTo>
                <a:lnTo>
                  <a:pt x="733" y="3288"/>
                </a:lnTo>
                <a:lnTo>
                  <a:pt x="722" y="3278"/>
                </a:lnTo>
                <a:lnTo>
                  <a:pt x="714" y="3265"/>
                </a:lnTo>
                <a:lnTo>
                  <a:pt x="712" y="3251"/>
                </a:lnTo>
                <a:lnTo>
                  <a:pt x="715" y="3234"/>
                </a:lnTo>
                <a:lnTo>
                  <a:pt x="724" y="3218"/>
                </a:lnTo>
                <a:lnTo>
                  <a:pt x="737" y="3200"/>
                </a:lnTo>
                <a:lnTo>
                  <a:pt x="757" y="3183"/>
                </a:lnTo>
                <a:lnTo>
                  <a:pt x="784" y="3164"/>
                </a:lnTo>
                <a:lnTo>
                  <a:pt x="1247" y="2847"/>
                </a:lnTo>
                <a:lnTo>
                  <a:pt x="1247" y="2500"/>
                </a:lnTo>
                <a:lnTo>
                  <a:pt x="120" y="2458"/>
                </a:lnTo>
                <a:lnTo>
                  <a:pt x="54" y="2532"/>
                </a:lnTo>
                <a:lnTo>
                  <a:pt x="0" y="2500"/>
                </a:lnTo>
                <a:lnTo>
                  <a:pt x="0" y="1975"/>
                </a:lnTo>
                <a:lnTo>
                  <a:pt x="43" y="1942"/>
                </a:lnTo>
                <a:lnTo>
                  <a:pt x="158" y="2157"/>
                </a:lnTo>
                <a:lnTo>
                  <a:pt x="1183" y="1564"/>
                </a:lnTo>
                <a:lnTo>
                  <a:pt x="1497" y="450"/>
                </a:lnTo>
                <a:lnTo>
                  <a:pt x="1499" y="378"/>
                </a:lnTo>
                <a:lnTo>
                  <a:pt x="1505" y="307"/>
                </a:lnTo>
                <a:lnTo>
                  <a:pt x="1516" y="240"/>
                </a:lnTo>
                <a:lnTo>
                  <a:pt x="1530" y="176"/>
                </a:lnTo>
                <a:lnTo>
                  <a:pt x="1549" y="114"/>
                </a:lnTo>
                <a:lnTo>
                  <a:pt x="1572" y="56"/>
                </a:lnTo>
                <a:lnTo>
                  <a:pt x="1601" y="0"/>
                </a:lnTo>
                <a:close/>
              </a:path>
            </a:pathLst>
          </a:custGeom>
          <a:solidFill>
            <a:schemeClr val="bg1">
              <a:alpha val="30000"/>
            </a:schemeClr>
          </a:solidFill>
          <a:ln w="0">
            <a:noFill/>
            <a:prstDash val="solid"/>
            <a:round/>
          </a:ln>
        </p:spPr>
        <p:txBody>
          <a:bodyPr vert="horz" wrap="square" lIns="121920" tIns="60960" rIns="121920" bIns="6096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19" name="Freeform 29"/>
          <p:cNvSpPr/>
          <p:nvPr/>
        </p:nvSpPr>
        <p:spPr bwMode="auto">
          <a:xfrm rot="4260000" flipH="1">
            <a:off x="7293442" y="3420773"/>
            <a:ext cx="336637" cy="360863"/>
          </a:xfrm>
          <a:custGeom>
            <a:avLst/>
            <a:gdLst>
              <a:gd name="T0" fmla="*/ 1624 w 3227"/>
              <a:gd name="T1" fmla="*/ 31 h 3456"/>
              <a:gd name="T2" fmla="*/ 1664 w 3227"/>
              <a:gd name="T3" fmla="*/ 110 h 3456"/>
              <a:gd name="T4" fmla="*/ 1697 w 3227"/>
              <a:gd name="T5" fmla="*/ 207 h 3456"/>
              <a:gd name="T6" fmla="*/ 1720 w 3227"/>
              <a:gd name="T7" fmla="*/ 324 h 3456"/>
              <a:gd name="T8" fmla="*/ 1734 w 3227"/>
              <a:gd name="T9" fmla="*/ 459 h 3456"/>
              <a:gd name="T10" fmla="*/ 3057 w 3227"/>
              <a:gd name="T11" fmla="*/ 2157 h 3456"/>
              <a:gd name="T12" fmla="*/ 3227 w 3227"/>
              <a:gd name="T13" fmla="*/ 1982 h 3456"/>
              <a:gd name="T14" fmla="*/ 3162 w 3227"/>
              <a:gd name="T15" fmla="*/ 2539 h 3456"/>
              <a:gd name="T16" fmla="*/ 1971 w 3227"/>
              <a:gd name="T17" fmla="*/ 2500 h 3456"/>
              <a:gd name="T18" fmla="*/ 2434 w 3227"/>
              <a:gd name="T19" fmla="*/ 3156 h 3456"/>
              <a:gd name="T20" fmla="*/ 2480 w 3227"/>
              <a:gd name="T21" fmla="*/ 3196 h 3456"/>
              <a:gd name="T22" fmla="*/ 2504 w 3227"/>
              <a:gd name="T23" fmla="*/ 3233 h 3456"/>
              <a:gd name="T24" fmla="*/ 2504 w 3227"/>
              <a:gd name="T25" fmla="*/ 3265 h 3456"/>
              <a:gd name="T26" fmla="*/ 2487 w 3227"/>
              <a:gd name="T27" fmla="*/ 3288 h 3456"/>
              <a:gd name="T28" fmla="*/ 2452 w 3227"/>
              <a:gd name="T29" fmla="*/ 3302 h 3456"/>
              <a:gd name="T30" fmla="*/ 2401 w 3227"/>
              <a:gd name="T31" fmla="*/ 3307 h 3456"/>
              <a:gd name="T32" fmla="*/ 1905 w 3227"/>
              <a:gd name="T33" fmla="*/ 3198 h 3456"/>
              <a:gd name="T34" fmla="*/ 1783 w 3227"/>
              <a:gd name="T35" fmla="*/ 3237 h 3456"/>
              <a:gd name="T36" fmla="*/ 1749 w 3227"/>
              <a:gd name="T37" fmla="*/ 3302 h 3456"/>
              <a:gd name="T38" fmla="*/ 1703 w 3227"/>
              <a:gd name="T39" fmla="*/ 3352 h 3456"/>
              <a:gd name="T40" fmla="*/ 1645 w 3227"/>
              <a:gd name="T41" fmla="*/ 3388 h 3456"/>
              <a:gd name="T42" fmla="*/ 1568 w 3227"/>
              <a:gd name="T43" fmla="*/ 3388 h 3456"/>
              <a:gd name="T44" fmla="*/ 1509 w 3227"/>
              <a:gd name="T45" fmla="*/ 3354 h 3456"/>
              <a:gd name="T46" fmla="*/ 1463 w 3227"/>
              <a:gd name="T47" fmla="*/ 3305 h 3456"/>
              <a:gd name="T48" fmla="*/ 1430 w 3227"/>
              <a:gd name="T49" fmla="*/ 3238 h 3456"/>
              <a:gd name="T50" fmla="*/ 1307 w 3227"/>
              <a:gd name="T51" fmla="*/ 3198 h 3456"/>
              <a:gd name="T52" fmla="*/ 828 w 3227"/>
              <a:gd name="T53" fmla="*/ 3307 h 3456"/>
              <a:gd name="T54" fmla="*/ 771 w 3227"/>
              <a:gd name="T55" fmla="*/ 3302 h 3456"/>
              <a:gd name="T56" fmla="*/ 733 w 3227"/>
              <a:gd name="T57" fmla="*/ 3288 h 3456"/>
              <a:gd name="T58" fmla="*/ 714 w 3227"/>
              <a:gd name="T59" fmla="*/ 3265 h 3456"/>
              <a:gd name="T60" fmla="*/ 715 w 3227"/>
              <a:gd name="T61" fmla="*/ 3234 h 3456"/>
              <a:gd name="T62" fmla="*/ 737 w 3227"/>
              <a:gd name="T63" fmla="*/ 3200 h 3456"/>
              <a:gd name="T64" fmla="*/ 784 w 3227"/>
              <a:gd name="T65" fmla="*/ 3164 h 3456"/>
              <a:gd name="T66" fmla="*/ 1247 w 3227"/>
              <a:gd name="T67" fmla="*/ 2500 h 3456"/>
              <a:gd name="T68" fmla="*/ 54 w 3227"/>
              <a:gd name="T69" fmla="*/ 2532 h 3456"/>
              <a:gd name="T70" fmla="*/ 0 w 3227"/>
              <a:gd name="T71" fmla="*/ 1975 h 3456"/>
              <a:gd name="T72" fmla="*/ 158 w 3227"/>
              <a:gd name="T73" fmla="*/ 2157 h 3456"/>
              <a:gd name="T74" fmla="*/ 1497 w 3227"/>
              <a:gd name="T75" fmla="*/ 450 h 3456"/>
              <a:gd name="T76" fmla="*/ 1505 w 3227"/>
              <a:gd name="T77" fmla="*/ 307 h 3456"/>
              <a:gd name="T78" fmla="*/ 1530 w 3227"/>
              <a:gd name="T79" fmla="*/ 176 h 3456"/>
              <a:gd name="T80" fmla="*/ 1572 w 3227"/>
              <a:gd name="T81" fmla="*/ 5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27" h="3456">
                <a:moveTo>
                  <a:pt x="1601" y="0"/>
                </a:moveTo>
                <a:lnTo>
                  <a:pt x="1624" y="31"/>
                </a:lnTo>
                <a:lnTo>
                  <a:pt x="1646" y="68"/>
                </a:lnTo>
                <a:lnTo>
                  <a:pt x="1664" y="110"/>
                </a:lnTo>
                <a:lnTo>
                  <a:pt x="1682" y="156"/>
                </a:lnTo>
                <a:lnTo>
                  <a:pt x="1697" y="207"/>
                </a:lnTo>
                <a:lnTo>
                  <a:pt x="1710" y="263"/>
                </a:lnTo>
                <a:lnTo>
                  <a:pt x="1720" y="324"/>
                </a:lnTo>
                <a:lnTo>
                  <a:pt x="1728" y="389"/>
                </a:lnTo>
                <a:lnTo>
                  <a:pt x="1734" y="459"/>
                </a:lnTo>
                <a:lnTo>
                  <a:pt x="2043" y="1571"/>
                </a:lnTo>
                <a:lnTo>
                  <a:pt x="3057" y="2157"/>
                </a:lnTo>
                <a:lnTo>
                  <a:pt x="3173" y="1942"/>
                </a:lnTo>
                <a:lnTo>
                  <a:pt x="3227" y="1982"/>
                </a:lnTo>
                <a:lnTo>
                  <a:pt x="3227" y="2500"/>
                </a:lnTo>
                <a:lnTo>
                  <a:pt x="3162" y="2539"/>
                </a:lnTo>
                <a:lnTo>
                  <a:pt x="3102" y="2458"/>
                </a:lnTo>
                <a:lnTo>
                  <a:pt x="1971" y="2500"/>
                </a:lnTo>
                <a:lnTo>
                  <a:pt x="1971" y="2847"/>
                </a:lnTo>
                <a:lnTo>
                  <a:pt x="2434" y="3156"/>
                </a:lnTo>
                <a:lnTo>
                  <a:pt x="2461" y="3176"/>
                </a:lnTo>
                <a:lnTo>
                  <a:pt x="2480" y="3196"/>
                </a:lnTo>
                <a:lnTo>
                  <a:pt x="2494" y="3215"/>
                </a:lnTo>
                <a:lnTo>
                  <a:pt x="2504" y="3233"/>
                </a:lnTo>
                <a:lnTo>
                  <a:pt x="2506" y="3251"/>
                </a:lnTo>
                <a:lnTo>
                  <a:pt x="2504" y="3265"/>
                </a:lnTo>
                <a:lnTo>
                  <a:pt x="2497" y="3278"/>
                </a:lnTo>
                <a:lnTo>
                  <a:pt x="2487" y="3288"/>
                </a:lnTo>
                <a:lnTo>
                  <a:pt x="2472" y="3297"/>
                </a:lnTo>
                <a:lnTo>
                  <a:pt x="2452" y="3302"/>
                </a:lnTo>
                <a:lnTo>
                  <a:pt x="2429" y="3306"/>
                </a:lnTo>
                <a:lnTo>
                  <a:pt x="2401" y="3307"/>
                </a:lnTo>
                <a:lnTo>
                  <a:pt x="1916" y="3307"/>
                </a:lnTo>
                <a:lnTo>
                  <a:pt x="1905" y="3198"/>
                </a:lnTo>
                <a:lnTo>
                  <a:pt x="1794" y="3198"/>
                </a:lnTo>
                <a:lnTo>
                  <a:pt x="1783" y="3237"/>
                </a:lnTo>
                <a:lnTo>
                  <a:pt x="1768" y="3272"/>
                </a:lnTo>
                <a:lnTo>
                  <a:pt x="1749" y="3302"/>
                </a:lnTo>
                <a:lnTo>
                  <a:pt x="1728" y="3329"/>
                </a:lnTo>
                <a:lnTo>
                  <a:pt x="1703" y="3352"/>
                </a:lnTo>
                <a:lnTo>
                  <a:pt x="1676" y="3372"/>
                </a:lnTo>
                <a:lnTo>
                  <a:pt x="1645" y="3388"/>
                </a:lnTo>
                <a:lnTo>
                  <a:pt x="1612" y="3456"/>
                </a:lnTo>
                <a:lnTo>
                  <a:pt x="1568" y="3388"/>
                </a:lnTo>
                <a:lnTo>
                  <a:pt x="1537" y="3373"/>
                </a:lnTo>
                <a:lnTo>
                  <a:pt x="1509" y="3354"/>
                </a:lnTo>
                <a:lnTo>
                  <a:pt x="1485" y="3332"/>
                </a:lnTo>
                <a:lnTo>
                  <a:pt x="1463" y="3305"/>
                </a:lnTo>
                <a:lnTo>
                  <a:pt x="1446" y="3274"/>
                </a:lnTo>
                <a:lnTo>
                  <a:pt x="1430" y="3238"/>
                </a:lnTo>
                <a:lnTo>
                  <a:pt x="1417" y="3198"/>
                </a:lnTo>
                <a:lnTo>
                  <a:pt x="1307" y="3198"/>
                </a:lnTo>
                <a:lnTo>
                  <a:pt x="1296" y="3307"/>
                </a:lnTo>
                <a:lnTo>
                  <a:pt x="828" y="3307"/>
                </a:lnTo>
                <a:lnTo>
                  <a:pt x="797" y="3306"/>
                </a:lnTo>
                <a:lnTo>
                  <a:pt x="771" y="3302"/>
                </a:lnTo>
                <a:lnTo>
                  <a:pt x="750" y="3297"/>
                </a:lnTo>
                <a:lnTo>
                  <a:pt x="733" y="3288"/>
                </a:lnTo>
                <a:lnTo>
                  <a:pt x="722" y="3278"/>
                </a:lnTo>
                <a:lnTo>
                  <a:pt x="714" y="3265"/>
                </a:lnTo>
                <a:lnTo>
                  <a:pt x="712" y="3251"/>
                </a:lnTo>
                <a:lnTo>
                  <a:pt x="715" y="3234"/>
                </a:lnTo>
                <a:lnTo>
                  <a:pt x="724" y="3218"/>
                </a:lnTo>
                <a:lnTo>
                  <a:pt x="737" y="3200"/>
                </a:lnTo>
                <a:lnTo>
                  <a:pt x="757" y="3183"/>
                </a:lnTo>
                <a:lnTo>
                  <a:pt x="784" y="3164"/>
                </a:lnTo>
                <a:lnTo>
                  <a:pt x="1247" y="2847"/>
                </a:lnTo>
                <a:lnTo>
                  <a:pt x="1247" y="2500"/>
                </a:lnTo>
                <a:lnTo>
                  <a:pt x="120" y="2458"/>
                </a:lnTo>
                <a:lnTo>
                  <a:pt x="54" y="2532"/>
                </a:lnTo>
                <a:lnTo>
                  <a:pt x="0" y="2500"/>
                </a:lnTo>
                <a:lnTo>
                  <a:pt x="0" y="1975"/>
                </a:lnTo>
                <a:lnTo>
                  <a:pt x="43" y="1942"/>
                </a:lnTo>
                <a:lnTo>
                  <a:pt x="158" y="2157"/>
                </a:lnTo>
                <a:lnTo>
                  <a:pt x="1183" y="1564"/>
                </a:lnTo>
                <a:lnTo>
                  <a:pt x="1497" y="450"/>
                </a:lnTo>
                <a:lnTo>
                  <a:pt x="1499" y="378"/>
                </a:lnTo>
                <a:lnTo>
                  <a:pt x="1505" y="307"/>
                </a:lnTo>
                <a:lnTo>
                  <a:pt x="1516" y="240"/>
                </a:lnTo>
                <a:lnTo>
                  <a:pt x="1530" y="176"/>
                </a:lnTo>
                <a:lnTo>
                  <a:pt x="1549" y="114"/>
                </a:lnTo>
                <a:lnTo>
                  <a:pt x="1572" y="56"/>
                </a:lnTo>
                <a:lnTo>
                  <a:pt x="1601" y="0"/>
                </a:lnTo>
                <a:close/>
              </a:path>
            </a:pathLst>
          </a:custGeom>
          <a:solidFill>
            <a:schemeClr val="bg1">
              <a:alpha val="30000"/>
            </a:schemeClr>
          </a:solidFill>
          <a:ln w="0">
            <a:noFill/>
            <a:prstDash val="solid"/>
            <a:round/>
          </a:ln>
        </p:spPr>
        <p:txBody>
          <a:bodyPr vert="horz" wrap="square" lIns="121920" tIns="60960" rIns="121920" bIns="60960" numCol="1" anchor="t"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20" name="TextBox 32"/>
          <p:cNvSpPr txBox="1"/>
          <p:nvPr/>
        </p:nvSpPr>
        <p:spPr>
          <a:xfrm>
            <a:off x="1104900" y="5366112"/>
            <a:ext cx="9982200" cy="652486"/>
          </a:xfrm>
          <a:prstGeom prst="rect">
            <a:avLst/>
          </a:prstGeom>
          <a:noFill/>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您的内容打在这里，或者通过复制您的文本后，在此框中选择粘贴，并选择只保留文字。您的内容打在这里，或者通过复制您的文本后，在此框中选择粘贴，并选择只保留文字</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p:cTn id="7" dur="500" fill="hold"/>
                                        <p:tgtEl>
                                          <p:spTgt spid="89"/>
                                        </p:tgtEl>
                                        <p:attrNameLst>
                                          <p:attrName>ppt_w</p:attrName>
                                        </p:attrNameLst>
                                      </p:cBhvr>
                                      <p:tavLst>
                                        <p:tav tm="0">
                                          <p:val>
                                            <p:fltVal val="0"/>
                                          </p:val>
                                        </p:tav>
                                        <p:tav tm="100000">
                                          <p:val>
                                            <p:strVal val="#ppt_w"/>
                                          </p:val>
                                        </p:tav>
                                      </p:tavLst>
                                    </p:anim>
                                    <p:anim calcmode="lin" valueType="num">
                                      <p:cBhvr>
                                        <p:cTn id="8" dur="500" fill="hold"/>
                                        <p:tgtEl>
                                          <p:spTgt spid="89"/>
                                        </p:tgtEl>
                                        <p:attrNameLst>
                                          <p:attrName>ppt_h</p:attrName>
                                        </p:attrNameLst>
                                      </p:cBhvr>
                                      <p:tavLst>
                                        <p:tav tm="0">
                                          <p:val>
                                            <p:fltVal val="0"/>
                                          </p:val>
                                        </p:tav>
                                        <p:tav tm="100000">
                                          <p:val>
                                            <p:strVal val="#ppt_h"/>
                                          </p:val>
                                        </p:tav>
                                      </p:tavLst>
                                    </p:anim>
                                    <p:animEffect transition="in" filter="fade">
                                      <p:cBhvr>
                                        <p:cTn id="9" dur="500"/>
                                        <p:tgtEl>
                                          <p:spTgt spid="89"/>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7"/>
                                        </p:tgtEl>
                                        <p:attrNameLst>
                                          <p:attrName>style.visibility</p:attrName>
                                        </p:attrNameLst>
                                      </p:cBhvr>
                                      <p:to>
                                        <p:strVal val="visible"/>
                                      </p:to>
                                    </p:set>
                                    <p:animEffect transition="in" filter="fade">
                                      <p:cBhvr>
                                        <p:cTn id="16" dur="500"/>
                                        <p:tgtEl>
                                          <p:spTgt spid="1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9"/>
                                        </p:tgtEl>
                                        <p:attrNameLst>
                                          <p:attrName>style.visibility</p:attrName>
                                        </p:attrNameLst>
                                      </p:cBhvr>
                                      <p:to>
                                        <p:strVal val="visible"/>
                                      </p:to>
                                    </p:set>
                                    <p:animEffect transition="in" filter="fade">
                                      <p:cBhvr>
                                        <p:cTn id="19" dur="500"/>
                                        <p:tgtEl>
                                          <p:spTgt spid="1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8"/>
                                        </p:tgtEl>
                                        <p:attrNameLst>
                                          <p:attrName>style.visibility</p:attrName>
                                        </p:attrNameLst>
                                      </p:cBhvr>
                                      <p:to>
                                        <p:strVal val="visible"/>
                                      </p:to>
                                    </p:set>
                                    <p:animEffect transition="in" filter="fade">
                                      <p:cBhvr>
                                        <p:cTn id="22" dur="500"/>
                                        <p:tgtEl>
                                          <p:spTgt spid="1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animEffect transition="in" filter="fade">
                                      <p:cBhvr>
                                        <p:cTn id="25" dur="500"/>
                                        <p:tgtEl>
                                          <p:spTgt spid="115"/>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wipe(left)">
                                      <p:cBhvr>
                                        <p:cTn id="29" dur="500"/>
                                        <p:tgtEl>
                                          <p:spTgt spid="95"/>
                                        </p:tgtEl>
                                      </p:cBhvr>
                                    </p:animEffect>
                                  </p:childTnLst>
                                </p:cTn>
                              </p:par>
                              <p:par>
                                <p:cTn id="30" presetID="22" presetClass="entr" presetSubtype="8" fill="hold" nodeType="with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wipe(left)">
                                      <p:cBhvr>
                                        <p:cTn id="32" dur="500"/>
                                        <p:tgtEl>
                                          <p:spTgt spid="10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1"/>
                                        </p:tgtEl>
                                        <p:attrNameLst>
                                          <p:attrName>style.visibility</p:attrName>
                                        </p:attrNameLst>
                                      </p:cBhvr>
                                      <p:to>
                                        <p:strVal val="visible"/>
                                      </p:to>
                                    </p:set>
                                    <p:animEffect transition="in" filter="wipe(left)">
                                      <p:cBhvr>
                                        <p:cTn id="35" dur="500"/>
                                        <p:tgtEl>
                                          <p:spTgt spid="101"/>
                                        </p:tgtEl>
                                      </p:cBhvr>
                                    </p:animEffect>
                                  </p:childTnLst>
                                </p:cTn>
                              </p:par>
                            </p:childTnLst>
                          </p:cTn>
                        </p:par>
                        <p:par>
                          <p:cTn id="36" fill="hold">
                            <p:stCondLst>
                              <p:cond delay="1500"/>
                            </p:stCondLst>
                            <p:childTnLst>
                              <p:par>
                                <p:cTn id="37" presetID="22" presetClass="entr" presetSubtype="2" fill="hold" grpId="0" nodeType="afterEffect">
                                  <p:stCondLst>
                                    <p:cond delay="0"/>
                                  </p:stCondLst>
                                  <p:childTnLst>
                                    <p:set>
                                      <p:cBhvr>
                                        <p:cTn id="38" dur="1" fill="hold">
                                          <p:stCondLst>
                                            <p:cond delay="0"/>
                                          </p:stCondLst>
                                        </p:cTn>
                                        <p:tgtEl>
                                          <p:spTgt spid="98"/>
                                        </p:tgtEl>
                                        <p:attrNameLst>
                                          <p:attrName>style.visibility</p:attrName>
                                        </p:attrNameLst>
                                      </p:cBhvr>
                                      <p:to>
                                        <p:strVal val="visible"/>
                                      </p:to>
                                    </p:set>
                                    <p:animEffect transition="in" filter="wipe(right)">
                                      <p:cBhvr>
                                        <p:cTn id="39" dur="500"/>
                                        <p:tgtEl>
                                          <p:spTgt spid="98"/>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09"/>
                                        </p:tgtEl>
                                        <p:attrNameLst>
                                          <p:attrName>style.visibility</p:attrName>
                                        </p:attrNameLst>
                                      </p:cBhvr>
                                      <p:to>
                                        <p:strVal val="visible"/>
                                      </p:to>
                                    </p:set>
                                    <p:animEffect transition="in" filter="wipe(right)">
                                      <p:cBhvr>
                                        <p:cTn id="42" dur="500"/>
                                        <p:tgtEl>
                                          <p:spTgt spid="109"/>
                                        </p:tgtEl>
                                      </p:cBhvr>
                                    </p:animEffect>
                                  </p:childTnLst>
                                </p:cTn>
                              </p:par>
                              <p:par>
                                <p:cTn id="43" presetID="22" presetClass="entr" presetSubtype="2" fill="hold" nodeType="withEffect">
                                  <p:stCondLst>
                                    <p:cond delay="0"/>
                                  </p:stCondLst>
                                  <p:childTnLst>
                                    <p:set>
                                      <p:cBhvr>
                                        <p:cTn id="44" dur="1" fill="hold">
                                          <p:stCondLst>
                                            <p:cond delay="0"/>
                                          </p:stCondLst>
                                        </p:cTn>
                                        <p:tgtEl>
                                          <p:spTgt spid="110"/>
                                        </p:tgtEl>
                                        <p:attrNameLst>
                                          <p:attrName>style.visibility</p:attrName>
                                        </p:attrNameLst>
                                      </p:cBhvr>
                                      <p:to>
                                        <p:strVal val="visible"/>
                                      </p:to>
                                    </p:set>
                                    <p:animEffect transition="in" filter="wipe(right)">
                                      <p:cBhvr>
                                        <p:cTn id="45" dur="500"/>
                                        <p:tgtEl>
                                          <p:spTgt spid="110"/>
                                        </p:tgtEl>
                                      </p:cBhvr>
                                    </p:animEffect>
                                  </p:childTnLst>
                                </p:cTn>
                              </p:par>
                            </p:childTnLst>
                          </p:cTn>
                        </p:par>
                        <p:par>
                          <p:cTn id="46" fill="hold">
                            <p:stCondLst>
                              <p:cond delay="2000"/>
                            </p:stCondLst>
                            <p:childTnLst>
                              <p:par>
                                <p:cTn id="47" presetID="22" presetClass="entr" presetSubtype="1" fill="hold" grpId="0" nodeType="after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wipe(up)">
                                      <p:cBhvr>
                                        <p:cTn id="49" dur="500"/>
                                        <p:tgtEl>
                                          <p:spTgt spid="113"/>
                                        </p:tgtEl>
                                      </p:cBhvr>
                                    </p:animEffect>
                                  </p:childTnLst>
                                </p:cTn>
                              </p:par>
                              <p:par>
                                <p:cTn id="50" presetID="22" presetClass="entr" presetSubtype="1" fill="hold" nodeType="withEffect">
                                  <p:stCondLst>
                                    <p:cond delay="0"/>
                                  </p:stCondLst>
                                  <p:childTnLst>
                                    <p:set>
                                      <p:cBhvr>
                                        <p:cTn id="51" dur="1" fill="hold">
                                          <p:stCondLst>
                                            <p:cond delay="0"/>
                                          </p:stCondLst>
                                        </p:cTn>
                                        <p:tgtEl>
                                          <p:spTgt spid="114"/>
                                        </p:tgtEl>
                                        <p:attrNameLst>
                                          <p:attrName>style.visibility</p:attrName>
                                        </p:attrNameLst>
                                      </p:cBhvr>
                                      <p:to>
                                        <p:strVal val="visible"/>
                                      </p:to>
                                    </p:set>
                                    <p:animEffect transition="in" filter="wipe(up)">
                                      <p:cBhvr>
                                        <p:cTn id="52" dur="500"/>
                                        <p:tgtEl>
                                          <p:spTgt spid="114"/>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up)">
                                      <p:cBhvr>
                                        <p:cTn id="55" dur="500"/>
                                        <p:tgtEl>
                                          <p:spTgt spid="96"/>
                                        </p:tgtEl>
                                      </p:cBhvr>
                                    </p:animEffect>
                                  </p:childTnLst>
                                </p:cTn>
                              </p:par>
                            </p:childTnLst>
                          </p:cTn>
                        </p:par>
                        <p:par>
                          <p:cTn id="56" fill="hold">
                            <p:stCondLst>
                              <p:cond delay="2500"/>
                            </p:stCondLst>
                            <p:childTnLst>
                              <p:par>
                                <p:cTn id="57" presetID="22" presetClass="entr" presetSubtype="8" fill="hold" nodeType="afterEffect">
                                  <p:stCondLst>
                                    <p:cond delay="0"/>
                                  </p:stCondLst>
                                  <p:childTnLst>
                                    <p:set>
                                      <p:cBhvr>
                                        <p:cTn id="58" dur="1" fill="hold">
                                          <p:stCondLst>
                                            <p:cond delay="0"/>
                                          </p:stCondLst>
                                        </p:cTn>
                                        <p:tgtEl>
                                          <p:spTgt spid="104"/>
                                        </p:tgtEl>
                                        <p:attrNameLst>
                                          <p:attrName>style.visibility</p:attrName>
                                        </p:attrNameLst>
                                      </p:cBhvr>
                                      <p:to>
                                        <p:strVal val="visible"/>
                                      </p:to>
                                    </p:set>
                                    <p:animEffect transition="in" filter="wipe(left)">
                                      <p:cBhvr>
                                        <p:cTn id="59" dur="500"/>
                                        <p:tgtEl>
                                          <p:spTgt spid="104"/>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wipe(left)">
                                      <p:cBhvr>
                                        <p:cTn id="62" dur="500"/>
                                        <p:tgtEl>
                                          <p:spTgt spid="103"/>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wipe(left)">
                                      <p:cBhvr>
                                        <p:cTn id="65" dur="500"/>
                                        <p:tgtEl>
                                          <p:spTgt spid="94"/>
                                        </p:tgtEl>
                                      </p:cBhvr>
                                    </p:animEffect>
                                  </p:childTnLst>
                                </p:cTn>
                              </p:par>
                            </p:childTnLst>
                          </p:cTn>
                        </p:par>
                        <p:par>
                          <p:cTn id="66" fill="hold">
                            <p:stCondLst>
                              <p:cond delay="3000"/>
                            </p:stCondLst>
                            <p:childTnLst>
                              <p:par>
                                <p:cTn id="67" presetID="22" presetClass="entr" presetSubtype="4" fill="hold" grpId="0" nodeType="afterEffect">
                                  <p:stCondLst>
                                    <p:cond delay="0"/>
                                  </p:stCondLst>
                                  <p:childTnLst>
                                    <p:set>
                                      <p:cBhvr>
                                        <p:cTn id="68" dur="1" fill="hold">
                                          <p:stCondLst>
                                            <p:cond delay="0"/>
                                          </p:stCondLst>
                                        </p:cTn>
                                        <p:tgtEl>
                                          <p:spTgt spid="105"/>
                                        </p:tgtEl>
                                        <p:attrNameLst>
                                          <p:attrName>style.visibility</p:attrName>
                                        </p:attrNameLst>
                                      </p:cBhvr>
                                      <p:to>
                                        <p:strVal val="visible"/>
                                      </p:to>
                                    </p:set>
                                    <p:animEffect transition="in" filter="wipe(down)">
                                      <p:cBhvr>
                                        <p:cTn id="69" dur="500"/>
                                        <p:tgtEl>
                                          <p:spTgt spid="105"/>
                                        </p:tgtEl>
                                      </p:cBhvr>
                                    </p:animEffect>
                                  </p:childTnLst>
                                </p:cTn>
                              </p:par>
                              <p:par>
                                <p:cTn id="70" presetID="22" presetClass="entr" presetSubtype="4" fill="hold" nodeType="withEffect">
                                  <p:stCondLst>
                                    <p:cond delay="0"/>
                                  </p:stCondLst>
                                  <p:childTnLst>
                                    <p:set>
                                      <p:cBhvr>
                                        <p:cTn id="71" dur="1" fill="hold">
                                          <p:stCondLst>
                                            <p:cond delay="0"/>
                                          </p:stCondLst>
                                        </p:cTn>
                                        <p:tgtEl>
                                          <p:spTgt spid="106"/>
                                        </p:tgtEl>
                                        <p:attrNameLst>
                                          <p:attrName>style.visibility</p:attrName>
                                        </p:attrNameLst>
                                      </p:cBhvr>
                                      <p:to>
                                        <p:strVal val="visible"/>
                                      </p:to>
                                    </p:set>
                                    <p:animEffect transition="in" filter="wipe(down)">
                                      <p:cBhvr>
                                        <p:cTn id="72" dur="500"/>
                                        <p:tgtEl>
                                          <p:spTgt spid="106"/>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100"/>
                                        </p:tgtEl>
                                        <p:attrNameLst>
                                          <p:attrName>style.visibility</p:attrName>
                                        </p:attrNameLst>
                                      </p:cBhvr>
                                      <p:to>
                                        <p:strVal val="visible"/>
                                      </p:to>
                                    </p:set>
                                    <p:animEffect transition="in" filter="wipe(down)">
                                      <p:cBhvr>
                                        <p:cTn id="75" dur="500"/>
                                        <p:tgtEl>
                                          <p:spTgt spid="100"/>
                                        </p:tgtEl>
                                      </p:cBhvr>
                                    </p:animEffect>
                                  </p:childTnLst>
                                </p:cTn>
                              </p:par>
                            </p:childTnLst>
                          </p:cTn>
                        </p:par>
                        <p:par>
                          <p:cTn id="76" fill="hold">
                            <p:stCondLst>
                              <p:cond delay="3500"/>
                            </p:stCondLst>
                            <p:childTnLst>
                              <p:par>
                                <p:cTn id="77" presetID="22" presetClass="entr" presetSubtype="4" fill="hold" grpId="0" nodeType="after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wipe(down)">
                                      <p:cBhvr>
                                        <p:cTn id="79" dur="500"/>
                                        <p:tgtEl>
                                          <p:spTgt spid="97"/>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07"/>
                                        </p:tgtEl>
                                        <p:attrNameLst>
                                          <p:attrName>style.visibility</p:attrName>
                                        </p:attrNameLst>
                                      </p:cBhvr>
                                      <p:to>
                                        <p:strVal val="visible"/>
                                      </p:to>
                                    </p:set>
                                    <p:animEffect transition="in" filter="wipe(down)">
                                      <p:cBhvr>
                                        <p:cTn id="82" dur="500"/>
                                        <p:tgtEl>
                                          <p:spTgt spid="107"/>
                                        </p:tgtEl>
                                      </p:cBhvr>
                                    </p:animEffect>
                                  </p:childTnLst>
                                </p:cTn>
                              </p:par>
                              <p:par>
                                <p:cTn id="83" presetID="22" presetClass="entr" presetSubtype="4" fill="hold" nodeType="withEffect">
                                  <p:stCondLst>
                                    <p:cond delay="0"/>
                                  </p:stCondLst>
                                  <p:childTnLst>
                                    <p:set>
                                      <p:cBhvr>
                                        <p:cTn id="84" dur="1" fill="hold">
                                          <p:stCondLst>
                                            <p:cond delay="0"/>
                                          </p:stCondLst>
                                        </p:cTn>
                                        <p:tgtEl>
                                          <p:spTgt spid="108"/>
                                        </p:tgtEl>
                                        <p:attrNameLst>
                                          <p:attrName>style.visibility</p:attrName>
                                        </p:attrNameLst>
                                      </p:cBhvr>
                                      <p:to>
                                        <p:strVal val="visible"/>
                                      </p:to>
                                    </p:set>
                                    <p:animEffect transition="in" filter="wipe(down)">
                                      <p:cBhvr>
                                        <p:cTn id="85" dur="500"/>
                                        <p:tgtEl>
                                          <p:spTgt spid="108"/>
                                        </p:tgtEl>
                                      </p:cBhvr>
                                    </p:animEffect>
                                  </p:childTnLst>
                                </p:cTn>
                              </p:par>
                            </p:childTnLst>
                          </p:cTn>
                        </p:par>
                        <p:par>
                          <p:cTn id="86" fill="hold">
                            <p:stCondLst>
                              <p:cond delay="4000"/>
                            </p:stCondLst>
                            <p:childTnLst>
                              <p:par>
                                <p:cTn id="87" presetID="22" presetClass="entr" presetSubtype="8" fill="hold" grpId="0" nodeType="afterEffect">
                                  <p:stCondLst>
                                    <p:cond delay="0"/>
                                  </p:stCondLst>
                                  <p:childTnLst>
                                    <p:set>
                                      <p:cBhvr>
                                        <p:cTn id="88" dur="1" fill="hold">
                                          <p:stCondLst>
                                            <p:cond delay="0"/>
                                          </p:stCondLst>
                                        </p:cTn>
                                        <p:tgtEl>
                                          <p:spTgt spid="111"/>
                                        </p:tgtEl>
                                        <p:attrNameLst>
                                          <p:attrName>style.visibility</p:attrName>
                                        </p:attrNameLst>
                                      </p:cBhvr>
                                      <p:to>
                                        <p:strVal val="visible"/>
                                      </p:to>
                                    </p:set>
                                    <p:animEffect transition="in" filter="wipe(left)">
                                      <p:cBhvr>
                                        <p:cTn id="89" dur="500"/>
                                        <p:tgtEl>
                                          <p:spTgt spid="111"/>
                                        </p:tgtEl>
                                      </p:cBhvr>
                                    </p:animEffect>
                                  </p:childTnLst>
                                </p:cTn>
                              </p:par>
                              <p:par>
                                <p:cTn id="90" presetID="22" presetClass="entr" presetSubtype="8" fill="hold" nodeType="withEffect">
                                  <p:stCondLst>
                                    <p:cond delay="0"/>
                                  </p:stCondLst>
                                  <p:childTnLst>
                                    <p:set>
                                      <p:cBhvr>
                                        <p:cTn id="91" dur="1" fill="hold">
                                          <p:stCondLst>
                                            <p:cond delay="0"/>
                                          </p:stCondLst>
                                        </p:cTn>
                                        <p:tgtEl>
                                          <p:spTgt spid="112"/>
                                        </p:tgtEl>
                                        <p:attrNameLst>
                                          <p:attrName>style.visibility</p:attrName>
                                        </p:attrNameLst>
                                      </p:cBhvr>
                                      <p:to>
                                        <p:strVal val="visible"/>
                                      </p:to>
                                    </p:set>
                                    <p:animEffect transition="in" filter="wipe(left)">
                                      <p:cBhvr>
                                        <p:cTn id="92" dur="500"/>
                                        <p:tgtEl>
                                          <p:spTgt spid="112"/>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99"/>
                                        </p:tgtEl>
                                        <p:attrNameLst>
                                          <p:attrName>style.visibility</p:attrName>
                                        </p:attrNameLst>
                                      </p:cBhvr>
                                      <p:to>
                                        <p:strVal val="visible"/>
                                      </p:to>
                                    </p:set>
                                    <p:animEffect transition="in" filter="wipe(left)">
                                      <p:cBhvr>
                                        <p:cTn id="95" dur="500"/>
                                        <p:tgtEl>
                                          <p:spTgt spid="99"/>
                                        </p:tgtEl>
                                      </p:cBhvr>
                                    </p:animEffect>
                                  </p:childTnLst>
                                </p:cTn>
                              </p:par>
                            </p:childTnLst>
                          </p:cTn>
                        </p:par>
                        <p:par>
                          <p:cTn id="96" fill="hold">
                            <p:stCondLst>
                              <p:cond delay="4500"/>
                            </p:stCondLst>
                            <p:childTnLst>
                              <p:par>
                                <p:cTn id="97" presetID="22" presetClass="entr" presetSubtype="8" fill="hold" grpId="0" nodeType="afterEffect">
                                  <p:stCondLst>
                                    <p:cond delay="0"/>
                                  </p:stCondLst>
                                  <p:childTnLst>
                                    <p:set>
                                      <p:cBhvr>
                                        <p:cTn id="98" dur="1" fill="hold">
                                          <p:stCondLst>
                                            <p:cond delay="0"/>
                                          </p:stCondLst>
                                        </p:cTn>
                                        <p:tgtEl>
                                          <p:spTgt spid="120"/>
                                        </p:tgtEl>
                                        <p:attrNameLst>
                                          <p:attrName>style.visibility</p:attrName>
                                        </p:attrNameLst>
                                      </p:cBhvr>
                                      <p:to>
                                        <p:strVal val="visible"/>
                                      </p:to>
                                    </p:set>
                                    <p:animEffect transition="in" filter="wipe(left)">
                                      <p:cBhvr>
                                        <p:cTn id="99"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6" grpId="0" animBg="1"/>
      <p:bldP spid="97" grpId="0" animBg="1"/>
      <p:bldP spid="98" grpId="0" animBg="1"/>
      <p:bldP spid="99" grpId="0" animBg="1"/>
      <p:bldP spid="100" grpId="0" animBg="1"/>
      <p:bldP spid="101" grpId="0"/>
      <p:bldP spid="103" grpId="0"/>
      <p:bldP spid="105" grpId="0"/>
      <p:bldP spid="107" grpId="0"/>
      <p:bldP spid="109" grpId="0"/>
      <p:bldP spid="111" grpId="0"/>
      <p:bldP spid="113" grpId="0"/>
      <p:bldP spid="115" grpId="0" animBg="1"/>
      <p:bldP spid="116" grpId="0" animBg="1"/>
      <p:bldP spid="117" grpId="0" animBg="1"/>
      <p:bldP spid="118" grpId="0" animBg="1"/>
      <p:bldP spid="119" grpId="0" animBg="1"/>
      <p:bldP spid="1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1981200" y="2063942"/>
            <a:ext cx="8020050" cy="369551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27"/>
          <p:cNvSpPr txBox="1">
            <a:spLocks noChangeArrowheads="1"/>
          </p:cNvSpPr>
          <p:nvPr/>
        </p:nvSpPr>
        <p:spPr bwMode="auto">
          <a:xfrm>
            <a:off x="1464222" y="924772"/>
            <a:ext cx="3970045" cy="339725"/>
          </a:xfrm>
          <a:prstGeom prst="rect">
            <a:avLst/>
          </a:prstGeom>
          <a:noFill/>
          <a:ln w="9525">
            <a:noFill/>
            <a:miter lim="800000"/>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添加标题</a:t>
            </a:r>
            <a:endParaRPr kumimoji="0" lang="id-ID" altLang="en-US" sz="1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Rectangle 28"/>
          <p:cNvSpPr>
            <a:spLocks noChangeArrowheads="1"/>
          </p:cNvSpPr>
          <p:nvPr/>
        </p:nvSpPr>
        <p:spPr bwMode="auto">
          <a:xfrm>
            <a:off x="1464222" y="1232747"/>
            <a:ext cx="9216478" cy="523220"/>
          </a:xfrm>
          <a:prstGeom prst="rect">
            <a:avLst/>
          </a:prstGeom>
          <a:noFill/>
          <a:ln w="9525">
            <a:noFill/>
            <a:miter lim="800000"/>
          </a:ln>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小这里输入文字说明这里输入文字说明这里输入文字说明这里输入文字说明这里输入文字说明这里输入文字说明这里输入文字说明这里输入文字说明这里输入文字说明。</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8000" fill="hold" nodeType="withEffect" p14:presetBounceEnd="64000">
                                      <p:stCondLst>
                                        <p:cond delay="200"/>
                                      </p:stCondLst>
                                      <p:childTnLst>
                                        <p:set>
                                          <p:cBhvr>
                                            <p:cTn id="6" dur="1" fill="hold">
                                              <p:stCondLst>
                                                <p:cond delay="0"/>
                                              </p:stCondLst>
                                            </p:cTn>
                                            <p:tgtEl>
                                              <p:spTgt spid="39"/>
                                            </p:tgtEl>
                                            <p:attrNameLst>
                                              <p:attrName>style.visibility</p:attrName>
                                            </p:attrNameLst>
                                          </p:cBhvr>
                                          <p:to>
                                            <p:strVal val="visible"/>
                                          </p:to>
                                        </p:set>
                                        <p:anim calcmode="lin" valueType="num" p14:bounceEnd="64000">
                                          <p:cBhvr additive="base">
                                            <p:cTn id="7" dur="500" fill="hold"/>
                                            <p:tgtEl>
                                              <p:spTgt spid="39"/>
                                            </p:tgtEl>
                                            <p:attrNameLst>
                                              <p:attrName>ppt_x</p:attrName>
                                            </p:attrNameLst>
                                          </p:cBhvr>
                                          <p:tavLst>
                                            <p:tav tm="0">
                                              <p:val>
                                                <p:strVal val="#ppt_x"/>
                                              </p:val>
                                            </p:tav>
                                            <p:tav tm="100000">
                                              <p:val>
                                                <p:strVal val="#ppt_x"/>
                                              </p:val>
                                            </p:tav>
                                          </p:tavLst>
                                        </p:anim>
                                        <p:anim calcmode="lin" valueType="num" p14:bounceEnd="64000">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8000" fill="hold" nodeType="withEffect">
                                      <p:stCondLst>
                                        <p:cond delay="20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文本框 38"/>
          <p:cNvSpPr txBox="1">
            <a:spLocks noChangeArrowheads="1"/>
          </p:cNvSpPr>
          <p:nvPr/>
        </p:nvSpPr>
        <p:spPr bwMode="auto">
          <a:xfrm>
            <a:off x="519113" y="171450"/>
            <a:ext cx="2136775" cy="368300"/>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点此添加您的标题</a:t>
            </a: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5604" name="组合 3"/>
          <p:cNvGrpSpPr/>
          <p:nvPr/>
        </p:nvGrpSpPr>
        <p:grpSpPr bwMode="auto">
          <a:xfrm>
            <a:off x="196850" y="182563"/>
            <a:ext cx="238125" cy="347662"/>
            <a:chOff x="0" y="0"/>
            <a:chExt cx="569789" cy="829904"/>
          </a:xfrm>
        </p:grpSpPr>
        <p:sp>
          <p:nvSpPr>
            <p:cNvPr id="25640" name="菱形 39"/>
            <p:cNvSpPr>
              <a:spLocks noChangeArrowheads="1"/>
            </p:cNvSpPr>
            <p:nvPr/>
          </p:nvSpPr>
          <p:spPr bwMode="auto">
            <a:xfrm>
              <a:off x="0" y="0"/>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25641" name="菱形 40"/>
            <p:cNvSpPr>
              <a:spLocks noChangeArrowheads="1"/>
            </p:cNvSpPr>
            <p:nvPr/>
          </p:nvSpPr>
          <p:spPr bwMode="auto">
            <a:xfrm>
              <a:off x="0" y="260114"/>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grpSp>
      <p:grpSp>
        <p:nvGrpSpPr>
          <p:cNvPr id="42" name="Group 66"/>
          <p:cNvGrpSpPr/>
          <p:nvPr/>
        </p:nvGrpSpPr>
        <p:grpSpPr bwMode="auto">
          <a:xfrm>
            <a:off x="2038357" y="1380936"/>
            <a:ext cx="4382788" cy="3669605"/>
            <a:chOff x="720" y="839"/>
            <a:chExt cx="3740" cy="3146"/>
          </a:xfrm>
          <a:solidFill>
            <a:srgbClr val="E8E8E6"/>
          </a:solidFill>
        </p:grpSpPr>
        <p:sp>
          <p:nvSpPr>
            <p:cNvPr id="43" name="Freeform 67"/>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44" name="Freeform 68"/>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45" name="Freeform 69"/>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7"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46" name="Freeform 70"/>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7"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47" name="Freeform 71"/>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48" name="Freeform 72"/>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49" name="Freeform 73"/>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50" name="Freeform 74"/>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51" name="Freeform 75"/>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52" name="Freeform 76"/>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53" name="Freeform 77"/>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54" name="Freeform 78"/>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55" name="Freeform 79"/>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56" name="Freeform 80"/>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57" name="Freeform 81"/>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58" name="Freeform 82"/>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59" name="Freeform 83"/>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60" name="Freeform 84"/>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61" name="Freeform 85"/>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62" name="Freeform 86"/>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63" name="Freeform 87"/>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64" name="Freeform 88"/>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65" name="Freeform 89"/>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66" name="Freeform 90"/>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67" name="Freeform 91"/>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68" name="Freeform 92"/>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69" name="Freeform 93"/>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70" name="Freeform 94"/>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71" name="Freeform 95"/>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72" name="Freeform 96"/>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73" name="Freeform 97"/>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74" name="Freeform 98"/>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75" name="Freeform 99"/>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76" name="Freeform 100"/>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77" name="Freeform 101"/>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78" name="Freeform 102"/>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79" name="Freeform 103"/>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80" name="Freeform 104"/>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81" name="Freeform 105"/>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82" name="Freeform 106"/>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83" name="Freeform 107"/>
            <p:cNvSpPr/>
            <p:nvPr/>
          </p:nvSpPr>
          <p:spPr bwMode="gray">
            <a:xfrm>
              <a:off x="2017"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84" name="Freeform 108"/>
            <p:cNvSpPr/>
            <p:nvPr/>
          </p:nvSpPr>
          <p:spPr bwMode="gray">
            <a:xfrm>
              <a:off x="2017"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85" name="Freeform 109"/>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86" name="Freeform 110"/>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87" name="Freeform 111"/>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88" name="Freeform 112"/>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89" name="Freeform 113"/>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90" name="Freeform 114"/>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91" name="Freeform 115"/>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92" name="Freeform 116"/>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93" name="Freeform 117"/>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94" name="Freeform 118"/>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95" name="Freeform 119"/>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96" name="Freeform 120"/>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97" name="Freeform 121"/>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98" name="Freeform 122"/>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99" name="Freeform 123"/>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0" name="Freeform 124"/>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1" name="Freeform 125"/>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2" name="Freeform 126"/>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3" name="Freeform 127"/>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 name="Freeform 128"/>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sp>
        <p:nvSpPr>
          <p:cNvPr id="105" name="Freeform 78"/>
          <p:cNvSpPr/>
          <p:nvPr/>
        </p:nvSpPr>
        <p:spPr bwMode="gray">
          <a:xfrm>
            <a:off x="4930528" y="4273695"/>
            <a:ext cx="660934" cy="559889"/>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00AEEF"/>
          </a:solidFill>
          <a:ln w="6350">
            <a:solidFill>
              <a:srgbClr val="015077"/>
            </a:solidFill>
            <a:prstDash val="solid"/>
            <a:round/>
          </a:ln>
        </p:spPr>
        <p:txBody>
          <a:bodyPr lIns="67388" tIns="33693" rIns="67388" bIns="33693"/>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white">
                  <a:lumMod val="85000"/>
                </a:prstClr>
              </a:solidFill>
              <a:effectLst/>
              <a:uLnTx/>
              <a:uFillTx/>
              <a:latin typeface="Calibri" panose="020F0502020204030204" pitchFamily="34" charset="0"/>
              <a:ea typeface="宋体" panose="02010600030101010101" pitchFamily="2" charset="-122"/>
              <a:cs typeface="+mn-cs"/>
            </a:endParaRPr>
          </a:p>
        </p:txBody>
      </p:sp>
      <p:sp>
        <p:nvSpPr>
          <p:cNvPr id="106" name="Freeform 92"/>
          <p:cNvSpPr/>
          <p:nvPr/>
        </p:nvSpPr>
        <p:spPr bwMode="gray">
          <a:xfrm>
            <a:off x="5238730" y="2976620"/>
            <a:ext cx="577732" cy="386090"/>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00AEEF"/>
          </a:solidFill>
          <a:ln w="6350">
            <a:solidFill>
              <a:srgbClr val="015077"/>
            </a:solidFill>
            <a:prstDash val="solid"/>
            <a:round/>
          </a:ln>
        </p:spPr>
        <p:txBody>
          <a:bodyPr lIns="67388" tIns="33693" rIns="67388" bIns="33693"/>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white">
                  <a:lumMod val="85000"/>
                </a:prstClr>
              </a:solidFill>
              <a:effectLst/>
              <a:uLnTx/>
              <a:uFillTx/>
              <a:latin typeface="Calibri" panose="020F0502020204030204" pitchFamily="34" charset="0"/>
              <a:ea typeface="宋体" panose="02010600030101010101" pitchFamily="2" charset="-122"/>
              <a:cs typeface="+mn-cs"/>
            </a:endParaRPr>
          </a:p>
        </p:txBody>
      </p:sp>
      <p:sp>
        <p:nvSpPr>
          <p:cNvPr id="107" name="Freeform 100"/>
          <p:cNvSpPr/>
          <p:nvPr/>
        </p:nvSpPr>
        <p:spPr bwMode="gray">
          <a:xfrm>
            <a:off x="5463728" y="2384071"/>
            <a:ext cx="503904" cy="500401"/>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00AEEF"/>
          </a:solidFill>
          <a:ln w="6350">
            <a:solidFill>
              <a:srgbClr val="015077"/>
            </a:solidFill>
            <a:prstDash val="solid"/>
            <a:round/>
          </a:ln>
        </p:spPr>
        <p:txBody>
          <a:bodyPr lIns="67388" tIns="33693" rIns="67388" bIns="33693"/>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white">
                  <a:lumMod val="85000"/>
                </a:prstClr>
              </a:solidFill>
              <a:effectLst/>
              <a:uLnTx/>
              <a:uFillTx/>
              <a:latin typeface="Calibri" panose="020F0502020204030204" pitchFamily="34" charset="0"/>
              <a:ea typeface="宋体" panose="02010600030101010101" pitchFamily="2" charset="-122"/>
              <a:cs typeface="+mn-cs"/>
            </a:endParaRPr>
          </a:p>
        </p:txBody>
      </p:sp>
      <p:sp>
        <p:nvSpPr>
          <p:cNvPr id="108" name="Freeform 82"/>
          <p:cNvSpPr/>
          <p:nvPr/>
        </p:nvSpPr>
        <p:spPr bwMode="gray">
          <a:xfrm>
            <a:off x="5586868" y="3641486"/>
            <a:ext cx="331638" cy="370927"/>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00AEEF"/>
          </a:solidFill>
          <a:ln w="6350">
            <a:solidFill>
              <a:srgbClr val="015077"/>
            </a:solidFill>
            <a:prstDash val="solid"/>
            <a:round/>
          </a:ln>
        </p:spPr>
        <p:txBody>
          <a:bodyPr lIns="67388" tIns="33693" rIns="67388" bIns="33693"/>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white">
                  <a:lumMod val="85000"/>
                </a:prstClr>
              </a:solidFill>
              <a:effectLst/>
              <a:uLnTx/>
              <a:uFillTx/>
              <a:latin typeface="Calibri" panose="020F0502020204030204" pitchFamily="34" charset="0"/>
              <a:ea typeface="宋体" panose="02010600030101010101" pitchFamily="2" charset="-122"/>
              <a:cs typeface="+mn-cs"/>
            </a:endParaRPr>
          </a:p>
        </p:txBody>
      </p:sp>
      <p:cxnSp>
        <p:nvCxnSpPr>
          <p:cNvPr id="109" name="直接连接符 108"/>
          <p:cNvCxnSpPr/>
          <p:nvPr/>
        </p:nvCxnSpPr>
        <p:spPr>
          <a:xfrm>
            <a:off x="5906945" y="2698427"/>
            <a:ext cx="186327" cy="182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6093272" y="2880972"/>
            <a:ext cx="1662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5749375" y="3072791"/>
            <a:ext cx="186327" cy="182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5935705" y="3255337"/>
            <a:ext cx="18197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V="1">
            <a:off x="5859819" y="3742969"/>
            <a:ext cx="233450" cy="1504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6093272" y="3742967"/>
            <a:ext cx="1662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373494" y="4589218"/>
            <a:ext cx="186327" cy="182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5559823" y="4771763"/>
            <a:ext cx="211198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6536123" y="2527953"/>
            <a:ext cx="1213310" cy="283488"/>
          </a:xfrm>
          <a:prstGeom prst="rect">
            <a:avLst/>
          </a:prstGeom>
        </p:spPr>
        <p:txBody>
          <a:bodyPr wrap="none" lIns="67388" tIns="33693" rIns="67388" bIns="33693">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华文黑体" pitchFamily="2" charset="-122"/>
              </a:rPr>
              <a:t>点击添加文本</a:t>
            </a:r>
            <a:endParaRPr kumimoji="0" lang="zh-CN" altLang="en-US" sz="14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endParaRPr>
          </a:p>
        </p:txBody>
      </p:sp>
      <p:sp>
        <p:nvSpPr>
          <p:cNvPr id="118" name="矩形 117"/>
          <p:cNvSpPr/>
          <p:nvPr/>
        </p:nvSpPr>
        <p:spPr>
          <a:xfrm>
            <a:off x="6536123" y="2950960"/>
            <a:ext cx="1213310" cy="283488"/>
          </a:xfrm>
          <a:prstGeom prst="rect">
            <a:avLst/>
          </a:prstGeom>
        </p:spPr>
        <p:txBody>
          <a:bodyPr wrap="none" lIns="67388" tIns="33693" rIns="67388" bIns="33693">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华文黑体" pitchFamily="2" charset="-122"/>
              </a:rPr>
              <a:t>点击添加文本</a:t>
            </a:r>
            <a:endParaRPr kumimoji="0" lang="zh-CN" altLang="en-US" sz="1400" b="0" i="0" u="none" strike="noStrike" kern="1200" cap="none" spc="0" normalizeH="0" baseline="0" noProof="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endParaRPr>
          </a:p>
        </p:txBody>
      </p:sp>
      <p:sp>
        <p:nvSpPr>
          <p:cNvPr id="119" name="矩形 118"/>
          <p:cNvSpPr/>
          <p:nvPr/>
        </p:nvSpPr>
        <p:spPr>
          <a:xfrm>
            <a:off x="6536123" y="3439901"/>
            <a:ext cx="1213310" cy="283488"/>
          </a:xfrm>
          <a:prstGeom prst="rect">
            <a:avLst/>
          </a:prstGeom>
        </p:spPr>
        <p:txBody>
          <a:bodyPr wrap="none" lIns="67388" tIns="33693" rIns="67388" bIns="33693">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华文黑体" pitchFamily="2" charset="-122"/>
              </a:rPr>
              <a:t>点击添加文本</a:t>
            </a:r>
            <a:endParaRPr kumimoji="0" lang="zh-CN" altLang="en-US" sz="1400" b="0" i="0" u="none" strike="noStrike" kern="1200" cap="none" spc="0" normalizeH="0" baseline="0" noProof="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p:nvSpPr>
        <p:spPr>
          <a:xfrm>
            <a:off x="6502709" y="4417112"/>
            <a:ext cx="1213310" cy="283488"/>
          </a:xfrm>
          <a:prstGeom prst="rect">
            <a:avLst/>
          </a:prstGeom>
        </p:spPr>
        <p:txBody>
          <a:bodyPr wrap="none" lIns="67388" tIns="33693" rIns="67388" bIns="33693">
            <a:spAutoFit/>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华文黑体" pitchFamily="2" charset="-122"/>
              </a:rPr>
              <a:t>点击添加文本</a:t>
            </a:r>
            <a:endParaRPr kumimoji="0" lang="zh-CN" altLang="en-US" sz="14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endParaRPr>
          </a:p>
        </p:txBody>
      </p:sp>
      <p:sp>
        <p:nvSpPr>
          <p:cNvPr id="121" name="矩形标注 100"/>
          <p:cNvSpPr/>
          <p:nvPr/>
        </p:nvSpPr>
        <p:spPr>
          <a:xfrm>
            <a:off x="8151208" y="2102963"/>
            <a:ext cx="2628593" cy="3126262"/>
          </a:xfrm>
          <a:prstGeom prst="wedgeRectCallout">
            <a:avLst>
              <a:gd name="adj1" fmla="val -72333"/>
              <a:gd name="adj2" fmla="val 19715"/>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67388" tIns="33693" rIns="67388" bIns="33693"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22" name="TextBox 101"/>
          <p:cNvSpPr txBox="1"/>
          <p:nvPr/>
        </p:nvSpPr>
        <p:spPr>
          <a:xfrm>
            <a:off x="8257518" y="2202142"/>
            <a:ext cx="2034281" cy="2708767"/>
          </a:xfrm>
          <a:prstGeom prst="rect">
            <a:avLst/>
          </a:prstGeom>
          <a:noFill/>
        </p:spPr>
        <p:txBody>
          <a:bodyPr wrap="square" lIns="67388" tIns="33693" rIns="67388" bIns="33693" rtlCol="0">
            <a:spAutoFit/>
          </a:bodyPr>
          <a:lstStyle/>
          <a:p>
            <a:pPr marL="0" marR="0" lvl="0" indent="0" algn="l" defTabSz="914400" rtl="0" eaLnBrk="0" fontAlgn="base" latinLnBrk="0" hangingPunct="0">
              <a:lnSpc>
                <a:spcPct val="13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您的内容打在这里，或者通过复制您的文本后您的内容打在这里。您的内容打在这里，或者通过复制您的文本后，在此框中选择粘贴</a:t>
            </a: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14:presetBounceEnd="58000">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14:bounceEnd="58000">
                                          <p:cBhvr additive="base">
                                            <p:cTn id="7" dur="1000" fill="hold"/>
                                            <p:tgtEl>
                                              <p:spTgt spid="42"/>
                                            </p:tgtEl>
                                            <p:attrNameLst>
                                              <p:attrName>ppt_x</p:attrName>
                                            </p:attrNameLst>
                                          </p:cBhvr>
                                          <p:tavLst>
                                            <p:tav tm="0">
                                              <p:val>
                                                <p:strVal val="0-#ppt_w/2"/>
                                              </p:val>
                                            </p:tav>
                                            <p:tav tm="100000">
                                              <p:val>
                                                <p:strVal val="#ppt_x"/>
                                              </p:val>
                                            </p:tav>
                                          </p:tavLst>
                                        </p:anim>
                                        <p:anim calcmode="lin" valueType="num" p14:bounceEnd="58000">
                                          <p:cBhvr additive="base">
                                            <p:cTn id="8" dur="1000" fill="hold"/>
                                            <p:tgtEl>
                                              <p:spTgt spid="4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107"/>
                                            </p:tgtEl>
                                            <p:attrNameLst>
                                              <p:attrName>style.visibility</p:attrName>
                                            </p:attrNameLst>
                                          </p:cBhvr>
                                          <p:to>
                                            <p:strVal val="visible"/>
                                          </p:to>
                                        </p:set>
                                        <p:animEffect transition="in" filter="fade">
                                          <p:cBhvr>
                                            <p:cTn id="14" dur="500"/>
                                            <p:tgtEl>
                                              <p:spTgt spid="107"/>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105"/>
                                            </p:tgtEl>
                                            <p:attrNameLst>
                                              <p:attrName>style.visibility</p:attrName>
                                            </p:attrNameLst>
                                          </p:cBhvr>
                                          <p:to>
                                            <p:strVal val="visible"/>
                                          </p:to>
                                        </p:set>
                                        <p:animEffect transition="in" filter="fade">
                                          <p:cBhvr>
                                            <p:cTn id="20" dur="500"/>
                                            <p:tgtEl>
                                              <p:spTgt spid="105"/>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09"/>
                                            </p:tgtEl>
                                            <p:attrNameLst>
                                              <p:attrName>style.visibility</p:attrName>
                                            </p:attrNameLst>
                                          </p:cBhvr>
                                          <p:to>
                                            <p:strVal val="visible"/>
                                          </p:to>
                                        </p:set>
                                        <p:animEffect transition="in" filter="fade">
                                          <p:cBhvr>
                                            <p:cTn id="24" dur="500"/>
                                            <p:tgtEl>
                                              <p:spTgt spid="109"/>
                                            </p:tgtEl>
                                          </p:cBhvr>
                                        </p:animEffect>
                                      </p:childTnLst>
                                    </p:cTn>
                                  </p:par>
                                  <p:par>
                                    <p:cTn id="25" presetID="10" presetClass="entr" presetSubtype="0" fill="hold" nodeType="with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par>
                                    <p:cTn id="28" presetID="10" presetClass="entr" presetSubtype="0" fill="hold" nodeType="with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fade">
                                          <p:cBhvr>
                                            <p:cTn id="30" dur="500"/>
                                            <p:tgtEl>
                                              <p:spTgt spid="111"/>
                                            </p:tgtEl>
                                          </p:cBhvr>
                                        </p:animEffect>
                                      </p:childTnLst>
                                    </p:cTn>
                                  </p:par>
                                  <p:par>
                                    <p:cTn id="31" presetID="10" presetClass="entr" presetSubtype="0" fill="hold"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500"/>
                                            <p:tgtEl>
                                              <p:spTgt spid="112"/>
                                            </p:tgtEl>
                                          </p:cBhvr>
                                        </p:animEffect>
                                      </p:childTnLst>
                                    </p:cTn>
                                  </p:par>
                                  <p:par>
                                    <p:cTn id="34" presetID="10" presetClass="entr" presetSubtype="0" fill="hold" nodeType="withEffect">
                                      <p:stCondLst>
                                        <p:cond delay="0"/>
                                      </p:stCondLst>
                                      <p:childTnLst>
                                        <p:set>
                                          <p:cBhvr>
                                            <p:cTn id="35" dur="1" fill="hold">
                                              <p:stCondLst>
                                                <p:cond delay="0"/>
                                              </p:stCondLst>
                                            </p:cTn>
                                            <p:tgtEl>
                                              <p:spTgt spid="113"/>
                                            </p:tgtEl>
                                            <p:attrNameLst>
                                              <p:attrName>style.visibility</p:attrName>
                                            </p:attrNameLst>
                                          </p:cBhvr>
                                          <p:to>
                                            <p:strVal val="visible"/>
                                          </p:to>
                                        </p:set>
                                        <p:animEffect transition="in" filter="fade">
                                          <p:cBhvr>
                                            <p:cTn id="36" dur="500"/>
                                            <p:tgtEl>
                                              <p:spTgt spid="113"/>
                                            </p:tgtEl>
                                          </p:cBhvr>
                                        </p:animEffect>
                                      </p:childTnLst>
                                    </p:cTn>
                                  </p:par>
                                  <p:par>
                                    <p:cTn id="37" presetID="10" presetClass="entr" presetSubtype="0" fill="hold" nodeType="with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fade">
                                          <p:cBhvr>
                                            <p:cTn id="39" dur="500"/>
                                            <p:tgtEl>
                                              <p:spTgt spid="114"/>
                                            </p:tgtEl>
                                          </p:cBhvr>
                                        </p:animEffect>
                                      </p:childTnLst>
                                    </p:cTn>
                                  </p:par>
                                  <p:par>
                                    <p:cTn id="40" presetID="10" presetClass="entr" presetSubtype="0" fill="hold"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500"/>
                                            <p:tgtEl>
                                              <p:spTgt spid="115"/>
                                            </p:tgtEl>
                                          </p:cBhvr>
                                        </p:animEffect>
                                      </p:childTnLst>
                                    </p:cTn>
                                  </p:par>
                                  <p:par>
                                    <p:cTn id="43" presetID="10" presetClass="entr" presetSubtype="0"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animEffect transition="in" filter="fade">
                                          <p:cBhvr>
                                            <p:cTn id="45" dur="500"/>
                                            <p:tgtEl>
                                              <p:spTgt spid="1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0"/>
                                            </p:tgtEl>
                                            <p:attrNameLst>
                                              <p:attrName>style.visibility</p:attrName>
                                            </p:attrNameLst>
                                          </p:cBhvr>
                                          <p:to>
                                            <p:strVal val="visible"/>
                                          </p:to>
                                        </p:set>
                                        <p:animEffect transition="in" filter="fade">
                                          <p:cBhvr>
                                            <p:cTn id="48" dur="500"/>
                                            <p:tgtEl>
                                              <p:spTgt spid="1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500"/>
                                            <p:tgtEl>
                                              <p:spTgt spid="1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500"/>
                                            <p:tgtEl>
                                              <p:spTgt spid="1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7"/>
                                            </p:tgtEl>
                                            <p:attrNameLst>
                                              <p:attrName>style.visibility</p:attrName>
                                            </p:attrNameLst>
                                          </p:cBhvr>
                                          <p:to>
                                            <p:strVal val="visible"/>
                                          </p:to>
                                        </p:set>
                                        <p:animEffect transition="in" filter="fade">
                                          <p:cBhvr>
                                            <p:cTn id="57" dur="500"/>
                                            <p:tgtEl>
                                              <p:spTgt spid="117"/>
                                            </p:tgtEl>
                                          </p:cBhvr>
                                        </p:animEffect>
                                      </p:childTnLst>
                                    </p:cTn>
                                  </p:par>
                                </p:childTnLst>
                              </p:cTn>
                            </p:par>
                            <p:par>
                              <p:cTn id="58" fill="hold">
                                <p:stCondLst>
                                  <p:cond delay="1500"/>
                                </p:stCondLst>
                                <p:childTnLst>
                                  <p:par>
                                    <p:cTn id="59" presetID="22" presetClass="entr" presetSubtype="8" fill="hold" grpId="0" nodeType="afterEffect">
                                      <p:stCondLst>
                                        <p:cond delay="0"/>
                                      </p:stCondLst>
                                      <p:childTnLst>
                                        <p:set>
                                          <p:cBhvr>
                                            <p:cTn id="60" dur="1" fill="hold">
                                              <p:stCondLst>
                                                <p:cond delay="0"/>
                                              </p:stCondLst>
                                            </p:cTn>
                                            <p:tgtEl>
                                              <p:spTgt spid="121"/>
                                            </p:tgtEl>
                                            <p:attrNameLst>
                                              <p:attrName>style.visibility</p:attrName>
                                            </p:attrNameLst>
                                          </p:cBhvr>
                                          <p:to>
                                            <p:strVal val="visible"/>
                                          </p:to>
                                        </p:set>
                                        <p:animEffect transition="in" filter="wipe(left)">
                                          <p:cBhvr>
                                            <p:cTn id="61" dur="500"/>
                                            <p:tgtEl>
                                              <p:spTgt spid="121"/>
                                            </p:tgtEl>
                                          </p:cBhvr>
                                        </p:animEffect>
                                      </p:childTnLst>
                                    </p:cTn>
                                  </p:par>
                                </p:childTnLst>
                              </p:cTn>
                            </p:par>
                            <p:par>
                              <p:cTn id="62" fill="hold">
                                <p:stCondLst>
                                  <p:cond delay="2000"/>
                                </p:stCondLst>
                                <p:childTnLst>
                                  <p:par>
                                    <p:cTn id="63" presetID="22" presetClass="entr" presetSubtype="8" fill="hold" grpId="0" nodeType="afterEffect">
                                      <p:stCondLst>
                                        <p:cond delay="0"/>
                                      </p:stCondLst>
                                      <p:iterate type="lt">
                                        <p:tmPct val="30000"/>
                                      </p:iterate>
                                      <p:childTnLst>
                                        <p:set>
                                          <p:cBhvr>
                                            <p:cTn id="64" dur="1" fill="hold">
                                              <p:stCondLst>
                                                <p:cond delay="0"/>
                                              </p:stCondLst>
                                            </p:cTn>
                                            <p:tgtEl>
                                              <p:spTgt spid="122"/>
                                            </p:tgtEl>
                                            <p:attrNameLst>
                                              <p:attrName>style.visibility</p:attrName>
                                            </p:attrNameLst>
                                          </p:cBhvr>
                                          <p:to>
                                            <p:strVal val="visible"/>
                                          </p:to>
                                        </p:set>
                                        <p:animEffect transition="in" filter="wipe(left)">
                                          <p:cBhvr>
                                            <p:cTn id="65" dur="100"/>
                                            <p:tgtEl>
                                              <p:spTgt spid="122"/>
                                            </p:tgtEl>
                                          </p:cBhvr>
                                        </p:animEffect>
                                      </p:childTnLst>
                                    </p:cTn>
                                  </p:par>
                                  <p:par>
                                    <p:cTn id="66" presetID="36" presetClass="emph" presetSubtype="0" fill="hold" grpId="1" nodeType="withEffect">
                                      <p:stCondLst>
                                        <p:cond delay="0"/>
                                      </p:stCondLst>
                                      <p:iterate type="lt">
                                        <p:tmPct val="30000"/>
                                      </p:iterate>
                                      <p:childTnLst>
                                        <p:animScale>
                                          <p:cBhvr>
                                            <p:cTn id="67" dur="50" autoRev="1" fill="hold">
                                              <p:stCondLst>
                                                <p:cond delay="0"/>
                                              </p:stCondLst>
                                            </p:cTn>
                                            <p:tgtEl>
                                              <p:spTgt spid="122"/>
                                            </p:tgtEl>
                                          </p:cBhvr>
                                          <p:to x="80000" y="100000"/>
                                        </p:animScale>
                                        <p:anim by="(#ppt_w*0.10)" calcmode="lin" valueType="num">
                                          <p:cBhvr>
                                            <p:cTn id="68" dur="50" autoRev="1" fill="hold">
                                              <p:stCondLst>
                                                <p:cond delay="0"/>
                                              </p:stCondLst>
                                            </p:cTn>
                                            <p:tgtEl>
                                              <p:spTgt spid="122"/>
                                            </p:tgtEl>
                                            <p:attrNameLst>
                                              <p:attrName>ppt_x</p:attrName>
                                            </p:attrNameLst>
                                          </p:cBhvr>
                                        </p:anim>
                                        <p:anim by="(-#ppt_w*0.10)" calcmode="lin" valueType="num">
                                          <p:cBhvr>
                                            <p:cTn id="69" dur="50" autoRev="1" fill="hold">
                                              <p:stCondLst>
                                                <p:cond delay="0"/>
                                              </p:stCondLst>
                                            </p:cTn>
                                            <p:tgtEl>
                                              <p:spTgt spid="122"/>
                                            </p:tgtEl>
                                            <p:attrNameLst>
                                              <p:attrName>ppt_y</p:attrName>
                                            </p:attrNameLst>
                                          </p:cBhvr>
                                        </p:anim>
                                        <p:animRot by="-480000">
                                          <p:cBhvr>
                                            <p:cTn id="70" dur="50" autoRev="1" fill="hold">
                                              <p:stCondLst>
                                                <p:cond delay="0"/>
                                              </p:stCondLst>
                                            </p:cTn>
                                            <p:tgtEl>
                                              <p:spTgt spid="1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08" grpId="0" animBg="1"/>
          <p:bldP spid="117" grpId="0"/>
          <p:bldP spid="118" grpId="0"/>
          <p:bldP spid="119" grpId="0"/>
          <p:bldP spid="120" grpId="0"/>
          <p:bldP spid="121" grpId="0" animBg="1"/>
          <p:bldP spid="122" grpId="0"/>
          <p:bldP spid="122"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1000" fill="hold"/>
                                            <p:tgtEl>
                                              <p:spTgt spid="42"/>
                                            </p:tgtEl>
                                            <p:attrNameLst>
                                              <p:attrName>ppt_x</p:attrName>
                                            </p:attrNameLst>
                                          </p:cBhvr>
                                          <p:tavLst>
                                            <p:tav tm="0">
                                              <p:val>
                                                <p:strVal val="0-#ppt_w/2"/>
                                              </p:val>
                                            </p:tav>
                                            <p:tav tm="100000">
                                              <p:val>
                                                <p:strVal val="#ppt_x"/>
                                              </p:val>
                                            </p:tav>
                                          </p:tavLst>
                                        </p:anim>
                                        <p:anim calcmode="lin" valueType="num">
                                          <p:cBhvr additive="base">
                                            <p:cTn id="8" dur="1000" fill="hold"/>
                                            <p:tgtEl>
                                              <p:spTgt spid="4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107"/>
                                            </p:tgtEl>
                                            <p:attrNameLst>
                                              <p:attrName>style.visibility</p:attrName>
                                            </p:attrNameLst>
                                          </p:cBhvr>
                                          <p:to>
                                            <p:strVal val="visible"/>
                                          </p:to>
                                        </p:set>
                                        <p:animEffect transition="in" filter="fade">
                                          <p:cBhvr>
                                            <p:cTn id="14" dur="500"/>
                                            <p:tgtEl>
                                              <p:spTgt spid="107"/>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105"/>
                                            </p:tgtEl>
                                            <p:attrNameLst>
                                              <p:attrName>style.visibility</p:attrName>
                                            </p:attrNameLst>
                                          </p:cBhvr>
                                          <p:to>
                                            <p:strVal val="visible"/>
                                          </p:to>
                                        </p:set>
                                        <p:animEffect transition="in" filter="fade">
                                          <p:cBhvr>
                                            <p:cTn id="20" dur="500"/>
                                            <p:tgtEl>
                                              <p:spTgt spid="105"/>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09"/>
                                            </p:tgtEl>
                                            <p:attrNameLst>
                                              <p:attrName>style.visibility</p:attrName>
                                            </p:attrNameLst>
                                          </p:cBhvr>
                                          <p:to>
                                            <p:strVal val="visible"/>
                                          </p:to>
                                        </p:set>
                                        <p:animEffect transition="in" filter="fade">
                                          <p:cBhvr>
                                            <p:cTn id="24" dur="500"/>
                                            <p:tgtEl>
                                              <p:spTgt spid="109"/>
                                            </p:tgtEl>
                                          </p:cBhvr>
                                        </p:animEffect>
                                      </p:childTnLst>
                                    </p:cTn>
                                  </p:par>
                                  <p:par>
                                    <p:cTn id="25" presetID="10" presetClass="entr" presetSubtype="0" fill="hold" nodeType="with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par>
                                    <p:cTn id="28" presetID="10" presetClass="entr" presetSubtype="0" fill="hold" nodeType="with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fade">
                                          <p:cBhvr>
                                            <p:cTn id="30" dur="500"/>
                                            <p:tgtEl>
                                              <p:spTgt spid="111"/>
                                            </p:tgtEl>
                                          </p:cBhvr>
                                        </p:animEffect>
                                      </p:childTnLst>
                                    </p:cTn>
                                  </p:par>
                                  <p:par>
                                    <p:cTn id="31" presetID="10" presetClass="entr" presetSubtype="0" fill="hold"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500"/>
                                            <p:tgtEl>
                                              <p:spTgt spid="112"/>
                                            </p:tgtEl>
                                          </p:cBhvr>
                                        </p:animEffect>
                                      </p:childTnLst>
                                    </p:cTn>
                                  </p:par>
                                  <p:par>
                                    <p:cTn id="34" presetID="10" presetClass="entr" presetSubtype="0" fill="hold" nodeType="withEffect">
                                      <p:stCondLst>
                                        <p:cond delay="0"/>
                                      </p:stCondLst>
                                      <p:childTnLst>
                                        <p:set>
                                          <p:cBhvr>
                                            <p:cTn id="35" dur="1" fill="hold">
                                              <p:stCondLst>
                                                <p:cond delay="0"/>
                                              </p:stCondLst>
                                            </p:cTn>
                                            <p:tgtEl>
                                              <p:spTgt spid="113"/>
                                            </p:tgtEl>
                                            <p:attrNameLst>
                                              <p:attrName>style.visibility</p:attrName>
                                            </p:attrNameLst>
                                          </p:cBhvr>
                                          <p:to>
                                            <p:strVal val="visible"/>
                                          </p:to>
                                        </p:set>
                                        <p:animEffect transition="in" filter="fade">
                                          <p:cBhvr>
                                            <p:cTn id="36" dur="500"/>
                                            <p:tgtEl>
                                              <p:spTgt spid="113"/>
                                            </p:tgtEl>
                                          </p:cBhvr>
                                        </p:animEffect>
                                      </p:childTnLst>
                                    </p:cTn>
                                  </p:par>
                                  <p:par>
                                    <p:cTn id="37" presetID="10" presetClass="entr" presetSubtype="0" fill="hold" nodeType="with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fade">
                                          <p:cBhvr>
                                            <p:cTn id="39" dur="500"/>
                                            <p:tgtEl>
                                              <p:spTgt spid="114"/>
                                            </p:tgtEl>
                                          </p:cBhvr>
                                        </p:animEffect>
                                      </p:childTnLst>
                                    </p:cTn>
                                  </p:par>
                                  <p:par>
                                    <p:cTn id="40" presetID="10" presetClass="entr" presetSubtype="0" fill="hold"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500"/>
                                            <p:tgtEl>
                                              <p:spTgt spid="115"/>
                                            </p:tgtEl>
                                          </p:cBhvr>
                                        </p:animEffect>
                                      </p:childTnLst>
                                    </p:cTn>
                                  </p:par>
                                  <p:par>
                                    <p:cTn id="43" presetID="10" presetClass="entr" presetSubtype="0"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animEffect transition="in" filter="fade">
                                          <p:cBhvr>
                                            <p:cTn id="45" dur="500"/>
                                            <p:tgtEl>
                                              <p:spTgt spid="1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0"/>
                                            </p:tgtEl>
                                            <p:attrNameLst>
                                              <p:attrName>style.visibility</p:attrName>
                                            </p:attrNameLst>
                                          </p:cBhvr>
                                          <p:to>
                                            <p:strVal val="visible"/>
                                          </p:to>
                                        </p:set>
                                        <p:animEffect transition="in" filter="fade">
                                          <p:cBhvr>
                                            <p:cTn id="48" dur="500"/>
                                            <p:tgtEl>
                                              <p:spTgt spid="1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500"/>
                                            <p:tgtEl>
                                              <p:spTgt spid="1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500"/>
                                            <p:tgtEl>
                                              <p:spTgt spid="1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7"/>
                                            </p:tgtEl>
                                            <p:attrNameLst>
                                              <p:attrName>style.visibility</p:attrName>
                                            </p:attrNameLst>
                                          </p:cBhvr>
                                          <p:to>
                                            <p:strVal val="visible"/>
                                          </p:to>
                                        </p:set>
                                        <p:animEffect transition="in" filter="fade">
                                          <p:cBhvr>
                                            <p:cTn id="57" dur="500"/>
                                            <p:tgtEl>
                                              <p:spTgt spid="117"/>
                                            </p:tgtEl>
                                          </p:cBhvr>
                                        </p:animEffect>
                                      </p:childTnLst>
                                    </p:cTn>
                                  </p:par>
                                </p:childTnLst>
                              </p:cTn>
                            </p:par>
                            <p:par>
                              <p:cTn id="58" fill="hold">
                                <p:stCondLst>
                                  <p:cond delay="1500"/>
                                </p:stCondLst>
                                <p:childTnLst>
                                  <p:par>
                                    <p:cTn id="59" presetID="22" presetClass="entr" presetSubtype="8" fill="hold" grpId="0" nodeType="afterEffect">
                                      <p:stCondLst>
                                        <p:cond delay="0"/>
                                      </p:stCondLst>
                                      <p:childTnLst>
                                        <p:set>
                                          <p:cBhvr>
                                            <p:cTn id="60" dur="1" fill="hold">
                                              <p:stCondLst>
                                                <p:cond delay="0"/>
                                              </p:stCondLst>
                                            </p:cTn>
                                            <p:tgtEl>
                                              <p:spTgt spid="121"/>
                                            </p:tgtEl>
                                            <p:attrNameLst>
                                              <p:attrName>style.visibility</p:attrName>
                                            </p:attrNameLst>
                                          </p:cBhvr>
                                          <p:to>
                                            <p:strVal val="visible"/>
                                          </p:to>
                                        </p:set>
                                        <p:animEffect transition="in" filter="wipe(left)">
                                          <p:cBhvr>
                                            <p:cTn id="61" dur="500"/>
                                            <p:tgtEl>
                                              <p:spTgt spid="121"/>
                                            </p:tgtEl>
                                          </p:cBhvr>
                                        </p:animEffect>
                                      </p:childTnLst>
                                    </p:cTn>
                                  </p:par>
                                </p:childTnLst>
                              </p:cTn>
                            </p:par>
                            <p:par>
                              <p:cTn id="62" fill="hold">
                                <p:stCondLst>
                                  <p:cond delay="2000"/>
                                </p:stCondLst>
                                <p:childTnLst>
                                  <p:par>
                                    <p:cTn id="63" presetID="22" presetClass="entr" presetSubtype="8" fill="hold" grpId="0" nodeType="afterEffect">
                                      <p:stCondLst>
                                        <p:cond delay="0"/>
                                      </p:stCondLst>
                                      <p:iterate type="lt">
                                        <p:tmPct val="30000"/>
                                      </p:iterate>
                                      <p:childTnLst>
                                        <p:set>
                                          <p:cBhvr>
                                            <p:cTn id="64" dur="1" fill="hold">
                                              <p:stCondLst>
                                                <p:cond delay="0"/>
                                              </p:stCondLst>
                                            </p:cTn>
                                            <p:tgtEl>
                                              <p:spTgt spid="122"/>
                                            </p:tgtEl>
                                            <p:attrNameLst>
                                              <p:attrName>style.visibility</p:attrName>
                                            </p:attrNameLst>
                                          </p:cBhvr>
                                          <p:to>
                                            <p:strVal val="visible"/>
                                          </p:to>
                                        </p:set>
                                        <p:animEffect transition="in" filter="wipe(left)">
                                          <p:cBhvr>
                                            <p:cTn id="65" dur="100"/>
                                            <p:tgtEl>
                                              <p:spTgt spid="122"/>
                                            </p:tgtEl>
                                          </p:cBhvr>
                                        </p:animEffect>
                                      </p:childTnLst>
                                    </p:cTn>
                                  </p:par>
                                  <p:par>
                                    <p:cTn id="66" presetID="36" presetClass="emph" presetSubtype="0" fill="hold" grpId="1" nodeType="withEffect">
                                      <p:stCondLst>
                                        <p:cond delay="0"/>
                                      </p:stCondLst>
                                      <p:iterate type="lt">
                                        <p:tmPct val="30000"/>
                                      </p:iterate>
                                      <p:childTnLst>
                                        <p:animScale>
                                          <p:cBhvr>
                                            <p:cTn id="67" dur="50" autoRev="1" fill="hold">
                                              <p:stCondLst>
                                                <p:cond delay="0"/>
                                              </p:stCondLst>
                                            </p:cTn>
                                            <p:tgtEl>
                                              <p:spTgt spid="122"/>
                                            </p:tgtEl>
                                          </p:cBhvr>
                                          <p:to x="80000" y="100000"/>
                                        </p:animScale>
                                        <p:anim by="(#ppt_w*0.10)" calcmode="lin" valueType="num">
                                          <p:cBhvr>
                                            <p:cTn id="68" dur="50" autoRev="1" fill="hold">
                                              <p:stCondLst>
                                                <p:cond delay="0"/>
                                              </p:stCondLst>
                                            </p:cTn>
                                            <p:tgtEl>
                                              <p:spTgt spid="122"/>
                                            </p:tgtEl>
                                            <p:attrNameLst>
                                              <p:attrName>ppt_x</p:attrName>
                                            </p:attrNameLst>
                                          </p:cBhvr>
                                        </p:anim>
                                        <p:anim by="(-#ppt_w*0.10)" calcmode="lin" valueType="num">
                                          <p:cBhvr>
                                            <p:cTn id="69" dur="50" autoRev="1" fill="hold">
                                              <p:stCondLst>
                                                <p:cond delay="0"/>
                                              </p:stCondLst>
                                            </p:cTn>
                                            <p:tgtEl>
                                              <p:spTgt spid="122"/>
                                            </p:tgtEl>
                                            <p:attrNameLst>
                                              <p:attrName>ppt_y</p:attrName>
                                            </p:attrNameLst>
                                          </p:cBhvr>
                                        </p:anim>
                                        <p:animRot by="-480000">
                                          <p:cBhvr>
                                            <p:cTn id="70" dur="50" autoRev="1" fill="hold">
                                              <p:stCondLst>
                                                <p:cond delay="0"/>
                                              </p:stCondLst>
                                            </p:cTn>
                                            <p:tgtEl>
                                              <p:spTgt spid="1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08" grpId="0" animBg="1"/>
          <p:bldP spid="117" grpId="0"/>
          <p:bldP spid="118" grpId="0"/>
          <p:bldP spid="119" grpId="0"/>
          <p:bldP spid="120" grpId="0"/>
          <p:bldP spid="121" grpId="0" animBg="1"/>
          <p:bldP spid="122" grpId="0"/>
          <p:bldP spid="122" grpId="1"/>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9"/>
          <p:cNvSpPr/>
          <p:nvPr/>
        </p:nvSpPr>
        <p:spPr bwMode="auto">
          <a:xfrm>
            <a:off x="3895114" y="1562961"/>
            <a:ext cx="2621544" cy="2212508"/>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2"/>
          </a:solidFill>
          <a:ln w="19050">
            <a:solidFill>
              <a:schemeClr val="accent2">
                <a:lumMod val="75000"/>
              </a:schemeClr>
            </a:solid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47" name="Freeform 10"/>
          <p:cNvSpPr/>
          <p:nvPr/>
        </p:nvSpPr>
        <p:spPr bwMode="auto">
          <a:xfrm>
            <a:off x="6086704" y="1555989"/>
            <a:ext cx="2203213" cy="2633163"/>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3"/>
          </a:solidFill>
          <a:ln w="19050">
            <a:solidFill>
              <a:schemeClr val="accent3">
                <a:lumMod val="75000"/>
              </a:schemeClr>
            </a:solid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48" name="Freeform 11"/>
          <p:cNvSpPr/>
          <p:nvPr/>
        </p:nvSpPr>
        <p:spPr bwMode="auto">
          <a:xfrm>
            <a:off x="5649782" y="3775469"/>
            <a:ext cx="2647110" cy="2191592"/>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4"/>
          </a:solidFill>
          <a:ln w="19050">
            <a:solidFill>
              <a:schemeClr val="accent4">
                <a:lumMod val="75000"/>
              </a:schemeClr>
            </a:solid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49" name="Freeform 12"/>
          <p:cNvSpPr/>
          <p:nvPr/>
        </p:nvSpPr>
        <p:spPr bwMode="auto">
          <a:xfrm>
            <a:off x="3895114" y="3326925"/>
            <a:ext cx="2191593" cy="2633163"/>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1"/>
          </a:solidFill>
          <a:ln w="19050">
            <a:solidFill>
              <a:schemeClr val="accent1">
                <a:lumMod val="75000"/>
              </a:schemeClr>
            </a:solid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25" name="Slide Number Placeholder 24"/>
          <p:cNvSpPr>
            <a:spLocks noGrp="1"/>
          </p:cNvSpPr>
          <p:nvPr>
            <p:ph type="sldNum" sz="quarter" idx="4294967295"/>
          </p:nvPr>
        </p:nvSpPr>
        <p:spPr>
          <a:xfrm>
            <a:off x="9347200" y="6356350"/>
            <a:ext cx="2844800" cy="365125"/>
          </a:xfrm>
          <a:prstGeom prst="rect">
            <a:avLst/>
          </a:prstGeom>
        </p:spPr>
        <p:txBody>
          <a:bodyPr/>
          <a:lstStyle/>
          <a:p>
            <a:pPr defTabSz="913765"/>
            <a:fld id="{C136B7D2-B98C-44FD-8D04-7EC62A564975}" type="slidenum">
              <a:rPr lang="en-US" sz="1800">
                <a:solidFill>
                  <a:srgbClr val="FFFFFF"/>
                </a:solidFill>
                <a:latin typeface="张海山锐线体简"/>
                <a:cs typeface="+mn-ea"/>
                <a:sym typeface="+mn-lt"/>
              </a:rPr>
            </a:fld>
            <a:endParaRPr lang="en-US" sz="1800" dirty="0">
              <a:solidFill>
                <a:srgbClr val="FFFFFF"/>
              </a:solidFill>
              <a:latin typeface="张海山锐线体简"/>
              <a:cs typeface="+mn-ea"/>
              <a:sym typeface="+mn-lt"/>
            </a:endParaRPr>
          </a:p>
        </p:txBody>
      </p:sp>
      <p:grpSp>
        <p:nvGrpSpPr>
          <p:cNvPr id="4" name="Group 59"/>
          <p:cNvGrpSpPr/>
          <p:nvPr/>
        </p:nvGrpSpPr>
        <p:grpSpPr>
          <a:xfrm>
            <a:off x="8296889" y="4432137"/>
            <a:ext cx="3034137" cy="1355654"/>
            <a:chOff x="7154104" y="3206176"/>
            <a:chExt cx="2276195" cy="1017005"/>
          </a:xfrm>
        </p:grpSpPr>
        <p:sp>
          <p:nvSpPr>
            <p:cNvPr id="52" name="TextBox 51"/>
            <p:cNvSpPr txBox="1"/>
            <p:nvPr/>
          </p:nvSpPr>
          <p:spPr>
            <a:xfrm>
              <a:off x="7154105" y="3453979"/>
              <a:ext cx="2276194" cy="769202"/>
            </a:xfrm>
            <a:prstGeom prst="rect">
              <a:avLst/>
            </a:prstGeom>
            <a:noFill/>
          </p:spPr>
          <p:txBody>
            <a:bodyPr wrap="square" lIns="0" tIns="0" rIns="0" bIns="0" rtlCol="0">
              <a:spAutoFit/>
            </a:bodyPr>
            <a:lstStyle/>
            <a:p>
              <a:pPr defTabSz="913765"/>
              <a:r>
                <a:rPr lang="en-US" sz="1335" dirty="0">
                  <a:solidFill>
                    <a:srgbClr val="FFFFFF">
                      <a:lumMod val="65000"/>
                      <a:lumOff val="35000"/>
                    </a:srgbClr>
                  </a:solidFill>
                  <a:latin typeface="张海山锐线体简"/>
                  <a:cs typeface="+mn-ea"/>
                  <a:sym typeface="+mn-lt"/>
                </a:rPr>
                <a:t>There are many variations of passages </a:t>
              </a:r>
              <a:endParaRPr lang="en-US" sz="1335" dirty="0">
                <a:solidFill>
                  <a:srgbClr val="FFFFFF">
                    <a:lumMod val="65000"/>
                    <a:lumOff val="35000"/>
                  </a:srgbClr>
                </a:solidFill>
                <a:latin typeface="张海山锐线体简"/>
                <a:cs typeface="+mn-ea"/>
                <a:sym typeface="+mn-lt"/>
              </a:endParaRPr>
            </a:p>
            <a:p>
              <a:pPr defTabSz="913765"/>
              <a:r>
                <a:rPr lang="en-US" sz="1335" dirty="0">
                  <a:solidFill>
                    <a:srgbClr val="FFFFFF">
                      <a:lumMod val="65000"/>
                      <a:lumOff val="35000"/>
                    </a:srgbClr>
                  </a:solidFill>
                  <a:latin typeface="张海山锐线体简"/>
                  <a:cs typeface="+mn-ea"/>
                  <a:sym typeface="+mn-lt"/>
                </a:rPr>
                <a:t>of Lorem Ipsum available, but the have suffered alteration in some  form, by </a:t>
              </a:r>
              <a:br>
                <a:rPr lang="en-US" sz="1335" dirty="0">
                  <a:solidFill>
                    <a:srgbClr val="FFFFFF">
                      <a:lumMod val="65000"/>
                      <a:lumOff val="35000"/>
                    </a:srgbClr>
                  </a:solidFill>
                  <a:latin typeface="张海山锐线体简"/>
                  <a:cs typeface="+mn-ea"/>
                  <a:sym typeface="+mn-lt"/>
                </a:rPr>
              </a:br>
              <a:r>
                <a:rPr lang="en-US" sz="1335" dirty="0">
                  <a:solidFill>
                    <a:srgbClr val="FFFFFF">
                      <a:lumMod val="65000"/>
                      <a:lumOff val="35000"/>
                    </a:srgbClr>
                  </a:solidFill>
                  <a:latin typeface="张海山锐线体简"/>
                  <a:cs typeface="+mn-ea"/>
                  <a:sym typeface="+mn-lt"/>
                </a:rPr>
                <a:t>humour, or randomized words</a:t>
              </a:r>
              <a:br>
                <a:rPr lang="en-US" sz="1335" dirty="0">
                  <a:solidFill>
                    <a:srgbClr val="FFFFFF">
                      <a:lumMod val="65000"/>
                      <a:lumOff val="35000"/>
                    </a:srgbClr>
                  </a:solidFill>
                  <a:latin typeface="张海山锐线体简"/>
                  <a:cs typeface="+mn-ea"/>
                  <a:sym typeface="+mn-lt"/>
                </a:rPr>
              </a:br>
              <a:r>
                <a:rPr lang="en-US" sz="1335" dirty="0">
                  <a:solidFill>
                    <a:srgbClr val="FFFFFF">
                      <a:lumMod val="65000"/>
                      <a:lumOff val="35000"/>
                    </a:srgbClr>
                  </a:solidFill>
                  <a:latin typeface="张海山锐线体简"/>
                  <a:cs typeface="+mn-ea"/>
                  <a:sym typeface="+mn-lt"/>
                </a:rPr>
                <a:t> which  don't believable</a:t>
              </a:r>
              <a:endParaRPr lang="en-US" sz="1335" dirty="0">
                <a:solidFill>
                  <a:srgbClr val="FFFFFF">
                    <a:lumMod val="65000"/>
                    <a:lumOff val="35000"/>
                  </a:srgbClr>
                </a:solidFill>
                <a:latin typeface="张海山锐线体简"/>
                <a:cs typeface="+mn-ea"/>
                <a:sym typeface="+mn-lt"/>
              </a:endParaRPr>
            </a:p>
          </p:txBody>
        </p:sp>
        <p:sp>
          <p:nvSpPr>
            <p:cNvPr id="53" name="Rectangle 52"/>
            <p:cNvSpPr/>
            <p:nvPr/>
          </p:nvSpPr>
          <p:spPr>
            <a:xfrm>
              <a:off x="7154104" y="3206176"/>
              <a:ext cx="620362" cy="184666"/>
            </a:xfrm>
            <a:prstGeom prst="rect">
              <a:avLst/>
            </a:prstGeom>
          </p:spPr>
          <p:txBody>
            <a:bodyPr wrap="none" lIns="0" tIns="0" rIns="0" bIns="0">
              <a:spAutoFit/>
            </a:bodyPr>
            <a:lstStyle/>
            <a:p>
              <a:pPr defTabSz="913765"/>
              <a:r>
                <a:rPr lang="zh-CN" altLang="en-US" sz="1600" b="1" dirty="0">
                  <a:solidFill>
                    <a:srgbClr val="0070C0"/>
                  </a:solidFill>
                  <a:latin typeface="张海山锐线体简"/>
                  <a:cs typeface="+mn-ea"/>
                  <a:sym typeface="+mn-lt"/>
                </a:rPr>
                <a:t>添加标题</a:t>
              </a:r>
              <a:endParaRPr lang="en-US" sz="1600" b="1" dirty="0">
                <a:solidFill>
                  <a:srgbClr val="0070C0"/>
                </a:solidFill>
                <a:latin typeface="张海山锐线体简"/>
                <a:cs typeface="+mn-ea"/>
                <a:sym typeface="+mn-lt"/>
              </a:endParaRPr>
            </a:p>
          </p:txBody>
        </p:sp>
      </p:grpSp>
      <p:grpSp>
        <p:nvGrpSpPr>
          <p:cNvPr id="5" name="Group 58"/>
          <p:cNvGrpSpPr/>
          <p:nvPr/>
        </p:nvGrpSpPr>
        <p:grpSpPr>
          <a:xfrm>
            <a:off x="8296889" y="1693318"/>
            <a:ext cx="3034137" cy="1355654"/>
            <a:chOff x="7174424" y="1352592"/>
            <a:chExt cx="2276195" cy="1017005"/>
          </a:xfrm>
        </p:grpSpPr>
        <p:sp>
          <p:nvSpPr>
            <p:cNvPr id="55" name="TextBox 54"/>
            <p:cNvSpPr txBox="1"/>
            <p:nvPr/>
          </p:nvSpPr>
          <p:spPr>
            <a:xfrm>
              <a:off x="7174424" y="1600395"/>
              <a:ext cx="2276195" cy="769202"/>
            </a:xfrm>
            <a:prstGeom prst="rect">
              <a:avLst/>
            </a:prstGeom>
            <a:noFill/>
          </p:spPr>
          <p:txBody>
            <a:bodyPr wrap="square" lIns="0" tIns="0" rIns="0" bIns="0" rtlCol="0">
              <a:spAutoFit/>
            </a:bodyPr>
            <a:lstStyle/>
            <a:p>
              <a:pPr defTabSz="913765"/>
              <a:r>
                <a:rPr lang="en-US" sz="1335" dirty="0">
                  <a:solidFill>
                    <a:srgbClr val="FFFFFF">
                      <a:lumMod val="65000"/>
                      <a:lumOff val="35000"/>
                    </a:srgbClr>
                  </a:solidFill>
                  <a:latin typeface="张海山锐线体简"/>
                  <a:cs typeface="+mn-ea"/>
                  <a:sym typeface="+mn-lt"/>
                </a:rPr>
                <a:t>There are many variations of passages </a:t>
              </a:r>
              <a:endParaRPr lang="en-US" sz="1335" dirty="0">
                <a:solidFill>
                  <a:srgbClr val="FFFFFF">
                    <a:lumMod val="65000"/>
                    <a:lumOff val="35000"/>
                  </a:srgbClr>
                </a:solidFill>
                <a:latin typeface="张海山锐线体简"/>
                <a:cs typeface="+mn-ea"/>
                <a:sym typeface="+mn-lt"/>
              </a:endParaRPr>
            </a:p>
            <a:p>
              <a:pPr defTabSz="913765"/>
              <a:r>
                <a:rPr lang="en-US" sz="1335" dirty="0">
                  <a:solidFill>
                    <a:srgbClr val="FFFFFF">
                      <a:lumMod val="65000"/>
                      <a:lumOff val="35000"/>
                    </a:srgbClr>
                  </a:solidFill>
                  <a:latin typeface="张海山锐线体简"/>
                  <a:cs typeface="+mn-ea"/>
                  <a:sym typeface="+mn-lt"/>
                </a:rPr>
                <a:t>of Lorem Ipsum available, but the have suffered alteration in some  form, by </a:t>
              </a:r>
              <a:br>
                <a:rPr lang="en-US" sz="1335" dirty="0">
                  <a:solidFill>
                    <a:srgbClr val="FFFFFF">
                      <a:lumMod val="65000"/>
                      <a:lumOff val="35000"/>
                    </a:srgbClr>
                  </a:solidFill>
                  <a:latin typeface="张海山锐线体简"/>
                  <a:cs typeface="+mn-ea"/>
                  <a:sym typeface="+mn-lt"/>
                </a:rPr>
              </a:br>
              <a:r>
                <a:rPr lang="en-US" sz="1335" dirty="0">
                  <a:solidFill>
                    <a:srgbClr val="FFFFFF">
                      <a:lumMod val="65000"/>
                      <a:lumOff val="35000"/>
                    </a:srgbClr>
                  </a:solidFill>
                  <a:latin typeface="张海山锐线体简"/>
                  <a:cs typeface="+mn-ea"/>
                  <a:sym typeface="+mn-lt"/>
                </a:rPr>
                <a:t>humour, or randomized words</a:t>
              </a:r>
              <a:br>
                <a:rPr lang="en-US" sz="1335" dirty="0">
                  <a:solidFill>
                    <a:srgbClr val="FFFFFF">
                      <a:lumMod val="65000"/>
                      <a:lumOff val="35000"/>
                    </a:srgbClr>
                  </a:solidFill>
                  <a:latin typeface="张海山锐线体简"/>
                  <a:cs typeface="+mn-ea"/>
                  <a:sym typeface="+mn-lt"/>
                </a:rPr>
              </a:br>
              <a:r>
                <a:rPr lang="en-US" sz="1335" dirty="0">
                  <a:solidFill>
                    <a:srgbClr val="FFFFFF">
                      <a:lumMod val="65000"/>
                      <a:lumOff val="35000"/>
                    </a:srgbClr>
                  </a:solidFill>
                  <a:latin typeface="张海山锐线体简"/>
                  <a:cs typeface="+mn-ea"/>
                  <a:sym typeface="+mn-lt"/>
                </a:rPr>
                <a:t> which  don't believable</a:t>
              </a:r>
              <a:endParaRPr lang="en-US" sz="1335" dirty="0">
                <a:solidFill>
                  <a:srgbClr val="FFFFFF">
                    <a:lumMod val="65000"/>
                    <a:lumOff val="35000"/>
                  </a:srgbClr>
                </a:solidFill>
                <a:latin typeface="张海山锐线体简"/>
                <a:cs typeface="+mn-ea"/>
                <a:sym typeface="+mn-lt"/>
              </a:endParaRPr>
            </a:p>
          </p:txBody>
        </p:sp>
        <p:sp>
          <p:nvSpPr>
            <p:cNvPr id="56" name="Rectangle 55"/>
            <p:cNvSpPr/>
            <p:nvPr/>
          </p:nvSpPr>
          <p:spPr>
            <a:xfrm>
              <a:off x="7174424" y="1352592"/>
              <a:ext cx="620362" cy="184666"/>
            </a:xfrm>
            <a:prstGeom prst="rect">
              <a:avLst/>
            </a:prstGeom>
          </p:spPr>
          <p:txBody>
            <a:bodyPr wrap="none" lIns="0" tIns="0" rIns="0" bIns="0">
              <a:spAutoFit/>
            </a:bodyPr>
            <a:lstStyle/>
            <a:p>
              <a:pPr defTabSz="913765"/>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grpSp>
        <p:nvGrpSpPr>
          <p:cNvPr id="6" name="Group 56"/>
          <p:cNvGrpSpPr/>
          <p:nvPr/>
        </p:nvGrpSpPr>
        <p:grpSpPr>
          <a:xfrm>
            <a:off x="911761" y="1662846"/>
            <a:ext cx="3034138" cy="1355654"/>
            <a:chOff x="-296510" y="1363501"/>
            <a:chExt cx="2276196" cy="1017005"/>
          </a:xfrm>
        </p:grpSpPr>
        <p:sp>
          <p:nvSpPr>
            <p:cNvPr id="58" name="TextBox 57"/>
            <p:cNvSpPr txBox="1"/>
            <p:nvPr/>
          </p:nvSpPr>
          <p:spPr>
            <a:xfrm>
              <a:off x="-296510" y="1611304"/>
              <a:ext cx="2276196" cy="769202"/>
            </a:xfrm>
            <a:prstGeom prst="rect">
              <a:avLst/>
            </a:prstGeom>
            <a:noFill/>
          </p:spPr>
          <p:txBody>
            <a:bodyPr wrap="square" lIns="0" tIns="0" rIns="0" bIns="0" rtlCol="0">
              <a:spAutoFit/>
            </a:bodyPr>
            <a:lstStyle/>
            <a:p>
              <a:pPr algn="r" defTabSz="913765"/>
              <a:r>
                <a:rPr lang="en-US" sz="1335" dirty="0">
                  <a:solidFill>
                    <a:srgbClr val="FFFFFF">
                      <a:lumMod val="65000"/>
                      <a:lumOff val="35000"/>
                    </a:srgbClr>
                  </a:solidFill>
                  <a:latin typeface="张海山锐线体简"/>
                  <a:cs typeface="+mn-ea"/>
                  <a:sym typeface="+mn-lt"/>
                </a:rPr>
                <a:t>There are many variations of passages </a:t>
              </a:r>
              <a:endParaRPr lang="en-US" sz="1335" dirty="0">
                <a:solidFill>
                  <a:srgbClr val="FFFFFF">
                    <a:lumMod val="65000"/>
                    <a:lumOff val="35000"/>
                  </a:srgbClr>
                </a:solidFill>
                <a:latin typeface="张海山锐线体简"/>
                <a:cs typeface="+mn-ea"/>
                <a:sym typeface="+mn-lt"/>
              </a:endParaRPr>
            </a:p>
            <a:p>
              <a:pPr algn="r" defTabSz="913765"/>
              <a:r>
                <a:rPr lang="en-US" sz="1335" dirty="0">
                  <a:solidFill>
                    <a:srgbClr val="FFFFFF">
                      <a:lumMod val="65000"/>
                      <a:lumOff val="35000"/>
                    </a:srgbClr>
                  </a:solidFill>
                  <a:latin typeface="张海山锐线体简"/>
                  <a:cs typeface="+mn-ea"/>
                  <a:sym typeface="+mn-lt"/>
                </a:rPr>
                <a:t>of Lorem Ipsum available, but the have suffered alteration in some  form, by </a:t>
              </a:r>
              <a:br>
                <a:rPr lang="en-US" sz="1335" dirty="0">
                  <a:solidFill>
                    <a:srgbClr val="FFFFFF">
                      <a:lumMod val="65000"/>
                      <a:lumOff val="35000"/>
                    </a:srgbClr>
                  </a:solidFill>
                  <a:latin typeface="张海山锐线体简"/>
                  <a:cs typeface="+mn-ea"/>
                  <a:sym typeface="+mn-lt"/>
                </a:rPr>
              </a:br>
              <a:r>
                <a:rPr lang="en-US" sz="1335" dirty="0">
                  <a:solidFill>
                    <a:srgbClr val="FFFFFF">
                      <a:lumMod val="65000"/>
                      <a:lumOff val="35000"/>
                    </a:srgbClr>
                  </a:solidFill>
                  <a:latin typeface="张海山锐线体简"/>
                  <a:cs typeface="+mn-ea"/>
                  <a:sym typeface="+mn-lt"/>
                </a:rPr>
                <a:t>humour, or randomized words</a:t>
              </a:r>
              <a:br>
                <a:rPr lang="en-US" sz="1335" dirty="0">
                  <a:solidFill>
                    <a:srgbClr val="FFFFFF">
                      <a:lumMod val="65000"/>
                      <a:lumOff val="35000"/>
                    </a:srgbClr>
                  </a:solidFill>
                  <a:latin typeface="张海山锐线体简"/>
                  <a:cs typeface="+mn-ea"/>
                  <a:sym typeface="+mn-lt"/>
                </a:rPr>
              </a:br>
              <a:r>
                <a:rPr lang="en-US" sz="1335" dirty="0">
                  <a:solidFill>
                    <a:srgbClr val="FFFFFF">
                      <a:lumMod val="65000"/>
                      <a:lumOff val="35000"/>
                    </a:srgbClr>
                  </a:solidFill>
                  <a:latin typeface="张海山锐线体简"/>
                  <a:cs typeface="+mn-ea"/>
                  <a:sym typeface="+mn-lt"/>
                </a:rPr>
                <a:t> which  don't believable</a:t>
              </a:r>
              <a:endParaRPr lang="en-US" sz="1335" dirty="0">
                <a:solidFill>
                  <a:srgbClr val="FFFFFF">
                    <a:lumMod val="65000"/>
                    <a:lumOff val="35000"/>
                  </a:srgbClr>
                </a:solidFill>
                <a:latin typeface="张海山锐线体简"/>
                <a:cs typeface="+mn-ea"/>
                <a:sym typeface="+mn-lt"/>
              </a:endParaRPr>
            </a:p>
          </p:txBody>
        </p:sp>
        <p:sp>
          <p:nvSpPr>
            <p:cNvPr id="59" name="Rectangle 58"/>
            <p:cNvSpPr/>
            <p:nvPr/>
          </p:nvSpPr>
          <p:spPr>
            <a:xfrm>
              <a:off x="1359323" y="1363501"/>
              <a:ext cx="620363" cy="184666"/>
            </a:xfrm>
            <a:prstGeom prst="rect">
              <a:avLst/>
            </a:prstGeom>
          </p:spPr>
          <p:txBody>
            <a:bodyPr wrap="none" lIns="0" tIns="0" rIns="0" bIns="0">
              <a:spAutoFit/>
            </a:bodyPr>
            <a:lstStyle/>
            <a:p>
              <a:pPr algn="r" defTabSz="913765"/>
              <a:r>
                <a:rPr lang="zh-CN" altLang="en-US" sz="1600" b="1" dirty="0">
                  <a:solidFill>
                    <a:srgbClr val="0070C0"/>
                  </a:solidFill>
                  <a:latin typeface="张海山锐线体简"/>
                  <a:cs typeface="+mn-ea"/>
                  <a:sym typeface="+mn-lt"/>
                </a:rPr>
                <a:t>添加标题</a:t>
              </a:r>
              <a:endParaRPr lang="en-US" sz="1600" b="1" dirty="0">
                <a:solidFill>
                  <a:srgbClr val="0070C0"/>
                </a:solidFill>
                <a:latin typeface="张海山锐线体简"/>
                <a:cs typeface="+mn-ea"/>
                <a:sym typeface="+mn-lt"/>
              </a:endParaRPr>
            </a:p>
          </p:txBody>
        </p:sp>
      </p:grpSp>
      <p:grpSp>
        <p:nvGrpSpPr>
          <p:cNvPr id="7" name="Group 56"/>
          <p:cNvGrpSpPr/>
          <p:nvPr/>
        </p:nvGrpSpPr>
        <p:grpSpPr>
          <a:xfrm>
            <a:off x="911761" y="4404645"/>
            <a:ext cx="3034138" cy="1355654"/>
            <a:chOff x="-296510" y="1363501"/>
            <a:chExt cx="2276196" cy="1017005"/>
          </a:xfrm>
        </p:grpSpPr>
        <p:sp>
          <p:nvSpPr>
            <p:cNvPr id="61" name="TextBox 60"/>
            <p:cNvSpPr txBox="1"/>
            <p:nvPr/>
          </p:nvSpPr>
          <p:spPr>
            <a:xfrm>
              <a:off x="-296510" y="1611304"/>
              <a:ext cx="2276196" cy="769202"/>
            </a:xfrm>
            <a:prstGeom prst="rect">
              <a:avLst/>
            </a:prstGeom>
            <a:noFill/>
          </p:spPr>
          <p:txBody>
            <a:bodyPr wrap="square" lIns="0" tIns="0" rIns="0" bIns="0" rtlCol="0">
              <a:spAutoFit/>
            </a:bodyPr>
            <a:lstStyle/>
            <a:p>
              <a:pPr algn="r" defTabSz="913765"/>
              <a:r>
                <a:rPr lang="en-US" sz="1335" dirty="0">
                  <a:solidFill>
                    <a:srgbClr val="FFFFFF">
                      <a:lumMod val="65000"/>
                      <a:lumOff val="35000"/>
                    </a:srgbClr>
                  </a:solidFill>
                  <a:latin typeface="张海山锐线体简"/>
                  <a:cs typeface="+mn-ea"/>
                  <a:sym typeface="+mn-lt"/>
                </a:rPr>
                <a:t>There are many variations of passages </a:t>
              </a:r>
              <a:endParaRPr lang="en-US" sz="1335" dirty="0">
                <a:solidFill>
                  <a:srgbClr val="FFFFFF">
                    <a:lumMod val="65000"/>
                    <a:lumOff val="35000"/>
                  </a:srgbClr>
                </a:solidFill>
                <a:latin typeface="张海山锐线体简"/>
                <a:cs typeface="+mn-ea"/>
                <a:sym typeface="+mn-lt"/>
              </a:endParaRPr>
            </a:p>
            <a:p>
              <a:pPr algn="r" defTabSz="913765"/>
              <a:r>
                <a:rPr lang="en-US" sz="1335" dirty="0">
                  <a:solidFill>
                    <a:srgbClr val="FFFFFF">
                      <a:lumMod val="65000"/>
                      <a:lumOff val="35000"/>
                    </a:srgbClr>
                  </a:solidFill>
                  <a:latin typeface="张海山锐线体简"/>
                  <a:cs typeface="+mn-ea"/>
                  <a:sym typeface="+mn-lt"/>
                </a:rPr>
                <a:t>of Lorem Ipsum available, but the have suffered alteration in some  form, by </a:t>
              </a:r>
              <a:br>
                <a:rPr lang="en-US" sz="1335" dirty="0">
                  <a:solidFill>
                    <a:srgbClr val="FFFFFF">
                      <a:lumMod val="65000"/>
                      <a:lumOff val="35000"/>
                    </a:srgbClr>
                  </a:solidFill>
                  <a:latin typeface="张海山锐线体简"/>
                  <a:cs typeface="+mn-ea"/>
                  <a:sym typeface="+mn-lt"/>
                </a:rPr>
              </a:br>
              <a:r>
                <a:rPr lang="en-US" sz="1335" dirty="0">
                  <a:solidFill>
                    <a:srgbClr val="FFFFFF">
                      <a:lumMod val="65000"/>
                      <a:lumOff val="35000"/>
                    </a:srgbClr>
                  </a:solidFill>
                  <a:latin typeface="张海山锐线体简"/>
                  <a:cs typeface="+mn-ea"/>
                  <a:sym typeface="+mn-lt"/>
                </a:rPr>
                <a:t>humour, or randomized words</a:t>
              </a:r>
              <a:br>
                <a:rPr lang="en-US" sz="1335" dirty="0">
                  <a:solidFill>
                    <a:srgbClr val="FFFFFF">
                      <a:lumMod val="65000"/>
                      <a:lumOff val="35000"/>
                    </a:srgbClr>
                  </a:solidFill>
                  <a:latin typeface="张海山锐线体简"/>
                  <a:cs typeface="+mn-ea"/>
                  <a:sym typeface="+mn-lt"/>
                </a:rPr>
              </a:br>
              <a:r>
                <a:rPr lang="en-US" sz="1335" dirty="0">
                  <a:solidFill>
                    <a:srgbClr val="FFFFFF">
                      <a:lumMod val="65000"/>
                      <a:lumOff val="35000"/>
                    </a:srgbClr>
                  </a:solidFill>
                  <a:latin typeface="张海山锐线体简"/>
                  <a:cs typeface="+mn-ea"/>
                  <a:sym typeface="+mn-lt"/>
                </a:rPr>
                <a:t> which  don't believable</a:t>
              </a:r>
              <a:endParaRPr lang="en-US" sz="1335" dirty="0">
                <a:solidFill>
                  <a:srgbClr val="FFFFFF">
                    <a:lumMod val="65000"/>
                    <a:lumOff val="35000"/>
                  </a:srgbClr>
                </a:solidFill>
                <a:latin typeface="张海山锐线体简"/>
                <a:cs typeface="+mn-ea"/>
                <a:sym typeface="+mn-lt"/>
              </a:endParaRPr>
            </a:p>
          </p:txBody>
        </p:sp>
        <p:sp>
          <p:nvSpPr>
            <p:cNvPr id="62" name="Rectangle 61"/>
            <p:cNvSpPr/>
            <p:nvPr/>
          </p:nvSpPr>
          <p:spPr>
            <a:xfrm>
              <a:off x="1359323" y="1363501"/>
              <a:ext cx="620363" cy="184666"/>
            </a:xfrm>
            <a:prstGeom prst="rect">
              <a:avLst/>
            </a:prstGeom>
          </p:spPr>
          <p:txBody>
            <a:bodyPr wrap="none" lIns="0" tIns="0" rIns="0" bIns="0">
              <a:spAutoFit/>
            </a:bodyPr>
            <a:lstStyle/>
            <a:p>
              <a:pPr algn="r" defTabSz="913765"/>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sp>
        <p:nvSpPr>
          <p:cNvPr id="63" name="Freeform 129"/>
          <p:cNvSpPr/>
          <p:nvPr/>
        </p:nvSpPr>
        <p:spPr bwMode="auto">
          <a:xfrm>
            <a:off x="4790583" y="2507529"/>
            <a:ext cx="436735" cy="534188"/>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tx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64" name="Freeform 182"/>
          <p:cNvSpPr>
            <a:spLocks noEditPoints="1"/>
          </p:cNvSpPr>
          <p:nvPr/>
        </p:nvSpPr>
        <p:spPr bwMode="auto">
          <a:xfrm>
            <a:off x="4637004" y="4329978"/>
            <a:ext cx="597257" cy="558020"/>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tx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65" name="Freeform 211"/>
          <p:cNvSpPr>
            <a:spLocks noEditPoints="1"/>
          </p:cNvSpPr>
          <p:nvPr/>
        </p:nvSpPr>
        <p:spPr bwMode="auto">
          <a:xfrm>
            <a:off x="6879251" y="2584317"/>
            <a:ext cx="522168" cy="518025"/>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tx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66" name="Freeform 135"/>
          <p:cNvSpPr>
            <a:spLocks noEditPoints="1"/>
          </p:cNvSpPr>
          <p:nvPr/>
        </p:nvSpPr>
        <p:spPr bwMode="auto">
          <a:xfrm>
            <a:off x="6720686" y="4624576"/>
            <a:ext cx="527155" cy="493790"/>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tx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34" name="Freeform 239"/>
          <p:cNvSpPr>
            <a:spLocks noEditPoints="1"/>
          </p:cNvSpPr>
          <p:nvPr/>
        </p:nvSpPr>
        <p:spPr bwMode="auto">
          <a:xfrm>
            <a:off x="5744435" y="3455726"/>
            <a:ext cx="649518" cy="639290"/>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26" name="文本框 25"/>
          <p:cNvSpPr txBox="1"/>
          <p:nvPr/>
        </p:nvSpPr>
        <p:spPr>
          <a:xfrm>
            <a:off x="3613462" y="153671"/>
            <a:ext cx="5255202" cy="769241"/>
          </a:xfrm>
          <a:prstGeom prst="rect">
            <a:avLst/>
          </a:prstGeom>
          <a:noFill/>
        </p:spPr>
        <p:txBody>
          <a:bodyPr wrap="square" lIns="91416" tIns="45708" rIns="91416" bIns="45708" rtlCol="0">
            <a:spAutoFit/>
          </a:bodyPr>
          <a:lstStyle/>
          <a:p>
            <a:pPr algn="ctr" defTabSz="913765"/>
            <a:r>
              <a:rPr kumimoji="1" lang="zh-CN" altLang="en-US" sz="4400" b="1" dirty="0">
                <a:solidFill>
                  <a:prstClr val="white"/>
                </a:solidFill>
                <a:latin typeface="张海山锐线体简"/>
                <a:cs typeface="+mn-ea"/>
                <a:sym typeface="+mn-lt"/>
              </a:rPr>
              <a:t>添加您的标题</a:t>
            </a:r>
            <a:endParaRPr kumimoji="1" lang="zh-CN" altLang="en-US" sz="4400" b="1" dirty="0">
              <a:solidFill>
                <a:prstClr val="white"/>
              </a:solidFill>
              <a:latin typeface="张海山锐线体简"/>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 calcmode="lin" valueType="num">
                                      <p:cBhvr>
                                        <p:cTn id="9" dur="500" fill="hold"/>
                                        <p:tgtEl>
                                          <p:spTgt spid="34"/>
                                        </p:tgtEl>
                                        <p:attrNameLst>
                                          <p:attrName>style.rotation</p:attrName>
                                        </p:attrNameLst>
                                      </p:cBhvr>
                                      <p:tavLst>
                                        <p:tav tm="0">
                                          <p:val>
                                            <p:fltVal val="360"/>
                                          </p:val>
                                        </p:tav>
                                        <p:tav tm="100000">
                                          <p:val>
                                            <p:fltVal val="0"/>
                                          </p:val>
                                        </p:tav>
                                      </p:tavLst>
                                    </p:anim>
                                    <p:animEffect transition="in" filter="fade">
                                      <p:cBhvr>
                                        <p:cTn id="10" dur="500"/>
                                        <p:tgtEl>
                                          <p:spTgt spid="34"/>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 calcmode="lin" valueType="num">
                                      <p:cBhvr>
                                        <p:cTn id="14" dur="500" fill="hold"/>
                                        <p:tgtEl>
                                          <p:spTgt spid="49"/>
                                        </p:tgtEl>
                                        <p:attrNameLst>
                                          <p:attrName>ppt_w</p:attrName>
                                        </p:attrNameLst>
                                      </p:cBhvr>
                                      <p:tavLst>
                                        <p:tav tm="0">
                                          <p:val>
                                            <p:fltVal val="0"/>
                                          </p:val>
                                        </p:tav>
                                        <p:tav tm="100000">
                                          <p:val>
                                            <p:strVal val="#ppt_w"/>
                                          </p:val>
                                        </p:tav>
                                      </p:tavLst>
                                    </p:anim>
                                    <p:anim calcmode="lin" valueType="num">
                                      <p:cBhvr>
                                        <p:cTn id="15" dur="500" fill="hold"/>
                                        <p:tgtEl>
                                          <p:spTgt spid="49"/>
                                        </p:tgtEl>
                                        <p:attrNameLst>
                                          <p:attrName>ppt_h</p:attrName>
                                        </p:attrNameLst>
                                      </p:cBhvr>
                                      <p:tavLst>
                                        <p:tav tm="0">
                                          <p:val>
                                            <p:fltVal val="0"/>
                                          </p:val>
                                        </p:tav>
                                        <p:tav tm="100000">
                                          <p:val>
                                            <p:strVal val="#ppt_h"/>
                                          </p:val>
                                        </p:tav>
                                      </p:tavLst>
                                    </p:anim>
                                    <p:animEffect transition="in" filter="fade">
                                      <p:cBhvr>
                                        <p:cTn id="16" dur="500"/>
                                        <p:tgtEl>
                                          <p:spTgt spid="49"/>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64"/>
                                        </p:tgtEl>
                                        <p:attrNameLst>
                                          <p:attrName>style.visibility</p:attrName>
                                        </p:attrNameLst>
                                      </p:cBhvr>
                                      <p:to>
                                        <p:strVal val="visible"/>
                                      </p:to>
                                    </p:set>
                                    <p:anim calcmode="lin" valueType="num">
                                      <p:cBhvr>
                                        <p:cTn id="20" dur="500" fill="hold"/>
                                        <p:tgtEl>
                                          <p:spTgt spid="64"/>
                                        </p:tgtEl>
                                        <p:attrNameLst>
                                          <p:attrName>ppt_w</p:attrName>
                                        </p:attrNameLst>
                                      </p:cBhvr>
                                      <p:tavLst>
                                        <p:tav tm="0">
                                          <p:val>
                                            <p:fltVal val="0"/>
                                          </p:val>
                                        </p:tav>
                                        <p:tav tm="100000">
                                          <p:val>
                                            <p:strVal val="#ppt_w"/>
                                          </p:val>
                                        </p:tav>
                                      </p:tavLst>
                                    </p:anim>
                                    <p:anim calcmode="lin" valueType="num">
                                      <p:cBhvr>
                                        <p:cTn id="21" dur="500" fill="hold"/>
                                        <p:tgtEl>
                                          <p:spTgt spid="64"/>
                                        </p:tgtEl>
                                        <p:attrNameLst>
                                          <p:attrName>ppt_h</p:attrName>
                                        </p:attrNameLst>
                                      </p:cBhvr>
                                      <p:tavLst>
                                        <p:tav tm="0">
                                          <p:val>
                                            <p:fltVal val="0"/>
                                          </p:val>
                                        </p:tav>
                                        <p:tav tm="100000">
                                          <p:val>
                                            <p:strVal val="#ppt_h"/>
                                          </p:val>
                                        </p:tav>
                                      </p:tavLst>
                                    </p:anim>
                                    <p:animEffect transition="in" filter="fade">
                                      <p:cBhvr>
                                        <p:cTn id="22" dur="500"/>
                                        <p:tgtEl>
                                          <p:spTgt spid="64"/>
                                        </p:tgtEl>
                                      </p:cBhvr>
                                    </p:animEffect>
                                  </p:childTnLst>
                                </p:cTn>
                              </p:par>
                              <p:par>
                                <p:cTn id="23" presetID="2" presetClass="entr" presetSubtype="8" accel="50000" decel="5000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 calcmode="lin" valueType="num">
                                      <p:cBhvr>
                                        <p:cTn id="30" dur="500" fill="hold"/>
                                        <p:tgtEl>
                                          <p:spTgt spid="46"/>
                                        </p:tgtEl>
                                        <p:attrNameLst>
                                          <p:attrName>ppt_w</p:attrName>
                                        </p:attrNameLst>
                                      </p:cBhvr>
                                      <p:tavLst>
                                        <p:tav tm="0">
                                          <p:val>
                                            <p:fltVal val="0"/>
                                          </p:val>
                                        </p:tav>
                                        <p:tav tm="100000">
                                          <p:val>
                                            <p:strVal val="#ppt_w"/>
                                          </p:val>
                                        </p:tav>
                                      </p:tavLst>
                                    </p:anim>
                                    <p:anim calcmode="lin" valueType="num">
                                      <p:cBhvr>
                                        <p:cTn id="31" dur="500" fill="hold"/>
                                        <p:tgtEl>
                                          <p:spTgt spid="46"/>
                                        </p:tgtEl>
                                        <p:attrNameLst>
                                          <p:attrName>ppt_h</p:attrName>
                                        </p:attrNameLst>
                                      </p:cBhvr>
                                      <p:tavLst>
                                        <p:tav tm="0">
                                          <p:val>
                                            <p:fltVal val="0"/>
                                          </p:val>
                                        </p:tav>
                                        <p:tav tm="100000">
                                          <p:val>
                                            <p:strVal val="#ppt_h"/>
                                          </p:val>
                                        </p:tav>
                                      </p:tavLst>
                                    </p:anim>
                                    <p:animEffect transition="in" filter="fade">
                                      <p:cBhvr>
                                        <p:cTn id="32" dur="500"/>
                                        <p:tgtEl>
                                          <p:spTgt spid="46"/>
                                        </p:tgtEl>
                                      </p:cBhvr>
                                    </p:animEffect>
                                  </p:childTnLst>
                                </p:cTn>
                              </p:par>
                            </p:childTnLst>
                          </p:cTn>
                        </p:par>
                        <p:par>
                          <p:cTn id="33" fill="hold">
                            <p:stCondLst>
                              <p:cond delay="2000"/>
                            </p:stCondLst>
                            <p:childTnLst>
                              <p:par>
                                <p:cTn id="34" presetID="53" presetClass="entr" presetSubtype="16" fill="hold" grpId="0" nodeType="afterEffect">
                                  <p:stCondLst>
                                    <p:cond delay="0"/>
                                  </p:stCondLst>
                                  <p:childTnLst>
                                    <p:set>
                                      <p:cBhvr>
                                        <p:cTn id="35" dur="1" fill="hold">
                                          <p:stCondLst>
                                            <p:cond delay="0"/>
                                          </p:stCondLst>
                                        </p:cTn>
                                        <p:tgtEl>
                                          <p:spTgt spid="63"/>
                                        </p:tgtEl>
                                        <p:attrNameLst>
                                          <p:attrName>style.visibility</p:attrName>
                                        </p:attrNameLst>
                                      </p:cBhvr>
                                      <p:to>
                                        <p:strVal val="visible"/>
                                      </p:to>
                                    </p:set>
                                    <p:anim calcmode="lin" valueType="num">
                                      <p:cBhvr>
                                        <p:cTn id="36" dur="500" fill="hold"/>
                                        <p:tgtEl>
                                          <p:spTgt spid="63"/>
                                        </p:tgtEl>
                                        <p:attrNameLst>
                                          <p:attrName>ppt_w</p:attrName>
                                        </p:attrNameLst>
                                      </p:cBhvr>
                                      <p:tavLst>
                                        <p:tav tm="0">
                                          <p:val>
                                            <p:fltVal val="0"/>
                                          </p:val>
                                        </p:tav>
                                        <p:tav tm="100000">
                                          <p:val>
                                            <p:strVal val="#ppt_w"/>
                                          </p:val>
                                        </p:tav>
                                      </p:tavLst>
                                    </p:anim>
                                    <p:anim calcmode="lin" valueType="num">
                                      <p:cBhvr>
                                        <p:cTn id="37" dur="500" fill="hold"/>
                                        <p:tgtEl>
                                          <p:spTgt spid="63"/>
                                        </p:tgtEl>
                                        <p:attrNameLst>
                                          <p:attrName>ppt_h</p:attrName>
                                        </p:attrNameLst>
                                      </p:cBhvr>
                                      <p:tavLst>
                                        <p:tav tm="0">
                                          <p:val>
                                            <p:fltVal val="0"/>
                                          </p:val>
                                        </p:tav>
                                        <p:tav tm="100000">
                                          <p:val>
                                            <p:strVal val="#ppt_h"/>
                                          </p:val>
                                        </p:tav>
                                      </p:tavLst>
                                    </p:anim>
                                    <p:animEffect transition="in" filter="fade">
                                      <p:cBhvr>
                                        <p:cTn id="38" dur="500"/>
                                        <p:tgtEl>
                                          <p:spTgt spid="63"/>
                                        </p:tgtEl>
                                      </p:cBhvr>
                                    </p:animEffect>
                                  </p:childTnLst>
                                </p:cTn>
                              </p:par>
                              <p:par>
                                <p:cTn id="39" presetID="2" presetClass="entr" presetSubtype="8" accel="50000" decel="5000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0-#ppt_w/2"/>
                                          </p:val>
                                        </p:tav>
                                        <p:tav tm="100000">
                                          <p:val>
                                            <p:strVal val="#ppt_x"/>
                                          </p:val>
                                        </p:tav>
                                      </p:tavLst>
                                    </p:anim>
                                    <p:anim calcmode="lin" valueType="num">
                                      <p:cBhvr additive="base">
                                        <p:cTn id="42" dur="500" fill="hold"/>
                                        <p:tgtEl>
                                          <p:spTgt spid="6"/>
                                        </p:tgtEl>
                                        <p:attrNameLst>
                                          <p:attrName>ppt_y</p:attrName>
                                        </p:attrNameLst>
                                      </p:cBhvr>
                                      <p:tavLst>
                                        <p:tav tm="0">
                                          <p:val>
                                            <p:strVal val="#ppt_y"/>
                                          </p:val>
                                        </p:tav>
                                        <p:tav tm="100000">
                                          <p:val>
                                            <p:strVal val="#ppt_y"/>
                                          </p:val>
                                        </p:tav>
                                      </p:tavLst>
                                    </p:anim>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500" fill="hold"/>
                                        <p:tgtEl>
                                          <p:spTgt spid="47"/>
                                        </p:tgtEl>
                                        <p:attrNameLst>
                                          <p:attrName>ppt_w</p:attrName>
                                        </p:attrNameLst>
                                      </p:cBhvr>
                                      <p:tavLst>
                                        <p:tav tm="0">
                                          <p:val>
                                            <p:fltVal val="0"/>
                                          </p:val>
                                        </p:tav>
                                        <p:tav tm="100000">
                                          <p:val>
                                            <p:strVal val="#ppt_w"/>
                                          </p:val>
                                        </p:tav>
                                      </p:tavLst>
                                    </p:anim>
                                    <p:anim calcmode="lin" valueType="num">
                                      <p:cBhvr>
                                        <p:cTn id="47" dur="500" fill="hold"/>
                                        <p:tgtEl>
                                          <p:spTgt spid="47"/>
                                        </p:tgtEl>
                                        <p:attrNameLst>
                                          <p:attrName>ppt_h</p:attrName>
                                        </p:attrNameLst>
                                      </p:cBhvr>
                                      <p:tavLst>
                                        <p:tav tm="0">
                                          <p:val>
                                            <p:fltVal val="0"/>
                                          </p:val>
                                        </p:tav>
                                        <p:tav tm="100000">
                                          <p:val>
                                            <p:strVal val="#ppt_h"/>
                                          </p:val>
                                        </p:tav>
                                      </p:tavLst>
                                    </p:anim>
                                    <p:animEffect transition="in" filter="fade">
                                      <p:cBhvr>
                                        <p:cTn id="48" dur="500"/>
                                        <p:tgtEl>
                                          <p:spTgt spid="47"/>
                                        </p:tgtEl>
                                      </p:cBhvr>
                                    </p:animEffect>
                                  </p:childTnLst>
                                </p:cTn>
                              </p:par>
                            </p:childTnLst>
                          </p:cTn>
                        </p:par>
                        <p:par>
                          <p:cTn id="49" fill="hold">
                            <p:stCondLst>
                              <p:cond delay="3000"/>
                            </p:stCondLst>
                            <p:childTnLst>
                              <p:par>
                                <p:cTn id="50" presetID="53" presetClass="entr" presetSubtype="16" fill="hold" grpId="0" nodeType="afterEffect">
                                  <p:stCondLst>
                                    <p:cond delay="0"/>
                                  </p:stCondLst>
                                  <p:childTnLst>
                                    <p:set>
                                      <p:cBhvr>
                                        <p:cTn id="51" dur="1" fill="hold">
                                          <p:stCondLst>
                                            <p:cond delay="0"/>
                                          </p:stCondLst>
                                        </p:cTn>
                                        <p:tgtEl>
                                          <p:spTgt spid="65"/>
                                        </p:tgtEl>
                                        <p:attrNameLst>
                                          <p:attrName>style.visibility</p:attrName>
                                        </p:attrNameLst>
                                      </p:cBhvr>
                                      <p:to>
                                        <p:strVal val="visible"/>
                                      </p:to>
                                    </p:set>
                                    <p:anim calcmode="lin" valueType="num">
                                      <p:cBhvr>
                                        <p:cTn id="52" dur="500" fill="hold"/>
                                        <p:tgtEl>
                                          <p:spTgt spid="65"/>
                                        </p:tgtEl>
                                        <p:attrNameLst>
                                          <p:attrName>ppt_w</p:attrName>
                                        </p:attrNameLst>
                                      </p:cBhvr>
                                      <p:tavLst>
                                        <p:tav tm="0">
                                          <p:val>
                                            <p:fltVal val="0"/>
                                          </p:val>
                                        </p:tav>
                                        <p:tav tm="100000">
                                          <p:val>
                                            <p:strVal val="#ppt_w"/>
                                          </p:val>
                                        </p:tav>
                                      </p:tavLst>
                                    </p:anim>
                                    <p:anim calcmode="lin" valueType="num">
                                      <p:cBhvr>
                                        <p:cTn id="53" dur="500" fill="hold"/>
                                        <p:tgtEl>
                                          <p:spTgt spid="65"/>
                                        </p:tgtEl>
                                        <p:attrNameLst>
                                          <p:attrName>ppt_h</p:attrName>
                                        </p:attrNameLst>
                                      </p:cBhvr>
                                      <p:tavLst>
                                        <p:tav tm="0">
                                          <p:val>
                                            <p:fltVal val="0"/>
                                          </p:val>
                                        </p:tav>
                                        <p:tav tm="100000">
                                          <p:val>
                                            <p:strVal val="#ppt_h"/>
                                          </p:val>
                                        </p:tav>
                                      </p:tavLst>
                                    </p:anim>
                                    <p:animEffect transition="in" filter="fade">
                                      <p:cBhvr>
                                        <p:cTn id="54" dur="500"/>
                                        <p:tgtEl>
                                          <p:spTgt spid="65"/>
                                        </p:tgtEl>
                                      </p:cBhvr>
                                    </p:animEffect>
                                  </p:childTnLst>
                                </p:cTn>
                              </p:par>
                              <p:par>
                                <p:cTn id="55" presetID="2" presetClass="entr" presetSubtype="2" accel="50000" decel="5000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500" fill="hold"/>
                                        <p:tgtEl>
                                          <p:spTgt spid="5"/>
                                        </p:tgtEl>
                                        <p:attrNameLst>
                                          <p:attrName>ppt_x</p:attrName>
                                        </p:attrNameLst>
                                      </p:cBhvr>
                                      <p:tavLst>
                                        <p:tav tm="0">
                                          <p:val>
                                            <p:strVal val="1+#ppt_w/2"/>
                                          </p:val>
                                        </p:tav>
                                        <p:tav tm="100000">
                                          <p:val>
                                            <p:strVal val="#ppt_x"/>
                                          </p:val>
                                        </p:tav>
                                      </p:tavLst>
                                    </p:anim>
                                    <p:anim calcmode="lin" valueType="num">
                                      <p:cBhvr additive="base">
                                        <p:cTn id="58" dur="500" fill="hold"/>
                                        <p:tgtEl>
                                          <p:spTgt spid="5"/>
                                        </p:tgtEl>
                                        <p:attrNameLst>
                                          <p:attrName>ppt_y</p:attrName>
                                        </p:attrNameLst>
                                      </p:cBhvr>
                                      <p:tavLst>
                                        <p:tav tm="0">
                                          <p:val>
                                            <p:strVal val="#ppt_y"/>
                                          </p:val>
                                        </p:tav>
                                        <p:tav tm="100000">
                                          <p:val>
                                            <p:strVal val="#ppt_y"/>
                                          </p:val>
                                        </p:tav>
                                      </p:tavLst>
                                    </p:anim>
                                  </p:childTnLst>
                                </p:cTn>
                              </p:par>
                            </p:childTnLst>
                          </p:cTn>
                        </p:par>
                        <p:par>
                          <p:cTn id="59" fill="hold">
                            <p:stCondLst>
                              <p:cond delay="3500"/>
                            </p:stCondLst>
                            <p:childTnLst>
                              <p:par>
                                <p:cTn id="60" presetID="53" presetClass="entr" presetSubtype="16" fill="hold" grpId="0" nodeType="afterEffect">
                                  <p:stCondLst>
                                    <p:cond delay="0"/>
                                  </p:stCondLst>
                                  <p:childTnLst>
                                    <p:set>
                                      <p:cBhvr>
                                        <p:cTn id="61" dur="1" fill="hold">
                                          <p:stCondLst>
                                            <p:cond delay="0"/>
                                          </p:stCondLst>
                                        </p:cTn>
                                        <p:tgtEl>
                                          <p:spTgt spid="48"/>
                                        </p:tgtEl>
                                        <p:attrNameLst>
                                          <p:attrName>style.visibility</p:attrName>
                                        </p:attrNameLst>
                                      </p:cBhvr>
                                      <p:to>
                                        <p:strVal val="visible"/>
                                      </p:to>
                                    </p:set>
                                    <p:anim calcmode="lin" valueType="num">
                                      <p:cBhvr>
                                        <p:cTn id="62" dur="500" fill="hold"/>
                                        <p:tgtEl>
                                          <p:spTgt spid="48"/>
                                        </p:tgtEl>
                                        <p:attrNameLst>
                                          <p:attrName>ppt_w</p:attrName>
                                        </p:attrNameLst>
                                      </p:cBhvr>
                                      <p:tavLst>
                                        <p:tav tm="0">
                                          <p:val>
                                            <p:fltVal val="0"/>
                                          </p:val>
                                        </p:tav>
                                        <p:tav tm="100000">
                                          <p:val>
                                            <p:strVal val="#ppt_w"/>
                                          </p:val>
                                        </p:tav>
                                      </p:tavLst>
                                    </p:anim>
                                    <p:anim calcmode="lin" valueType="num">
                                      <p:cBhvr>
                                        <p:cTn id="63" dur="500" fill="hold"/>
                                        <p:tgtEl>
                                          <p:spTgt spid="48"/>
                                        </p:tgtEl>
                                        <p:attrNameLst>
                                          <p:attrName>ppt_h</p:attrName>
                                        </p:attrNameLst>
                                      </p:cBhvr>
                                      <p:tavLst>
                                        <p:tav tm="0">
                                          <p:val>
                                            <p:fltVal val="0"/>
                                          </p:val>
                                        </p:tav>
                                        <p:tav tm="100000">
                                          <p:val>
                                            <p:strVal val="#ppt_h"/>
                                          </p:val>
                                        </p:tav>
                                      </p:tavLst>
                                    </p:anim>
                                    <p:animEffect transition="in" filter="fade">
                                      <p:cBhvr>
                                        <p:cTn id="64" dur="500"/>
                                        <p:tgtEl>
                                          <p:spTgt spid="48"/>
                                        </p:tgtEl>
                                      </p:cBhvr>
                                    </p:animEffect>
                                  </p:childTnLst>
                                </p:cTn>
                              </p:par>
                            </p:childTnLst>
                          </p:cTn>
                        </p:par>
                        <p:par>
                          <p:cTn id="65" fill="hold">
                            <p:stCondLst>
                              <p:cond delay="4000"/>
                            </p:stCondLst>
                            <p:childTnLst>
                              <p:par>
                                <p:cTn id="66" presetID="53" presetClass="entr" presetSubtype="16" fill="hold" grpId="0" nodeType="afterEffect">
                                  <p:stCondLst>
                                    <p:cond delay="0"/>
                                  </p:stCondLst>
                                  <p:childTnLst>
                                    <p:set>
                                      <p:cBhvr>
                                        <p:cTn id="67" dur="1" fill="hold">
                                          <p:stCondLst>
                                            <p:cond delay="0"/>
                                          </p:stCondLst>
                                        </p:cTn>
                                        <p:tgtEl>
                                          <p:spTgt spid="66"/>
                                        </p:tgtEl>
                                        <p:attrNameLst>
                                          <p:attrName>style.visibility</p:attrName>
                                        </p:attrNameLst>
                                      </p:cBhvr>
                                      <p:to>
                                        <p:strVal val="visible"/>
                                      </p:to>
                                    </p:set>
                                    <p:anim calcmode="lin" valueType="num">
                                      <p:cBhvr>
                                        <p:cTn id="68" dur="500" fill="hold"/>
                                        <p:tgtEl>
                                          <p:spTgt spid="66"/>
                                        </p:tgtEl>
                                        <p:attrNameLst>
                                          <p:attrName>ppt_w</p:attrName>
                                        </p:attrNameLst>
                                      </p:cBhvr>
                                      <p:tavLst>
                                        <p:tav tm="0">
                                          <p:val>
                                            <p:fltVal val="0"/>
                                          </p:val>
                                        </p:tav>
                                        <p:tav tm="100000">
                                          <p:val>
                                            <p:strVal val="#ppt_w"/>
                                          </p:val>
                                        </p:tav>
                                      </p:tavLst>
                                    </p:anim>
                                    <p:anim calcmode="lin" valueType="num">
                                      <p:cBhvr>
                                        <p:cTn id="69" dur="500" fill="hold"/>
                                        <p:tgtEl>
                                          <p:spTgt spid="66"/>
                                        </p:tgtEl>
                                        <p:attrNameLst>
                                          <p:attrName>ppt_h</p:attrName>
                                        </p:attrNameLst>
                                      </p:cBhvr>
                                      <p:tavLst>
                                        <p:tav tm="0">
                                          <p:val>
                                            <p:fltVal val="0"/>
                                          </p:val>
                                        </p:tav>
                                        <p:tav tm="100000">
                                          <p:val>
                                            <p:strVal val="#ppt_h"/>
                                          </p:val>
                                        </p:tav>
                                      </p:tavLst>
                                    </p:anim>
                                    <p:animEffect transition="in" filter="fade">
                                      <p:cBhvr>
                                        <p:cTn id="70" dur="500"/>
                                        <p:tgtEl>
                                          <p:spTgt spid="66"/>
                                        </p:tgtEl>
                                      </p:cBhvr>
                                    </p:animEffect>
                                  </p:childTnLst>
                                </p:cTn>
                              </p:par>
                              <p:par>
                                <p:cTn id="71" presetID="2" presetClass="entr" presetSubtype="2" accel="50000" decel="50000" fill="hold" nodeType="with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additive="base">
                                        <p:cTn id="73" dur="500" fill="hold"/>
                                        <p:tgtEl>
                                          <p:spTgt spid="4"/>
                                        </p:tgtEl>
                                        <p:attrNameLst>
                                          <p:attrName>ppt_x</p:attrName>
                                        </p:attrNameLst>
                                      </p:cBhvr>
                                      <p:tavLst>
                                        <p:tav tm="0">
                                          <p:val>
                                            <p:strVal val="1+#ppt_w/2"/>
                                          </p:val>
                                        </p:tav>
                                        <p:tav tm="100000">
                                          <p:val>
                                            <p:strVal val="#ppt_x"/>
                                          </p:val>
                                        </p:tav>
                                      </p:tavLst>
                                    </p:anim>
                                    <p:anim calcmode="lin" valueType="num">
                                      <p:cBhvr additive="base">
                                        <p:cTn id="7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63" grpId="0" animBg="1"/>
      <p:bldP spid="64" grpId="0" animBg="1"/>
      <p:bldP spid="65" grpId="0" animBg="1"/>
      <p:bldP spid="66" grpId="0" animBg="1"/>
      <p:bldP spid="3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lide Number Placeholder 56"/>
          <p:cNvSpPr>
            <a:spLocks noGrp="1"/>
          </p:cNvSpPr>
          <p:nvPr>
            <p:ph type="sldNum" sz="quarter" idx="4294967295"/>
          </p:nvPr>
        </p:nvSpPr>
        <p:spPr>
          <a:xfrm>
            <a:off x="9347200" y="6356350"/>
            <a:ext cx="2844800" cy="365125"/>
          </a:xfrm>
          <a:prstGeom prst="rect">
            <a:avLst/>
          </a:prstGeom>
        </p:spPr>
        <p:txBody>
          <a:bodyPr/>
          <a:lstStyle/>
          <a:p>
            <a:pPr defTabSz="913765"/>
            <a:fld id="{C136B7D2-B98C-44FD-8D04-7EC62A564975}" type="slidenum">
              <a:rPr lang="en-US" sz="1800">
                <a:solidFill>
                  <a:srgbClr val="FFFFFF"/>
                </a:solidFill>
                <a:latin typeface="张海山锐线体简"/>
                <a:cs typeface="+mn-ea"/>
                <a:sym typeface="+mn-lt"/>
              </a:rPr>
            </a:fld>
            <a:endParaRPr lang="en-US" sz="1800" dirty="0">
              <a:solidFill>
                <a:srgbClr val="FFFFFF"/>
              </a:solidFill>
              <a:latin typeface="张海山锐线体简"/>
              <a:cs typeface="+mn-ea"/>
              <a:sym typeface="+mn-lt"/>
            </a:endParaRPr>
          </a:p>
        </p:txBody>
      </p:sp>
      <p:sp>
        <p:nvSpPr>
          <p:cNvPr id="6149" name="Freeform 5"/>
          <p:cNvSpPr/>
          <p:nvPr/>
        </p:nvSpPr>
        <p:spPr bwMode="auto">
          <a:xfrm>
            <a:off x="5344780" y="1587065"/>
            <a:ext cx="1379708" cy="1980684"/>
          </a:xfrm>
          <a:custGeom>
            <a:avLst/>
            <a:gdLst/>
            <a:ahLst/>
            <a:cxnLst>
              <a:cxn ang="0">
                <a:pos x="224" y="205"/>
              </a:cxn>
              <a:cxn ang="0">
                <a:pos x="207" y="229"/>
              </a:cxn>
              <a:cxn ang="0">
                <a:pos x="201" y="220"/>
              </a:cxn>
              <a:cxn ang="0">
                <a:pos x="179" y="211"/>
              </a:cxn>
              <a:cxn ang="0">
                <a:pos x="156" y="220"/>
              </a:cxn>
              <a:cxn ang="0">
                <a:pos x="147" y="243"/>
              </a:cxn>
              <a:cxn ang="0">
                <a:pos x="156" y="265"/>
              </a:cxn>
              <a:cxn ang="0">
                <a:pos x="175" y="275"/>
              </a:cxn>
              <a:cxn ang="0">
                <a:pos x="141" y="322"/>
              </a:cxn>
              <a:cxn ang="0">
                <a:pos x="122" y="283"/>
              </a:cxn>
              <a:cxn ang="0">
                <a:pos x="102" y="322"/>
              </a:cxn>
              <a:cxn ang="0">
                <a:pos x="63" y="269"/>
              </a:cxn>
              <a:cxn ang="0">
                <a:pos x="54" y="283"/>
              </a:cxn>
              <a:cxn ang="0">
                <a:pos x="32" y="293"/>
              </a:cxn>
              <a:cxn ang="0">
                <a:pos x="9" y="283"/>
              </a:cxn>
              <a:cxn ang="0">
                <a:pos x="0" y="261"/>
              </a:cxn>
              <a:cxn ang="0">
                <a:pos x="9" y="238"/>
              </a:cxn>
              <a:cxn ang="0">
                <a:pos x="32" y="229"/>
              </a:cxn>
              <a:cxn ang="0">
                <a:pos x="33" y="229"/>
              </a:cxn>
              <a:cxn ang="0">
                <a:pos x="15" y="205"/>
              </a:cxn>
              <a:cxn ang="0">
                <a:pos x="122" y="0"/>
              </a:cxn>
              <a:cxn ang="0">
                <a:pos x="224" y="205"/>
              </a:cxn>
            </a:cxnLst>
            <a:rect l="0" t="0" r="r" b="b"/>
            <a:pathLst>
              <a:path w="224" h="322">
                <a:moveTo>
                  <a:pt x="224" y="205"/>
                </a:moveTo>
                <a:cubicBezTo>
                  <a:pt x="207" y="229"/>
                  <a:pt x="207" y="229"/>
                  <a:pt x="207" y="229"/>
                </a:cubicBezTo>
                <a:cubicBezTo>
                  <a:pt x="206" y="226"/>
                  <a:pt x="204" y="223"/>
                  <a:pt x="201" y="220"/>
                </a:cubicBezTo>
                <a:cubicBezTo>
                  <a:pt x="195" y="214"/>
                  <a:pt x="188" y="211"/>
                  <a:pt x="179" y="211"/>
                </a:cubicBezTo>
                <a:cubicBezTo>
                  <a:pt x="170" y="211"/>
                  <a:pt x="163" y="214"/>
                  <a:pt x="156" y="220"/>
                </a:cubicBezTo>
                <a:cubicBezTo>
                  <a:pt x="150" y="227"/>
                  <a:pt x="147" y="234"/>
                  <a:pt x="147" y="243"/>
                </a:cubicBezTo>
                <a:cubicBezTo>
                  <a:pt x="147" y="252"/>
                  <a:pt x="150" y="259"/>
                  <a:pt x="156" y="265"/>
                </a:cubicBezTo>
                <a:cubicBezTo>
                  <a:pt x="162" y="271"/>
                  <a:pt x="168" y="274"/>
                  <a:pt x="175" y="275"/>
                </a:cubicBezTo>
                <a:cubicBezTo>
                  <a:pt x="141" y="322"/>
                  <a:pt x="141" y="322"/>
                  <a:pt x="141" y="322"/>
                </a:cubicBezTo>
                <a:cubicBezTo>
                  <a:pt x="122" y="283"/>
                  <a:pt x="122" y="283"/>
                  <a:pt x="122" y="283"/>
                </a:cubicBezTo>
                <a:cubicBezTo>
                  <a:pt x="102" y="322"/>
                  <a:pt x="102" y="322"/>
                  <a:pt x="102" y="322"/>
                </a:cubicBezTo>
                <a:cubicBezTo>
                  <a:pt x="63" y="269"/>
                  <a:pt x="63" y="269"/>
                  <a:pt x="63" y="269"/>
                </a:cubicBezTo>
                <a:cubicBezTo>
                  <a:pt x="61" y="275"/>
                  <a:pt x="58" y="279"/>
                  <a:pt x="54" y="283"/>
                </a:cubicBezTo>
                <a:cubicBezTo>
                  <a:pt x="48" y="290"/>
                  <a:pt x="41" y="293"/>
                  <a:pt x="32" y="293"/>
                </a:cubicBezTo>
                <a:cubicBezTo>
                  <a:pt x="23" y="293"/>
                  <a:pt x="15" y="290"/>
                  <a:pt x="9" y="283"/>
                </a:cubicBezTo>
                <a:cubicBezTo>
                  <a:pt x="3" y="277"/>
                  <a:pt x="0" y="270"/>
                  <a:pt x="0" y="261"/>
                </a:cubicBezTo>
                <a:cubicBezTo>
                  <a:pt x="0" y="252"/>
                  <a:pt x="3" y="245"/>
                  <a:pt x="9" y="238"/>
                </a:cubicBezTo>
                <a:cubicBezTo>
                  <a:pt x="15" y="232"/>
                  <a:pt x="23" y="229"/>
                  <a:pt x="32" y="229"/>
                </a:cubicBezTo>
                <a:cubicBezTo>
                  <a:pt x="32" y="229"/>
                  <a:pt x="32" y="229"/>
                  <a:pt x="33" y="229"/>
                </a:cubicBezTo>
                <a:cubicBezTo>
                  <a:pt x="15" y="205"/>
                  <a:pt x="15" y="205"/>
                  <a:pt x="15" y="205"/>
                </a:cubicBezTo>
                <a:cubicBezTo>
                  <a:pt x="122" y="0"/>
                  <a:pt x="122" y="0"/>
                  <a:pt x="122" y="0"/>
                </a:cubicBezTo>
                <a:lnTo>
                  <a:pt x="224" y="205"/>
                </a:lnTo>
                <a:close/>
              </a:path>
            </a:pathLst>
          </a:custGeom>
          <a:solidFill>
            <a:schemeClr val="accent2"/>
          </a:solidFill>
          <a:ln w="19050">
            <a:solidFill>
              <a:schemeClr val="accent2">
                <a:lumMod val="75000"/>
              </a:schemeClr>
            </a:solid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6150" name="Freeform 6"/>
          <p:cNvSpPr/>
          <p:nvPr/>
        </p:nvSpPr>
        <p:spPr bwMode="auto">
          <a:xfrm>
            <a:off x="4034905" y="2848270"/>
            <a:ext cx="1938362" cy="1419914"/>
          </a:xfrm>
          <a:custGeom>
            <a:avLst/>
            <a:gdLst/>
            <a:ahLst/>
            <a:cxnLst>
              <a:cxn ang="0">
                <a:pos x="315" y="117"/>
              </a:cxn>
              <a:cxn ang="0">
                <a:pos x="272" y="124"/>
              </a:cxn>
              <a:cxn ang="0">
                <a:pos x="303" y="156"/>
              </a:cxn>
              <a:cxn ang="0">
                <a:pos x="245" y="176"/>
              </a:cxn>
              <a:cxn ang="0">
                <a:pos x="245" y="176"/>
              </a:cxn>
              <a:cxn ang="0">
                <a:pos x="255" y="199"/>
              </a:cxn>
              <a:cxn ang="0">
                <a:pos x="245" y="221"/>
              </a:cxn>
              <a:cxn ang="0">
                <a:pos x="223" y="231"/>
              </a:cxn>
              <a:cxn ang="0">
                <a:pos x="200" y="221"/>
              </a:cxn>
              <a:cxn ang="0">
                <a:pos x="191" y="199"/>
              </a:cxn>
              <a:cxn ang="0">
                <a:pos x="191" y="195"/>
              </a:cxn>
              <a:cxn ang="0">
                <a:pos x="166" y="204"/>
              </a:cxn>
              <a:cxn ang="0">
                <a:pos x="0" y="36"/>
              </a:cxn>
              <a:cxn ang="0">
                <a:pos x="228" y="0"/>
              </a:cxn>
              <a:cxn ang="0">
                <a:pos x="246" y="24"/>
              </a:cxn>
              <a:cxn ang="0">
                <a:pos x="245" y="24"/>
              </a:cxn>
              <a:cxn ang="0">
                <a:pos x="222" y="33"/>
              </a:cxn>
              <a:cxn ang="0">
                <a:pos x="213" y="56"/>
              </a:cxn>
              <a:cxn ang="0">
                <a:pos x="222" y="78"/>
              </a:cxn>
              <a:cxn ang="0">
                <a:pos x="245" y="88"/>
              </a:cxn>
              <a:cxn ang="0">
                <a:pos x="267" y="78"/>
              </a:cxn>
              <a:cxn ang="0">
                <a:pos x="276" y="64"/>
              </a:cxn>
              <a:cxn ang="0">
                <a:pos x="315" y="117"/>
              </a:cxn>
            </a:cxnLst>
            <a:rect l="0" t="0" r="r" b="b"/>
            <a:pathLst>
              <a:path w="315" h="231">
                <a:moveTo>
                  <a:pt x="315" y="117"/>
                </a:moveTo>
                <a:cubicBezTo>
                  <a:pt x="272" y="124"/>
                  <a:pt x="272" y="124"/>
                  <a:pt x="272" y="124"/>
                </a:cubicBezTo>
                <a:cubicBezTo>
                  <a:pt x="303" y="156"/>
                  <a:pt x="303" y="156"/>
                  <a:pt x="303" y="156"/>
                </a:cubicBezTo>
                <a:cubicBezTo>
                  <a:pt x="245" y="176"/>
                  <a:pt x="245" y="176"/>
                  <a:pt x="245" y="176"/>
                </a:cubicBezTo>
                <a:cubicBezTo>
                  <a:pt x="245" y="176"/>
                  <a:pt x="245" y="176"/>
                  <a:pt x="245" y="176"/>
                </a:cubicBezTo>
                <a:cubicBezTo>
                  <a:pt x="251" y="182"/>
                  <a:pt x="255" y="190"/>
                  <a:pt x="255" y="199"/>
                </a:cubicBezTo>
                <a:cubicBezTo>
                  <a:pt x="255" y="208"/>
                  <a:pt x="251" y="215"/>
                  <a:pt x="245" y="221"/>
                </a:cubicBezTo>
                <a:cubicBezTo>
                  <a:pt x="239" y="227"/>
                  <a:pt x="232" y="231"/>
                  <a:pt x="223" y="231"/>
                </a:cubicBezTo>
                <a:cubicBezTo>
                  <a:pt x="214" y="231"/>
                  <a:pt x="206" y="227"/>
                  <a:pt x="200" y="221"/>
                </a:cubicBezTo>
                <a:cubicBezTo>
                  <a:pt x="194" y="215"/>
                  <a:pt x="191" y="208"/>
                  <a:pt x="191" y="199"/>
                </a:cubicBezTo>
                <a:cubicBezTo>
                  <a:pt x="191" y="198"/>
                  <a:pt x="191" y="196"/>
                  <a:pt x="191" y="195"/>
                </a:cubicBezTo>
                <a:cubicBezTo>
                  <a:pt x="166" y="204"/>
                  <a:pt x="166" y="204"/>
                  <a:pt x="166" y="204"/>
                </a:cubicBezTo>
                <a:cubicBezTo>
                  <a:pt x="0" y="36"/>
                  <a:pt x="0" y="36"/>
                  <a:pt x="0" y="36"/>
                </a:cubicBezTo>
                <a:cubicBezTo>
                  <a:pt x="228" y="0"/>
                  <a:pt x="228" y="0"/>
                  <a:pt x="228" y="0"/>
                </a:cubicBezTo>
                <a:cubicBezTo>
                  <a:pt x="246" y="24"/>
                  <a:pt x="246" y="24"/>
                  <a:pt x="246" y="24"/>
                </a:cubicBezTo>
                <a:cubicBezTo>
                  <a:pt x="245" y="24"/>
                  <a:pt x="245" y="24"/>
                  <a:pt x="245" y="24"/>
                </a:cubicBezTo>
                <a:cubicBezTo>
                  <a:pt x="236" y="24"/>
                  <a:pt x="228" y="27"/>
                  <a:pt x="222" y="33"/>
                </a:cubicBezTo>
                <a:cubicBezTo>
                  <a:pt x="216" y="40"/>
                  <a:pt x="213" y="47"/>
                  <a:pt x="213" y="56"/>
                </a:cubicBezTo>
                <a:cubicBezTo>
                  <a:pt x="213" y="65"/>
                  <a:pt x="216" y="72"/>
                  <a:pt x="222" y="78"/>
                </a:cubicBezTo>
                <a:cubicBezTo>
                  <a:pt x="228" y="85"/>
                  <a:pt x="236" y="88"/>
                  <a:pt x="245" y="88"/>
                </a:cubicBezTo>
                <a:cubicBezTo>
                  <a:pt x="254" y="88"/>
                  <a:pt x="261" y="85"/>
                  <a:pt x="267" y="78"/>
                </a:cubicBezTo>
                <a:cubicBezTo>
                  <a:pt x="271" y="74"/>
                  <a:pt x="274" y="70"/>
                  <a:pt x="276" y="64"/>
                </a:cubicBezTo>
                <a:lnTo>
                  <a:pt x="315" y="117"/>
                </a:lnTo>
                <a:close/>
              </a:path>
            </a:pathLst>
          </a:custGeom>
          <a:solidFill>
            <a:schemeClr val="accent1"/>
          </a:solidFill>
          <a:ln w="19050">
            <a:solidFill>
              <a:schemeClr val="accent1">
                <a:lumMod val="75000"/>
              </a:schemeClr>
            </a:solid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6151" name="Freeform 7"/>
          <p:cNvSpPr/>
          <p:nvPr/>
        </p:nvSpPr>
        <p:spPr bwMode="auto">
          <a:xfrm>
            <a:off x="4735338" y="3806871"/>
            <a:ext cx="1650570" cy="1809280"/>
          </a:xfrm>
          <a:custGeom>
            <a:avLst/>
            <a:gdLst/>
            <a:ahLst/>
            <a:cxnLst>
              <a:cxn ang="0">
                <a:pos x="189" y="0"/>
              </a:cxn>
              <a:cxn ang="0">
                <a:pos x="179" y="46"/>
              </a:cxn>
              <a:cxn ang="0">
                <a:pos x="221" y="24"/>
              </a:cxn>
              <a:cxn ang="0">
                <a:pos x="219" y="89"/>
              </a:cxn>
              <a:cxn ang="0">
                <a:pos x="236" y="84"/>
              </a:cxn>
              <a:cxn ang="0">
                <a:pos x="258" y="93"/>
              </a:cxn>
              <a:cxn ang="0">
                <a:pos x="268" y="116"/>
              </a:cxn>
              <a:cxn ang="0">
                <a:pos x="258" y="138"/>
              </a:cxn>
              <a:cxn ang="0">
                <a:pos x="236" y="148"/>
              </a:cxn>
              <a:cxn ang="0">
                <a:pos x="218" y="142"/>
              </a:cxn>
              <a:cxn ang="0">
                <a:pos x="218" y="176"/>
              </a:cxn>
              <a:cxn ang="0">
                <a:pos x="0" y="294"/>
              </a:cxn>
              <a:cxn ang="0">
                <a:pos x="52" y="48"/>
              </a:cxn>
              <a:cxn ang="0">
                <a:pos x="77" y="39"/>
              </a:cxn>
              <a:cxn ang="0">
                <a:pos x="77" y="43"/>
              </a:cxn>
              <a:cxn ang="0">
                <a:pos x="86" y="65"/>
              </a:cxn>
              <a:cxn ang="0">
                <a:pos x="109" y="75"/>
              </a:cxn>
              <a:cxn ang="0">
                <a:pos x="131" y="65"/>
              </a:cxn>
              <a:cxn ang="0">
                <a:pos x="141" y="43"/>
              </a:cxn>
              <a:cxn ang="0">
                <a:pos x="131" y="20"/>
              </a:cxn>
              <a:cxn ang="0">
                <a:pos x="131" y="20"/>
              </a:cxn>
              <a:cxn ang="0">
                <a:pos x="189" y="0"/>
              </a:cxn>
            </a:cxnLst>
            <a:rect l="0" t="0" r="r" b="b"/>
            <a:pathLst>
              <a:path w="268" h="294">
                <a:moveTo>
                  <a:pt x="189" y="0"/>
                </a:moveTo>
                <a:cubicBezTo>
                  <a:pt x="179" y="46"/>
                  <a:pt x="179" y="46"/>
                  <a:pt x="179" y="46"/>
                </a:cubicBezTo>
                <a:cubicBezTo>
                  <a:pt x="221" y="24"/>
                  <a:pt x="221" y="24"/>
                  <a:pt x="221" y="24"/>
                </a:cubicBezTo>
                <a:cubicBezTo>
                  <a:pt x="219" y="89"/>
                  <a:pt x="219" y="89"/>
                  <a:pt x="219" y="89"/>
                </a:cubicBezTo>
                <a:cubicBezTo>
                  <a:pt x="224" y="86"/>
                  <a:pt x="230" y="84"/>
                  <a:pt x="236" y="84"/>
                </a:cubicBezTo>
                <a:cubicBezTo>
                  <a:pt x="245" y="84"/>
                  <a:pt x="252" y="87"/>
                  <a:pt x="258" y="93"/>
                </a:cubicBezTo>
                <a:cubicBezTo>
                  <a:pt x="265" y="99"/>
                  <a:pt x="268" y="107"/>
                  <a:pt x="268" y="116"/>
                </a:cubicBezTo>
                <a:cubicBezTo>
                  <a:pt x="268" y="125"/>
                  <a:pt x="265" y="132"/>
                  <a:pt x="258" y="138"/>
                </a:cubicBezTo>
                <a:cubicBezTo>
                  <a:pt x="252" y="144"/>
                  <a:pt x="245" y="148"/>
                  <a:pt x="236" y="148"/>
                </a:cubicBezTo>
                <a:cubicBezTo>
                  <a:pt x="229" y="148"/>
                  <a:pt x="224" y="146"/>
                  <a:pt x="218" y="142"/>
                </a:cubicBezTo>
                <a:cubicBezTo>
                  <a:pt x="218" y="176"/>
                  <a:pt x="218" y="176"/>
                  <a:pt x="218" y="176"/>
                </a:cubicBezTo>
                <a:cubicBezTo>
                  <a:pt x="0" y="294"/>
                  <a:pt x="0" y="294"/>
                  <a:pt x="0" y="294"/>
                </a:cubicBezTo>
                <a:cubicBezTo>
                  <a:pt x="52" y="48"/>
                  <a:pt x="52" y="48"/>
                  <a:pt x="52" y="48"/>
                </a:cubicBezTo>
                <a:cubicBezTo>
                  <a:pt x="77" y="39"/>
                  <a:pt x="77" y="39"/>
                  <a:pt x="77" y="39"/>
                </a:cubicBezTo>
                <a:cubicBezTo>
                  <a:pt x="77" y="40"/>
                  <a:pt x="77" y="42"/>
                  <a:pt x="77" y="43"/>
                </a:cubicBezTo>
                <a:cubicBezTo>
                  <a:pt x="77" y="52"/>
                  <a:pt x="80" y="59"/>
                  <a:pt x="86" y="65"/>
                </a:cubicBezTo>
                <a:cubicBezTo>
                  <a:pt x="92" y="71"/>
                  <a:pt x="100" y="75"/>
                  <a:pt x="109" y="75"/>
                </a:cubicBezTo>
                <a:cubicBezTo>
                  <a:pt x="118" y="75"/>
                  <a:pt x="125" y="71"/>
                  <a:pt x="131" y="65"/>
                </a:cubicBezTo>
                <a:cubicBezTo>
                  <a:pt x="137" y="59"/>
                  <a:pt x="141" y="52"/>
                  <a:pt x="141" y="43"/>
                </a:cubicBezTo>
                <a:cubicBezTo>
                  <a:pt x="141" y="34"/>
                  <a:pt x="137" y="26"/>
                  <a:pt x="131" y="20"/>
                </a:cubicBezTo>
                <a:cubicBezTo>
                  <a:pt x="131" y="20"/>
                  <a:pt x="131" y="20"/>
                  <a:pt x="131" y="20"/>
                </a:cubicBezTo>
                <a:lnTo>
                  <a:pt x="189" y="0"/>
                </a:lnTo>
                <a:close/>
              </a:path>
            </a:pathLst>
          </a:custGeom>
          <a:solidFill>
            <a:schemeClr val="accent5"/>
          </a:solidFill>
          <a:ln w="19050">
            <a:solidFill>
              <a:schemeClr val="accent5">
                <a:lumMod val="75000"/>
              </a:schemeClr>
            </a:solid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6152" name="Freeform 8"/>
          <p:cNvSpPr/>
          <p:nvPr/>
        </p:nvSpPr>
        <p:spPr bwMode="auto">
          <a:xfrm>
            <a:off x="6076957" y="3728575"/>
            <a:ext cx="1360663" cy="1874879"/>
          </a:xfrm>
          <a:custGeom>
            <a:avLst/>
            <a:gdLst/>
            <a:ahLst/>
            <a:cxnLst>
              <a:cxn ang="0">
                <a:pos x="3" y="37"/>
              </a:cxn>
              <a:cxn ang="0">
                <a:pos x="44" y="59"/>
              </a:cxn>
              <a:cxn ang="0">
                <a:pos x="35" y="12"/>
              </a:cxn>
              <a:cxn ang="0">
                <a:pos x="94" y="32"/>
              </a:cxn>
              <a:cxn ang="0">
                <a:pos x="94" y="32"/>
              </a:cxn>
              <a:cxn ang="0">
                <a:pos x="103" y="9"/>
              </a:cxn>
              <a:cxn ang="0">
                <a:pos x="126" y="0"/>
              </a:cxn>
              <a:cxn ang="0">
                <a:pos x="148" y="9"/>
              </a:cxn>
              <a:cxn ang="0">
                <a:pos x="158" y="32"/>
              </a:cxn>
              <a:cxn ang="0">
                <a:pos x="151" y="51"/>
              </a:cxn>
              <a:cxn ang="0">
                <a:pos x="173" y="59"/>
              </a:cxn>
              <a:cxn ang="0">
                <a:pos x="174" y="59"/>
              </a:cxn>
              <a:cxn ang="0">
                <a:pos x="221" y="304"/>
              </a:cxn>
              <a:cxn ang="0">
                <a:pos x="220" y="305"/>
              </a:cxn>
              <a:cxn ang="0">
                <a:pos x="0" y="189"/>
              </a:cxn>
              <a:cxn ang="0">
                <a:pos x="0" y="155"/>
              </a:cxn>
              <a:cxn ang="0">
                <a:pos x="18" y="161"/>
              </a:cxn>
              <a:cxn ang="0">
                <a:pos x="40" y="151"/>
              </a:cxn>
              <a:cxn ang="0">
                <a:pos x="50" y="129"/>
              </a:cxn>
              <a:cxn ang="0">
                <a:pos x="40" y="106"/>
              </a:cxn>
              <a:cxn ang="0">
                <a:pos x="18" y="97"/>
              </a:cxn>
              <a:cxn ang="0">
                <a:pos x="1" y="102"/>
              </a:cxn>
              <a:cxn ang="0">
                <a:pos x="3" y="37"/>
              </a:cxn>
            </a:cxnLst>
            <a:rect l="0" t="0" r="r" b="b"/>
            <a:pathLst>
              <a:path w="221" h="305">
                <a:moveTo>
                  <a:pt x="3" y="37"/>
                </a:moveTo>
                <a:cubicBezTo>
                  <a:pt x="44" y="59"/>
                  <a:pt x="44" y="59"/>
                  <a:pt x="44" y="59"/>
                </a:cubicBezTo>
                <a:cubicBezTo>
                  <a:pt x="35" y="12"/>
                  <a:pt x="35" y="12"/>
                  <a:pt x="35" y="12"/>
                </a:cubicBezTo>
                <a:cubicBezTo>
                  <a:pt x="94" y="32"/>
                  <a:pt x="94" y="32"/>
                  <a:pt x="94" y="32"/>
                </a:cubicBezTo>
                <a:cubicBezTo>
                  <a:pt x="94" y="32"/>
                  <a:pt x="94" y="32"/>
                  <a:pt x="94" y="32"/>
                </a:cubicBezTo>
                <a:cubicBezTo>
                  <a:pt x="94" y="23"/>
                  <a:pt x="97" y="15"/>
                  <a:pt x="103" y="9"/>
                </a:cubicBezTo>
                <a:cubicBezTo>
                  <a:pt x="110" y="3"/>
                  <a:pt x="117" y="0"/>
                  <a:pt x="126" y="0"/>
                </a:cubicBezTo>
                <a:cubicBezTo>
                  <a:pt x="135" y="0"/>
                  <a:pt x="142" y="3"/>
                  <a:pt x="148" y="9"/>
                </a:cubicBezTo>
                <a:cubicBezTo>
                  <a:pt x="155" y="15"/>
                  <a:pt x="158" y="23"/>
                  <a:pt x="158" y="32"/>
                </a:cubicBezTo>
                <a:cubicBezTo>
                  <a:pt x="158" y="39"/>
                  <a:pt x="155" y="46"/>
                  <a:pt x="151" y="51"/>
                </a:cubicBezTo>
                <a:cubicBezTo>
                  <a:pt x="173" y="59"/>
                  <a:pt x="173" y="59"/>
                  <a:pt x="173" y="59"/>
                </a:cubicBezTo>
                <a:cubicBezTo>
                  <a:pt x="174" y="59"/>
                  <a:pt x="174" y="59"/>
                  <a:pt x="174" y="59"/>
                </a:cubicBezTo>
                <a:cubicBezTo>
                  <a:pt x="221" y="304"/>
                  <a:pt x="221" y="304"/>
                  <a:pt x="221" y="304"/>
                </a:cubicBezTo>
                <a:cubicBezTo>
                  <a:pt x="220" y="305"/>
                  <a:pt x="220" y="305"/>
                  <a:pt x="220" y="305"/>
                </a:cubicBezTo>
                <a:cubicBezTo>
                  <a:pt x="0" y="189"/>
                  <a:pt x="0" y="189"/>
                  <a:pt x="0" y="189"/>
                </a:cubicBezTo>
                <a:cubicBezTo>
                  <a:pt x="0" y="155"/>
                  <a:pt x="0" y="155"/>
                  <a:pt x="0" y="155"/>
                </a:cubicBezTo>
                <a:cubicBezTo>
                  <a:pt x="6" y="159"/>
                  <a:pt x="11" y="161"/>
                  <a:pt x="18" y="161"/>
                </a:cubicBezTo>
                <a:cubicBezTo>
                  <a:pt x="27" y="161"/>
                  <a:pt x="34" y="157"/>
                  <a:pt x="40" y="151"/>
                </a:cubicBezTo>
                <a:cubicBezTo>
                  <a:pt x="47" y="145"/>
                  <a:pt x="50" y="138"/>
                  <a:pt x="50" y="129"/>
                </a:cubicBezTo>
                <a:cubicBezTo>
                  <a:pt x="50" y="120"/>
                  <a:pt x="47" y="112"/>
                  <a:pt x="40" y="106"/>
                </a:cubicBezTo>
                <a:cubicBezTo>
                  <a:pt x="34" y="100"/>
                  <a:pt x="27" y="97"/>
                  <a:pt x="18" y="97"/>
                </a:cubicBezTo>
                <a:cubicBezTo>
                  <a:pt x="12" y="97"/>
                  <a:pt x="6" y="99"/>
                  <a:pt x="1" y="102"/>
                </a:cubicBezTo>
                <a:lnTo>
                  <a:pt x="3" y="37"/>
                </a:lnTo>
                <a:close/>
              </a:path>
            </a:pathLst>
          </a:custGeom>
          <a:solidFill>
            <a:schemeClr val="accent4"/>
          </a:solidFill>
          <a:ln w="19050">
            <a:solidFill>
              <a:schemeClr val="accent4">
                <a:lumMod val="75000"/>
              </a:schemeClr>
            </a:solid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6153" name="Freeform 9"/>
          <p:cNvSpPr/>
          <p:nvPr/>
        </p:nvSpPr>
        <p:spPr bwMode="auto">
          <a:xfrm>
            <a:off x="6212388" y="2848270"/>
            <a:ext cx="1957407" cy="1242161"/>
          </a:xfrm>
          <a:custGeom>
            <a:avLst/>
            <a:gdLst/>
            <a:ahLst/>
            <a:cxnLst>
              <a:cxn ang="0">
                <a:pos x="13" y="155"/>
              </a:cxn>
              <a:cxn ang="0">
                <a:pos x="45" y="124"/>
              </a:cxn>
              <a:cxn ang="0">
                <a:pos x="0" y="117"/>
              </a:cxn>
              <a:cxn ang="0">
                <a:pos x="34" y="70"/>
              </a:cxn>
              <a:cxn ang="0">
                <a:pos x="15" y="60"/>
              </a:cxn>
              <a:cxn ang="0">
                <a:pos x="6" y="38"/>
              </a:cxn>
              <a:cxn ang="0">
                <a:pos x="15" y="15"/>
              </a:cxn>
              <a:cxn ang="0">
                <a:pos x="38" y="6"/>
              </a:cxn>
              <a:cxn ang="0">
                <a:pos x="60" y="15"/>
              </a:cxn>
              <a:cxn ang="0">
                <a:pos x="66" y="24"/>
              </a:cxn>
              <a:cxn ang="0">
                <a:pos x="83" y="0"/>
              </a:cxn>
              <a:cxn ang="0">
                <a:pos x="318" y="36"/>
              </a:cxn>
              <a:cxn ang="0">
                <a:pos x="151" y="202"/>
              </a:cxn>
              <a:cxn ang="0">
                <a:pos x="129" y="194"/>
              </a:cxn>
              <a:cxn ang="0">
                <a:pos x="136" y="175"/>
              </a:cxn>
              <a:cxn ang="0">
                <a:pos x="126" y="152"/>
              </a:cxn>
              <a:cxn ang="0">
                <a:pos x="104" y="143"/>
              </a:cxn>
              <a:cxn ang="0">
                <a:pos x="81" y="152"/>
              </a:cxn>
              <a:cxn ang="0">
                <a:pos x="72" y="175"/>
              </a:cxn>
              <a:cxn ang="0">
                <a:pos x="72" y="175"/>
              </a:cxn>
              <a:cxn ang="0">
                <a:pos x="13" y="155"/>
              </a:cxn>
            </a:cxnLst>
            <a:rect l="0" t="0" r="r" b="b"/>
            <a:pathLst>
              <a:path w="318" h="202">
                <a:moveTo>
                  <a:pt x="13" y="155"/>
                </a:moveTo>
                <a:cubicBezTo>
                  <a:pt x="45" y="124"/>
                  <a:pt x="45" y="124"/>
                  <a:pt x="45" y="124"/>
                </a:cubicBezTo>
                <a:cubicBezTo>
                  <a:pt x="0" y="117"/>
                  <a:pt x="0" y="117"/>
                  <a:pt x="0" y="117"/>
                </a:cubicBezTo>
                <a:cubicBezTo>
                  <a:pt x="34" y="70"/>
                  <a:pt x="34" y="70"/>
                  <a:pt x="34" y="70"/>
                </a:cubicBezTo>
                <a:cubicBezTo>
                  <a:pt x="27" y="69"/>
                  <a:pt x="21" y="66"/>
                  <a:pt x="15" y="60"/>
                </a:cubicBezTo>
                <a:cubicBezTo>
                  <a:pt x="9" y="54"/>
                  <a:pt x="6" y="47"/>
                  <a:pt x="6" y="38"/>
                </a:cubicBezTo>
                <a:cubicBezTo>
                  <a:pt x="6" y="29"/>
                  <a:pt x="9" y="22"/>
                  <a:pt x="15" y="15"/>
                </a:cubicBezTo>
                <a:cubicBezTo>
                  <a:pt x="22" y="9"/>
                  <a:pt x="29" y="6"/>
                  <a:pt x="38" y="6"/>
                </a:cubicBezTo>
                <a:cubicBezTo>
                  <a:pt x="47" y="6"/>
                  <a:pt x="54" y="9"/>
                  <a:pt x="60" y="15"/>
                </a:cubicBezTo>
                <a:cubicBezTo>
                  <a:pt x="63" y="18"/>
                  <a:pt x="65" y="21"/>
                  <a:pt x="66" y="24"/>
                </a:cubicBezTo>
                <a:cubicBezTo>
                  <a:pt x="83" y="0"/>
                  <a:pt x="83" y="0"/>
                  <a:pt x="83" y="0"/>
                </a:cubicBezTo>
                <a:cubicBezTo>
                  <a:pt x="318" y="36"/>
                  <a:pt x="318" y="36"/>
                  <a:pt x="318" y="36"/>
                </a:cubicBezTo>
                <a:cubicBezTo>
                  <a:pt x="151" y="202"/>
                  <a:pt x="151" y="202"/>
                  <a:pt x="151" y="202"/>
                </a:cubicBezTo>
                <a:cubicBezTo>
                  <a:pt x="129" y="194"/>
                  <a:pt x="129" y="194"/>
                  <a:pt x="129" y="194"/>
                </a:cubicBezTo>
                <a:cubicBezTo>
                  <a:pt x="133" y="189"/>
                  <a:pt x="136" y="182"/>
                  <a:pt x="136" y="175"/>
                </a:cubicBezTo>
                <a:cubicBezTo>
                  <a:pt x="136" y="166"/>
                  <a:pt x="133" y="158"/>
                  <a:pt x="126" y="152"/>
                </a:cubicBezTo>
                <a:cubicBezTo>
                  <a:pt x="120" y="146"/>
                  <a:pt x="113" y="143"/>
                  <a:pt x="104" y="143"/>
                </a:cubicBezTo>
                <a:cubicBezTo>
                  <a:pt x="95" y="143"/>
                  <a:pt x="88" y="146"/>
                  <a:pt x="81" y="152"/>
                </a:cubicBezTo>
                <a:cubicBezTo>
                  <a:pt x="75" y="158"/>
                  <a:pt x="72" y="166"/>
                  <a:pt x="72" y="175"/>
                </a:cubicBezTo>
                <a:cubicBezTo>
                  <a:pt x="72" y="175"/>
                  <a:pt x="72" y="175"/>
                  <a:pt x="72" y="175"/>
                </a:cubicBezTo>
                <a:lnTo>
                  <a:pt x="13" y="155"/>
                </a:lnTo>
                <a:close/>
              </a:path>
            </a:pathLst>
          </a:custGeom>
          <a:solidFill>
            <a:schemeClr val="accent3"/>
          </a:solidFill>
          <a:ln w="19050">
            <a:solidFill>
              <a:schemeClr val="accent3">
                <a:lumMod val="75000"/>
              </a:schemeClr>
            </a:solid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grpSp>
        <p:nvGrpSpPr>
          <p:cNvPr id="4" name="Group 81"/>
          <p:cNvGrpSpPr/>
          <p:nvPr/>
        </p:nvGrpSpPr>
        <p:grpSpPr>
          <a:xfrm flipV="1">
            <a:off x="3996298" y="5203054"/>
            <a:ext cx="606846" cy="290267"/>
            <a:chOff x="3376482" y="1459073"/>
            <a:chExt cx="455253" cy="221445"/>
          </a:xfrm>
        </p:grpSpPr>
        <p:cxnSp>
          <p:nvCxnSpPr>
            <p:cNvPr id="19" name="Straight Connector 18"/>
            <p:cNvCxnSpPr/>
            <p:nvPr/>
          </p:nvCxnSpPr>
          <p:spPr>
            <a:xfrm flipH="1" flipV="1">
              <a:off x="3592681" y="1460250"/>
              <a:ext cx="239054" cy="220268"/>
            </a:xfrm>
            <a:prstGeom prst="line">
              <a:avLst/>
            </a:prstGeom>
            <a:ln w="19050" cap="rnd">
              <a:solidFill>
                <a:schemeClr val="accent5"/>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3376482" y="1459073"/>
              <a:ext cx="216200" cy="0"/>
            </a:xfrm>
            <a:prstGeom prst="line">
              <a:avLst/>
            </a:prstGeom>
            <a:ln w="19050" cap="rnd">
              <a:solidFill>
                <a:schemeClr val="accent5"/>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5" name="Group 59"/>
          <p:cNvGrpSpPr/>
          <p:nvPr/>
        </p:nvGrpSpPr>
        <p:grpSpPr>
          <a:xfrm>
            <a:off x="8387550" y="5020719"/>
            <a:ext cx="3034137" cy="894733"/>
            <a:chOff x="7154104" y="3244276"/>
            <a:chExt cx="2276195" cy="671224"/>
          </a:xfrm>
        </p:grpSpPr>
        <p:sp>
          <p:nvSpPr>
            <p:cNvPr id="25" name="TextBox 24"/>
            <p:cNvSpPr txBox="1"/>
            <p:nvPr/>
          </p:nvSpPr>
          <p:spPr>
            <a:xfrm>
              <a:off x="7154105" y="3453979"/>
              <a:ext cx="2276194" cy="461521"/>
            </a:xfrm>
            <a:prstGeom prst="rect">
              <a:avLst/>
            </a:prstGeom>
            <a:noFill/>
          </p:spPr>
          <p:txBody>
            <a:bodyPr wrap="square" lIns="0" tIns="0" rIns="0" bIns="0" rtlCol="0">
              <a:spAutoFit/>
            </a:bodyPr>
            <a:lstStyle/>
            <a:p>
              <a:pPr defTabSz="1218565">
                <a:spcBef>
                  <a:spcPct val="20000"/>
                </a:spcBef>
                <a:defRPr/>
              </a:pPr>
              <a:r>
                <a:rPr lang="en-US" sz="1335" dirty="0">
                  <a:solidFill>
                    <a:srgbClr val="FFFFFF">
                      <a:lumMod val="50000"/>
                      <a:lumOff val="50000"/>
                    </a:srgbClr>
                  </a:solidFill>
                  <a:latin typeface="张海山锐线体简"/>
                  <a:cs typeface="+mn-ea"/>
                  <a:sym typeface="+mn-lt"/>
                </a:rPr>
                <a:t>There are many variations passages of lorem ipsum available  majority have suffered alteration .</a:t>
              </a:r>
              <a:endParaRPr lang="en-US" sz="1335" dirty="0">
                <a:solidFill>
                  <a:srgbClr val="FFFFFF">
                    <a:lumMod val="65000"/>
                    <a:lumOff val="35000"/>
                  </a:srgbClr>
                </a:solidFill>
                <a:latin typeface="张海山锐线体简"/>
                <a:cs typeface="+mn-ea"/>
                <a:sym typeface="+mn-lt"/>
              </a:endParaRPr>
            </a:p>
          </p:txBody>
        </p:sp>
        <p:sp>
          <p:nvSpPr>
            <p:cNvPr id="26" name="Rectangle 25"/>
            <p:cNvSpPr/>
            <p:nvPr/>
          </p:nvSpPr>
          <p:spPr>
            <a:xfrm>
              <a:off x="7154104" y="3244276"/>
              <a:ext cx="620362" cy="184666"/>
            </a:xfrm>
            <a:prstGeom prst="rect">
              <a:avLst/>
            </a:prstGeom>
          </p:spPr>
          <p:txBody>
            <a:bodyPr wrap="none" lIns="0" tIns="0" rIns="0" bIns="0">
              <a:spAutoFit/>
            </a:bodyPr>
            <a:lstStyle/>
            <a:p>
              <a:pPr defTabSz="913765"/>
              <a:r>
                <a:rPr lang="zh-CN" altLang="en-US" sz="1600" b="1" dirty="0">
                  <a:solidFill>
                    <a:srgbClr val="0070C0"/>
                  </a:solidFill>
                  <a:latin typeface="张海山锐线体简"/>
                  <a:cs typeface="+mn-ea"/>
                  <a:sym typeface="+mn-lt"/>
                </a:rPr>
                <a:t>添加标题</a:t>
              </a:r>
              <a:endParaRPr lang="en-US" sz="1600" b="1" dirty="0">
                <a:solidFill>
                  <a:srgbClr val="0070C0"/>
                </a:solidFill>
                <a:latin typeface="张海山锐线体简"/>
                <a:cs typeface="+mn-ea"/>
                <a:sym typeface="+mn-lt"/>
              </a:endParaRPr>
            </a:p>
          </p:txBody>
        </p:sp>
      </p:grpSp>
      <p:grpSp>
        <p:nvGrpSpPr>
          <p:cNvPr id="6" name="Group 58"/>
          <p:cNvGrpSpPr/>
          <p:nvPr/>
        </p:nvGrpSpPr>
        <p:grpSpPr>
          <a:xfrm>
            <a:off x="8336763" y="3614272"/>
            <a:ext cx="3034137" cy="907430"/>
            <a:chOff x="7174424" y="1381167"/>
            <a:chExt cx="2276195" cy="680749"/>
          </a:xfrm>
        </p:grpSpPr>
        <p:sp>
          <p:nvSpPr>
            <p:cNvPr id="28" name="TextBox 27"/>
            <p:cNvSpPr txBox="1"/>
            <p:nvPr/>
          </p:nvSpPr>
          <p:spPr>
            <a:xfrm>
              <a:off x="7174424" y="1600395"/>
              <a:ext cx="2276195" cy="461521"/>
            </a:xfrm>
            <a:prstGeom prst="rect">
              <a:avLst/>
            </a:prstGeom>
            <a:noFill/>
          </p:spPr>
          <p:txBody>
            <a:bodyPr wrap="square" lIns="0" tIns="0" rIns="0" bIns="0" rtlCol="0">
              <a:spAutoFit/>
            </a:bodyPr>
            <a:lstStyle/>
            <a:p>
              <a:pPr defTabSz="1218565">
                <a:spcBef>
                  <a:spcPct val="20000"/>
                </a:spcBef>
                <a:defRPr/>
              </a:pPr>
              <a:r>
                <a:rPr lang="en-US" sz="1335" dirty="0">
                  <a:solidFill>
                    <a:srgbClr val="FFFFFF">
                      <a:lumMod val="50000"/>
                      <a:lumOff val="50000"/>
                    </a:srgbClr>
                  </a:solidFill>
                  <a:latin typeface="张海山锐线体简"/>
                  <a:cs typeface="+mn-ea"/>
                  <a:sym typeface="+mn-lt"/>
                </a:rPr>
                <a:t>There are many variations passages of lorem ipsum available  majority have suffered alteration .</a:t>
              </a:r>
              <a:endParaRPr lang="en-US" sz="1335" dirty="0">
                <a:solidFill>
                  <a:srgbClr val="FFFFFF">
                    <a:lumMod val="65000"/>
                    <a:lumOff val="35000"/>
                  </a:srgbClr>
                </a:solidFill>
                <a:latin typeface="张海山锐线体简"/>
                <a:cs typeface="+mn-ea"/>
                <a:sym typeface="+mn-lt"/>
              </a:endParaRPr>
            </a:p>
          </p:txBody>
        </p:sp>
        <p:sp>
          <p:nvSpPr>
            <p:cNvPr id="29" name="Rectangle 28"/>
            <p:cNvSpPr/>
            <p:nvPr/>
          </p:nvSpPr>
          <p:spPr>
            <a:xfrm>
              <a:off x="7174424" y="1381167"/>
              <a:ext cx="620362" cy="184666"/>
            </a:xfrm>
            <a:prstGeom prst="rect">
              <a:avLst/>
            </a:prstGeom>
          </p:spPr>
          <p:txBody>
            <a:bodyPr wrap="none" lIns="0" tIns="0" rIns="0" bIns="0">
              <a:spAutoFit/>
            </a:bodyPr>
            <a:lstStyle/>
            <a:p>
              <a:pPr defTabSz="913765"/>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grpSp>
        <p:nvGrpSpPr>
          <p:cNvPr id="7" name="Group 56"/>
          <p:cNvGrpSpPr/>
          <p:nvPr/>
        </p:nvGrpSpPr>
        <p:grpSpPr>
          <a:xfrm>
            <a:off x="1696782" y="1534051"/>
            <a:ext cx="3034138" cy="887725"/>
            <a:chOff x="-296510" y="1406858"/>
            <a:chExt cx="2276196" cy="665967"/>
          </a:xfrm>
        </p:grpSpPr>
        <p:sp>
          <p:nvSpPr>
            <p:cNvPr id="31" name="TextBox 30"/>
            <p:cNvSpPr txBox="1"/>
            <p:nvPr/>
          </p:nvSpPr>
          <p:spPr>
            <a:xfrm>
              <a:off x="-296510" y="1611304"/>
              <a:ext cx="2276196" cy="461521"/>
            </a:xfrm>
            <a:prstGeom prst="rect">
              <a:avLst/>
            </a:prstGeom>
            <a:noFill/>
          </p:spPr>
          <p:txBody>
            <a:bodyPr wrap="square" lIns="0" tIns="0" rIns="0" bIns="0" rtlCol="0">
              <a:spAutoFit/>
            </a:bodyPr>
            <a:lstStyle/>
            <a:p>
              <a:pPr algn="r" defTabSz="1218565">
                <a:spcBef>
                  <a:spcPct val="20000"/>
                </a:spcBef>
                <a:defRPr/>
              </a:pPr>
              <a:r>
                <a:rPr lang="en-US" sz="1335" dirty="0">
                  <a:solidFill>
                    <a:srgbClr val="FFFFFF">
                      <a:lumMod val="50000"/>
                      <a:lumOff val="50000"/>
                    </a:srgbClr>
                  </a:solidFill>
                  <a:latin typeface="张海山锐线体简"/>
                  <a:cs typeface="+mn-ea"/>
                  <a:sym typeface="+mn-lt"/>
                </a:rPr>
                <a:t>There are many variations passages of lorem ipsum available  majority have suffered alteration </a:t>
              </a:r>
              <a:endParaRPr lang="en-US" sz="1335" dirty="0">
                <a:solidFill>
                  <a:srgbClr val="FFFFFF">
                    <a:lumMod val="65000"/>
                    <a:lumOff val="35000"/>
                  </a:srgbClr>
                </a:solidFill>
                <a:latin typeface="张海山锐线体简"/>
                <a:cs typeface="+mn-ea"/>
                <a:sym typeface="+mn-lt"/>
              </a:endParaRPr>
            </a:p>
          </p:txBody>
        </p:sp>
        <p:sp>
          <p:nvSpPr>
            <p:cNvPr id="32" name="Rectangle 31"/>
            <p:cNvSpPr/>
            <p:nvPr/>
          </p:nvSpPr>
          <p:spPr>
            <a:xfrm>
              <a:off x="1359323" y="1406858"/>
              <a:ext cx="620363" cy="184666"/>
            </a:xfrm>
            <a:prstGeom prst="rect">
              <a:avLst/>
            </a:prstGeom>
          </p:spPr>
          <p:txBody>
            <a:bodyPr wrap="none" lIns="0" tIns="0" rIns="0" bIns="0">
              <a:spAutoFit/>
            </a:bodyPr>
            <a:lstStyle/>
            <a:p>
              <a:pPr algn="r" defTabSz="913765"/>
              <a:r>
                <a:rPr lang="zh-CN" altLang="en-US" sz="1600" b="1" dirty="0">
                  <a:solidFill>
                    <a:srgbClr val="0070C0"/>
                  </a:solidFill>
                  <a:latin typeface="张海山锐线体简"/>
                  <a:cs typeface="+mn-ea"/>
                  <a:sym typeface="+mn-lt"/>
                </a:rPr>
                <a:t>添加标题</a:t>
              </a:r>
              <a:endParaRPr lang="en-US" sz="1600" b="1" dirty="0">
                <a:solidFill>
                  <a:srgbClr val="0070C0"/>
                </a:solidFill>
                <a:latin typeface="张海山锐线体简"/>
                <a:cs typeface="+mn-ea"/>
                <a:sym typeface="+mn-lt"/>
              </a:endParaRPr>
            </a:p>
          </p:txBody>
        </p:sp>
      </p:grpSp>
      <p:grpSp>
        <p:nvGrpSpPr>
          <p:cNvPr id="8" name="Group 56"/>
          <p:cNvGrpSpPr/>
          <p:nvPr/>
        </p:nvGrpSpPr>
        <p:grpSpPr>
          <a:xfrm>
            <a:off x="796927" y="5059963"/>
            <a:ext cx="3034138" cy="869340"/>
            <a:chOff x="-296510" y="1420651"/>
            <a:chExt cx="2276196" cy="652174"/>
          </a:xfrm>
        </p:grpSpPr>
        <p:sp>
          <p:nvSpPr>
            <p:cNvPr id="34" name="TextBox 33"/>
            <p:cNvSpPr txBox="1"/>
            <p:nvPr/>
          </p:nvSpPr>
          <p:spPr>
            <a:xfrm>
              <a:off x="-296510" y="1611304"/>
              <a:ext cx="2276196" cy="461521"/>
            </a:xfrm>
            <a:prstGeom prst="rect">
              <a:avLst/>
            </a:prstGeom>
            <a:noFill/>
          </p:spPr>
          <p:txBody>
            <a:bodyPr wrap="square" lIns="0" tIns="0" rIns="0" bIns="0" rtlCol="0">
              <a:spAutoFit/>
            </a:bodyPr>
            <a:lstStyle/>
            <a:p>
              <a:pPr algn="r" defTabSz="1218565">
                <a:spcBef>
                  <a:spcPct val="20000"/>
                </a:spcBef>
                <a:defRPr/>
              </a:pPr>
              <a:r>
                <a:rPr lang="en-US" sz="1335" dirty="0">
                  <a:solidFill>
                    <a:srgbClr val="FFFFFF">
                      <a:lumMod val="50000"/>
                      <a:lumOff val="50000"/>
                    </a:srgbClr>
                  </a:solidFill>
                  <a:latin typeface="张海山锐线体简"/>
                  <a:cs typeface="+mn-ea"/>
                  <a:sym typeface="+mn-lt"/>
                </a:rPr>
                <a:t>There are many variations passages of lorem ipsum available  majority have suffered alteration </a:t>
              </a:r>
              <a:endParaRPr lang="en-US" sz="1335" dirty="0">
                <a:solidFill>
                  <a:srgbClr val="FFFFFF">
                    <a:lumMod val="65000"/>
                    <a:lumOff val="35000"/>
                  </a:srgbClr>
                </a:solidFill>
                <a:latin typeface="张海山锐线体简"/>
                <a:cs typeface="+mn-ea"/>
                <a:sym typeface="+mn-lt"/>
              </a:endParaRPr>
            </a:p>
          </p:txBody>
        </p:sp>
        <p:sp>
          <p:nvSpPr>
            <p:cNvPr id="35" name="Rectangle 34"/>
            <p:cNvSpPr/>
            <p:nvPr/>
          </p:nvSpPr>
          <p:spPr>
            <a:xfrm>
              <a:off x="1359323" y="1420651"/>
              <a:ext cx="620363" cy="184666"/>
            </a:xfrm>
            <a:prstGeom prst="rect">
              <a:avLst/>
            </a:prstGeom>
          </p:spPr>
          <p:txBody>
            <a:bodyPr wrap="none" lIns="0" tIns="0" rIns="0" bIns="0">
              <a:spAutoFit/>
            </a:bodyPr>
            <a:lstStyle/>
            <a:p>
              <a:pPr algn="r" defTabSz="913765"/>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grpSp>
        <p:nvGrpSpPr>
          <p:cNvPr id="9" name="Group 81"/>
          <p:cNvGrpSpPr/>
          <p:nvPr/>
        </p:nvGrpSpPr>
        <p:grpSpPr>
          <a:xfrm flipV="1">
            <a:off x="3996298" y="3800165"/>
            <a:ext cx="606846" cy="290267"/>
            <a:chOff x="3376482" y="1459073"/>
            <a:chExt cx="455253" cy="221445"/>
          </a:xfrm>
        </p:grpSpPr>
        <p:cxnSp>
          <p:nvCxnSpPr>
            <p:cNvPr id="38" name="Straight Connector 37"/>
            <p:cNvCxnSpPr/>
            <p:nvPr/>
          </p:nvCxnSpPr>
          <p:spPr>
            <a:xfrm flipH="1" flipV="1">
              <a:off x="3592681" y="1460250"/>
              <a:ext cx="239054" cy="220268"/>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376482" y="1459073"/>
              <a:ext cx="216200" cy="0"/>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 name="Group 56"/>
          <p:cNvGrpSpPr/>
          <p:nvPr/>
        </p:nvGrpSpPr>
        <p:grpSpPr>
          <a:xfrm>
            <a:off x="796927" y="3657073"/>
            <a:ext cx="3034138" cy="869340"/>
            <a:chOff x="-296510" y="1420651"/>
            <a:chExt cx="2276196" cy="652174"/>
          </a:xfrm>
        </p:grpSpPr>
        <p:sp>
          <p:nvSpPr>
            <p:cNvPr id="41" name="TextBox 40"/>
            <p:cNvSpPr txBox="1"/>
            <p:nvPr/>
          </p:nvSpPr>
          <p:spPr>
            <a:xfrm>
              <a:off x="-296510" y="1611304"/>
              <a:ext cx="2276196" cy="461521"/>
            </a:xfrm>
            <a:prstGeom prst="rect">
              <a:avLst/>
            </a:prstGeom>
            <a:noFill/>
          </p:spPr>
          <p:txBody>
            <a:bodyPr wrap="square" lIns="0" tIns="0" rIns="0" bIns="0" rtlCol="0">
              <a:spAutoFit/>
            </a:bodyPr>
            <a:lstStyle/>
            <a:p>
              <a:pPr algn="r" defTabSz="1218565">
                <a:spcBef>
                  <a:spcPct val="20000"/>
                </a:spcBef>
                <a:defRPr/>
              </a:pPr>
              <a:r>
                <a:rPr lang="en-US" sz="1335" dirty="0">
                  <a:solidFill>
                    <a:srgbClr val="FFFFFF">
                      <a:lumMod val="50000"/>
                      <a:lumOff val="50000"/>
                    </a:srgbClr>
                  </a:solidFill>
                  <a:latin typeface="张海山锐线体简"/>
                  <a:cs typeface="+mn-ea"/>
                  <a:sym typeface="+mn-lt"/>
                </a:rPr>
                <a:t>There are many variations passages of lorem ipsum available  majority have suffered alteration </a:t>
              </a:r>
              <a:endParaRPr lang="en-US" sz="1335" dirty="0">
                <a:solidFill>
                  <a:srgbClr val="FFFFFF">
                    <a:lumMod val="65000"/>
                    <a:lumOff val="35000"/>
                  </a:srgbClr>
                </a:solidFill>
                <a:latin typeface="张海山锐线体简"/>
                <a:cs typeface="+mn-ea"/>
                <a:sym typeface="+mn-lt"/>
              </a:endParaRPr>
            </a:p>
          </p:txBody>
        </p:sp>
        <p:sp>
          <p:nvSpPr>
            <p:cNvPr id="42" name="Rectangle 41"/>
            <p:cNvSpPr/>
            <p:nvPr/>
          </p:nvSpPr>
          <p:spPr>
            <a:xfrm>
              <a:off x="1359323" y="1420651"/>
              <a:ext cx="620363" cy="184666"/>
            </a:xfrm>
            <a:prstGeom prst="rect">
              <a:avLst/>
            </a:prstGeom>
          </p:spPr>
          <p:txBody>
            <a:bodyPr wrap="none" lIns="0" tIns="0" rIns="0" bIns="0">
              <a:spAutoFit/>
            </a:bodyPr>
            <a:lstStyle/>
            <a:p>
              <a:pPr algn="r" defTabSz="913765"/>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grpSp>
        <p:nvGrpSpPr>
          <p:cNvPr id="11" name="Group 81"/>
          <p:cNvGrpSpPr/>
          <p:nvPr/>
        </p:nvGrpSpPr>
        <p:grpSpPr>
          <a:xfrm flipH="1" flipV="1">
            <a:off x="7562949" y="5203054"/>
            <a:ext cx="606846" cy="290267"/>
            <a:chOff x="3376482" y="1459073"/>
            <a:chExt cx="455253" cy="221445"/>
          </a:xfrm>
        </p:grpSpPr>
        <p:cxnSp>
          <p:nvCxnSpPr>
            <p:cNvPr id="44" name="Straight Connector 43"/>
            <p:cNvCxnSpPr/>
            <p:nvPr/>
          </p:nvCxnSpPr>
          <p:spPr>
            <a:xfrm flipH="1" flipV="1">
              <a:off x="3592681" y="1460250"/>
              <a:ext cx="239054" cy="220268"/>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3376482" y="1459073"/>
              <a:ext cx="216200" cy="0"/>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2" name="Group 81"/>
          <p:cNvGrpSpPr/>
          <p:nvPr/>
        </p:nvGrpSpPr>
        <p:grpSpPr>
          <a:xfrm flipH="1" flipV="1">
            <a:off x="7562949" y="3800165"/>
            <a:ext cx="606846" cy="290267"/>
            <a:chOff x="3376482" y="1459073"/>
            <a:chExt cx="455253" cy="221445"/>
          </a:xfrm>
        </p:grpSpPr>
        <p:cxnSp>
          <p:nvCxnSpPr>
            <p:cNvPr id="47" name="Straight Connector 46"/>
            <p:cNvCxnSpPr/>
            <p:nvPr/>
          </p:nvCxnSpPr>
          <p:spPr>
            <a:xfrm flipH="1" flipV="1">
              <a:off x="3592681" y="1460250"/>
              <a:ext cx="239054" cy="220268"/>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3376482" y="1459073"/>
              <a:ext cx="216200" cy="0"/>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3" name="Group 81"/>
          <p:cNvGrpSpPr/>
          <p:nvPr/>
        </p:nvGrpSpPr>
        <p:grpSpPr>
          <a:xfrm>
            <a:off x="4954796" y="1991429"/>
            <a:ext cx="606846" cy="290267"/>
            <a:chOff x="3376482" y="1459073"/>
            <a:chExt cx="455253" cy="221445"/>
          </a:xfrm>
        </p:grpSpPr>
        <p:cxnSp>
          <p:nvCxnSpPr>
            <p:cNvPr id="50" name="Straight Connector 49"/>
            <p:cNvCxnSpPr/>
            <p:nvPr/>
          </p:nvCxnSpPr>
          <p:spPr>
            <a:xfrm flipH="1" flipV="1">
              <a:off x="3592681" y="1460250"/>
              <a:ext cx="239054" cy="220268"/>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3376482" y="1459073"/>
              <a:ext cx="216200" cy="0"/>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52" name="Freeform 181"/>
          <p:cNvSpPr/>
          <p:nvPr/>
        </p:nvSpPr>
        <p:spPr bwMode="auto">
          <a:xfrm>
            <a:off x="5932325" y="2281695"/>
            <a:ext cx="306191" cy="577053"/>
          </a:xfrm>
          <a:custGeom>
            <a:avLst/>
            <a:gdLst/>
            <a:ahLst/>
            <a:cxnLst>
              <a:cxn ang="0">
                <a:pos x="22" y="60"/>
              </a:cxn>
              <a:cxn ang="0">
                <a:pos x="22" y="67"/>
              </a:cxn>
              <a:cxn ang="0">
                <a:pos x="21" y="68"/>
              </a:cxn>
              <a:cxn ang="0">
                <a:pos x="16" y="68"/>
              </a:cxn>
              <a:cxn ang="0">
                <a:pos x="15" y="67"/>
              </a:cxn>
              <a:cxn ang="0">
                <a:pos x="15" y="60"/>
              </a:cxn>
              <a:cxn ang="0">
                <a:pos x="1" y="53"/>
              </a:cxn>
              <a:cxn ang="0">
                <a:pos x="1" y="52"/>
              </a:cxn>
              <a:cxn ang="0">
                <a:pos x="5" y="46"/>
              </a:cxn>
              <a:cxn ang="0">
                <a:pos x="6" y="46"/>
              </a:cxn>
              <a:cxn ang="0">
                <a:pos x="6" y="46"/>
              </a:cxn>
              <a:cxn ang="0">
                <a:pos x="19" y="51"/>
              </a:cxn>
              <a:cxn ang="0">
                <a:pos x="26" y="45"/>
              </a:cxn>
              <a:cxn ang="0">
                <a:pos x="17" y="38"/>
              </a:cxn>
              <a:cxn ang="0">
                <a:pos x="1" y="22"/>
              </a:cxn>
              <a:cxn ang="0">
                <a:pos x="15" y="8"/>
              </a:cxn>
              <a:cxn ang="0">
                <a:pos x="15" y="1"/>
              </a:cxn>
              <a:cxn ang="0">
                <a:pos x="16" y="0"/>
              </a:cxn>
              <a:cxn ang="0">
                <a:pos x="21" y="0"/>
              </a:cxn>
              <a:cxn ang="0">
                <a:pos x="22" y="1"/>
              </a:cxn>
              <a:cxn ang="0">
                <a:pos x="22" y="8"/>
              </a:cxn>
              <a:cxn ang="0">
                <a:pos x="34" y="13"/>
              </a:cxn>
              <a:cxn ang="0">
                <a:pos x="34" y="14"/>
              </a:cxn>
              <a:cxn ang="0">
                <a:pos x="31" y="20"/>
              </a:cxn>
              <a:cxn ang="0">
                <a:pos x="30" y="20"/>
              </a:cxn>
              <a:cxn ang="0">
                <a:pos x="29" y="20"/>
              </a:cxn>
              <a:cxn ang="0">
                <a:pos x="19" y="16"/>
              </a:cxn>
              <a:cxn ang="0">
                <a:pos x="11" y="22"/>
              </a:cxn>
              <a:cxn ang="0">
                <a:pos x="21" y="30"/>
              </a:cxn>
              <a:cxn ang="0">
                <a:pos x="36" y="45"/>
              </a:cxn>
              <a:cxn ang="0">
                <a:pos x="22" y="60"/>
              </a:cxn>
            </a:cxnLst>
            <a:rect l="0" t="0" r="r" b="b"/>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53" name="Freeform 91"/>
          <p:cNvSpPr>
            <a:spLocks noEditPoints="1"/>
          </p:cNvSpPr>
          <p:nvPr/>
        </p:nvSpPr>
        <p:spPr bwMode="auto">
          <a:xfrm>
            <a:off x="4735201" y="3150685"/>
            <a:ext cx="439190" cy="439190"/>
          </a:xfrm>
          <a:custGeom>
            <a:avLst/>
            <a:gdLst/>
            <a:ahLst/>
            <a:cxnLst>
              <a:cxn ang="0">
                <a:pos x="0" y="31"/>
              </a:cxn>
              <a:cxn ang="0">
                <a:pos x="41" y="22"/>
              </a:cxn>
              <a:cxn ang="0">
                <a:pos x="45" y="20"/>
              </a:cxn>
              <a:cxn ang="0">
                <a:pos x="49" y="19"/>
              </a:cxn>
              <a:cxn ang="0">
                <a:pos x="48" y="17"/>
              </a:cxn>
              <a:cxn ang="0">
                <a:pos x="45" y="15"/>
              </a:cxn>
              <a:cxn ang="0">
                <a:pos x="43" y="15"/>
              </a:cxn>
              <a:cxn ang="0">
                <a:pos x="42" y="14"/>
              </a:cxn>
              <a:cxn ang="0">
                <a:pos x="38" y="12"/>
              </a:cxn>
              <a:cxn ang="0">
                <a:pos x="38" y="16"/>
              </a:cxn>
              <a:cxn ang="0">
                <a:pos x="37" y="19"/>
              </a:cxn>
              <a:cxn ang="0">
                <a:pos x="33" y="17"/>
              </a:cxn>
              <a:cxn ang="0">
                <a:pos x="29" y="15"/>
              </a:cxn>
              <a:cxn ang="0">
                <a:pos x="30" y="11"/>
              </a:cxn>
              <a:cxn ang="0">
                <a:pos x="35" y="10"/>
              </a:cxn>
              <a:cxn ang="0">
                <a:pos x="34" y="8"/>
              </a:cxn>
              <a:cxn ang="0">
                <a:pos x="31" y="9"/>
              </a:cxn>
              <a:cxn ang="0">
                <a:pos x="27" y="6"/>
              </a:cxn>
              <a:cxn ang="0">
                <a:pos x="28" y="9"/>
              </a:cxn>
              <a:cxn ang="0">
                <a:pos x="26" y="9"/>
              </a:cxn>
              <a:cxn ang="0">
                <a:pos x="23" y="7"/>
              </a:cxn>
              <a:cxn ang="0">
                <a:pos x="21" y="8"/>
              </a:cxn>
              <a:cxn ang="0">
                <a:pos x="23" y="9"/>
              </a:cxn>
              <a:cxn ang="0">
                <a:pos x="22" y="10"/>
              </a:cxn>
              <a:cxn ang="0">
                <a:pos x="10" y="18"/>
              </a:cxn>
              <a:cxn ang="0">
                <a:pos x="11" y="19"/>
              </a:cxn>
              <a:cxn ang="0">
                <a:pos x="13" y="22"/>
              </a:cxn>
              <a:cxn ang="0">
                <a:pos x="12" y="26"/>
              </a:cxn>
              <a:cxn ang="0">
                <a:pos x="15" y="30"/>
              </a:cxn>
              <a:cxn ang="0">
                <a:pos x="18" y="35"/>
              </a:cxn>
              <a:cxn ang="0">
                <a:pos x="19" y="37"/>
              </a:cxn>
              <a:cxn ang="0">
                <a:pos x="17" y="32"/>
              </a:cxn>
              <a:cxn ang="0">
                <a:pos x="21" y="37"/>
              </a:cxn>
              <a:cxn ang="0">
                <a:pos x="25" y="41"/>
              </a:cxn>
              <a:cxn ang="0">
                <a:pos x="30" y="44"/>
              </a:cxn>
              <a:cxn ang="0">
                <a:pos x="35" y="47"/>
              </a:cxn>
              <a:cxn ang="0">
                <a:pos x="36" y="47"/>
              </a:cxn>
              <a:cxn ang="0">
                <a:pos x="34" y="43"/>
              </a:cxn>
              <a:cxn ang="0">
                <a:pos x="32" y="42"/>
              </a:cxn>
              <a:cxn ang="0">
                <a:pos x="32" y="39"/>
              </a:cxn>
              <a:cxn ang="0">
                <a:pos x="28" y="41"/>
              </a:cxn>
              <a:cxn ang="0">
                <a:pos x="27" y="34"/>
              </a:cxn>
              <a:cxn ang="0">
                <a:pos x="30" y="34"/>
              </a:cxn>
              <a:cxn ang="0">
                <a:pos x="32" y="33"/>
              </a:cxn>
              <a:cxn ang="0">
                <a:pos x="35" y="34"/>
              </a:cxn>
              <a:cxn ang="0">
                <a:pos x="36" y="33"/>
              </a:cxn>
              <a:cxn ang="0">
                <a:pos x="38" y="29"/>
              </a:cxn>
              <a:cxn ang="0">
                <a:pos x="38" y="28"/>
              </a:cxn>
              <a:cxn ang="0">
                <a:pos x="41" y="26"/>
              </a:cxn>
              <a:cxn ang="0">
                <a:pos x="43" y="23"/>
              </a:cxn>
              <a:cxn ang="0">
                <a:pos x="44" y="22"/>
              </a:cxn>
              <a:cxn ang="0">
                <a:pos x="41" y="22"/>
              </a:cxn>
              <a:cxn ang="0">
                <a:pos x="48" y="48"/>
              </a:cxn>
              <a:cxn ang="0">
                <a:pos x="44" y="47"/>
              </a:cxn>
              <a:cxn ang="0">
                <a:pos x="41" y="47"/>
              </a:cxn>
              <a:cxn ang="0">
                <a:pos x="38" y="46"/>
              </a:cxn>
              <a:cxn ang="0">
                <a:pos x="37" y="50"/>
              </a:cxn>
              <a:cxn ang="0">
                <a:pos x="36" y="54"/>
              </a:cxn>
              <a:cxn ang="0">
                <a:pos x="50" y="49"/>
              </a:cxn>
            </a:cxnLst>
            <a:rect l="0" t="0" r="r" b="b"/>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54" name="Freeform 57"/>
          <p:cNvSpPr>
            <a:spLocks noEditPoints="1"/>
          </p:cNvSpPr>
          <p:nvPr/>
        </p:nvSpPr>
        <p:spPr bwMode="auto">
          <a:xfrm>
            <a:off x="5262591" y="4537128"/>
            <a:ext cx="416517" cy="369253"/>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55" name="Freeform 83"/>
          <p:cNvSpPr>
            <a:spLocks noEditPoints="1"/>
          </p:cNvSpPr>
          <p:nvPr/>
        </p:nvSpPr>
        <p:spPr bwMode="auto">
          <a:xfrm>
            <a:off x="6548545" y="4298658"/>
            <a:ext cx="339647" cy="509468"/>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56" name="Freeform 148"/>
          <p:cNvSpPr>
            <a:spLocks noEditPoints="1"/>
          </p:cNvSpPr>
          <p:nvPr/>
        </p:nvSpPr>
        <p:spPr bwMode="auto">
          <a:xfrm>
            <a:off x="6724488" y="3111005"/>
            <a:ext cx="496742" cy="478871"/>
          </a:xfrm>
          <a:custGeom>
            <a:avLst/>
            <a:gdLst/>
            <a:ahLst/>
            <a:cxnLst>
              <a:cxn ang="0">
                <a:pos x="16" y="54"/>
              </a:cxn>
              <a:cxn ang="0">
                <a:pos x="14" y="57"/>
              </a:cxn>
              <a:cxn ang="0">
                <a:pos x="2" y="57"/>
              </a:cxn>
              <a:cxn ang="0">
                <a:pos x="0" y="54"/>
              </a:cxn>
              <a:cxn ang="0">
                <a:pos x="0" y="29"/>
              </a:cxn>
              <a:cxn ang="0">
                <a:pos x="2" y="26"/>
              </a:cxn>
              <a:cxn ang="0">
                <a:pos x="14" y="26"/>
              </a:cxn>
              <a:cxn ang="0">
                <a:pos x="16" y="29"/>
              </a:cxn>
              <a:cxn ang="0">
                <a:pos x="16" y="54"/>
              </a:cxn>
              <a:cxn ang="0">
                <a:pos x="7" y="47"/>
              </a:cxn>
              <a:cxn ang="0">
                <a:pos x="5" y="49"/>
              </a:cxn>
              <a:cxn ang="0">
                <a:pos x="7" y="52"/>
              </a:cxn>
              <a:cxn ang="0">
                <a:pos x="10" y="49"/>
              </a:cxn>
              <a:cxn ang="0">
                <a:pos x="7" y="47"/>
              </a:cxn>
              <a:cxn ang="0">
                <a:pos x="62" y="35"/>
              </a:cxn>
              <a:cxn ang="0">
                <a:pos x="62" y="38"/>
              </a:cxn>
              <a:cxn ang="0">
                <a:pos x="61" y="43"/>
              </a:cxn>
              <a:cxn ang="0">
                <a:pos x="61" y="48"/>
              </a:cxn>
              <a:cxn ang="0">
                <a:pos x="59" y="52"/>
              </a:cxn>
              <a:cxn ang="0">
                <a:pos x="57" y="59"/>
              </a:cxn>
              <a:cxn ang="0">
                <a:pos x="49" y="62"/>
              </a:cxn>
              <a:cxn ang="0">
                <a:pos x="47" y="62"/>
              </a:cxn>
              <a:cxn ang="0">
                <a:pos x="44" y="62"/>
              </a:cxn>
              <a:cxn ang="0">
                <a:pos x="43" y="62"/>
              </a:cxn>
              <a:cxn ang="0">
                <a:pos x="28" y="59"/>
              </a:cxn>
              <a:cxn ang="0">
                <a:pos x="22" y="57"/>
              </a:cxn>
              <a:cxn ang="0">
                <a:pos x="19" y="54"/>
              </a:cxn>
              <a:cxn ang="0">
                <a:pos x="19" y="29"/>
              </a:cxn>
              <a:cxn ang="0">
                <a:pos x="21" y="26"/>
              </a:cxn>
              <a:cxn ang="0">
                <a:pos x="29" y="19"/>
              </a:cxn>
              <a:cxn ang="0">
                <a:pos x="33" y="14"/>
              </a:cxn>
              <a:cxn ang="0">
                <a:pos x="35" y="8"/>
              </a:cxn>
              <a:cxn ang="0">
                <a:pos x="38" y="1"/>
              </a:cxn>
              <a:cxn ang="0">
                <a:pos x="40" y="0"/>
              </a:cxn>
              <a:cxn ang="0">
                <a:pos x="49" y="11"/>
              </a:cxn>
              <a:cxn ang="0">
                <a:pos x="46" y="18"/>
              </a:cxn>
              <a:cxn ang="0">
                <a:pos x="45" y="21"/>
              </a:cxn>
              <a:cxn ang="0">
                <a:pos x="56" y="21"/>
              </a:cxn>
              <a:cxn ang="0">
                <a:pos x="64" y="29"/>
              </a:cxn>
              <a:cxn ang="0">
                <a:pos x="62" y="35"/>
              </a:cxn>
            </a:cxnLst>
            <a:rect l="0" t="0" r="r" b="b"/>
            <a:pathLst>
              <a:path w="64" h="62">
                <a:moveTo>
                  <a:pt x="16" y="54"/>
                </a:moveTo>
                <a:cubicBezTo>
                  <a:pt x="16" y="56"/>
                  <a:pt x="15" y="57"/>
                  <a:pt x="14" y="57"/>
                </a:cubicBezTo>
                <a:cubicBezTo>
                  <a:pt x="2" y="57"/>
                  <a:pt x="2" y="57"/>
                  <a:pt x="2" y="57"/>
                </a:cubicBezTo>
                <a:cubicBezTo>
                  <a:pt x="1" y="57"/>
                  <a:pt x="0" y="56"/>
                  <a:pt x="0" y="54"/>
                </a:cubicBezTo>
                <a:cubicBezTo>
                  <a:pt x="0" y="29"/>
                  <a:pt x="0" y="29"/>
                  <a:pt x="0" y="29"/>
                </a:cubicBezTo>
                <a:cubicBezTo>
                  <a:pt x="0" y="27"/>
                  <a:pt x="1" y="26"/>
                  <a:pt x="2" y="26"/>
                </a:cubicBezTo>
                <a:cubicBezTo>
                  <a:pt x="14" y="26"/>
                  <a:pt x="14" y="26"/>
                  <a:pt x="14" y="26"/>
                </a:cubicBezTo>
                <a:cubicBezTo>
                  <a:pt x="15" y="26"/>
                  <a:pt x="16" y="27"/>
                  <a:pt x="16" y="29"/>
                </a:cubicBezTo>
                <a:lnTo>
                  <a:pt x="16" y="54"/>
                </a:lnTo>
                <a:close/>
                <a:moveTo>
                  <a:pt x="7" y="47"/>
                </a:moveTo>
                <a:cubicBezTo>
                  <a:pt x="6" y="47"/>
                  <a:pt x="5" y="48"/>
                  <a:pt x="5" y="49"/>
                </a:cubicBezTo>
                <a:cubicBezTo>
                  <a:pt x="5" y="51"/>
                  <a:pt x="6" y="52"/>
                  <a:pt x="7" y="52"/>
                </a:cubicBezTo>
                <a:cubicBezTo>
                  <a:pt x="9" y="52"/>
                  <a:pt x="10" y="51"/>
                  <a:pt x="10" y="49"/>
                </a:cubicBezTo>
                <a:cubicBezTo>
                  <a:pt x="10" y="48"/>
                  <a:pt x="9" y="47"/>
                  <a:pt x="7" y="47"/>
                </a:cubicBezTo>
                <a:close/>
                <a:moveTo>
                  <a:pt x="62" y="35"/>
                </a:moveTo>
                <a:cubicBezTo>
                  <a:pt x="62" y="36"/>
                  <a:pt x="62" y="37"/>
                  <a:pt x="62" y="38"/>
                </a:cubicBezTo>
                <a:cubicBezTo>
                  <a:pt x="62" y="40"/>
                  <a:pt x="62" y="42"/>
                  <a:pt x="61" y="43"/>
                </a:cubicBezTo>
                <a:cubicBezTo>
                  <a:pt x="61" y="45"/>
                  <a:pt x="61" y="46"/>
                  <a:pt x="61" y="48"/>
                </a:cubicBezTo>
                <a:cubicBezTo>
                  <a:pt x="60" y="49"/>
                  <a:pt x="60" y="51"/>
                  <a:pt x="59" y="52"/>
                </a:cubicBezTo>
                <a:cubicBezTo>
                  <a:pt x="59" y="55"/>
                  <a:pt x="58" y="57"/>
                  <a:pt x="57" y="59"/>
                </a:cubicBezTo>
                <a:cubicBezTo>
                  <a:pt x="55" y="61"/>
                  <a:pt x="52" y="62"/>
                  <a:pt x="49" y="62"/>
                </a:cubicBezTo>
                <a:cubicBezTo>
                  <a:pt x="48" y="62"/>
                  <a:pt x="48" y="62"/>
                  <a:pt x="47" y="62"/>
                </a:cubicBezTo>
                <a:cubicBezTo>
                  <a:pt x="44" y="62"/>
                  <a:pt x="44" y="62"/>
                  <a:pt x="44" y="62"/>
                </a:cubicBezTo>
                <a:cubicBezTo>
                  <a:pt x="43" y="62"/>
                  <a:pt x="43" y="62"/>
                  <a:pt x="43" y="62"/>
                </a:cubicBezTo>
                <a:cubicBezTo>
                  <a:pt x="38" y="62"/>
                  <a:pt x="32" y="60"/>
                  <a:pt x="28" y="59"/>
                </a:cubicBezTo>
                <a:cubicBezTo>
                  <a:pt x="25" y="58"/>
                  <a:pt x="23" y="57"/>
                  <a:pt x="22" y="57"/>
                </a:cubicBezTo>
                <a:cubicBezTo>
                  <a:pt x="20" y="57"/>
                  <a:pt x="19" y="56"/>
                  <a:pt x="19" y="54"/>
                </a:cubicBezTo>
                <a:cubicBezTo>
                  <a:pt x="19" y="29"/>
                  <a:pt x="19" y="29"/>
                  <a:pt x="19" y="29"/>
                </a:cubicBezTo>
                <a:cubicBezTo>
                  <a:pt x="19" y="27"/>
                  <a:pt x="20" y="26"/>
                  <a:pt x="21" y="26"/>
                </a:cubicBezTo>
                <a:cubicBezTo>
                  <a:pt x="23" y="26"/>
                  <a:pt x="27" y="21"/>
                  <a:pt x="29" y="19"/>
                </a:cubicBezTo>
                <a:cubicBezTo>
                  <a:pt x="30" y="17"/>
                  <a:pt x="31" y="15"/>
                  <a:pt x="33" y="14"/>
                </a:cubicBezTo>
                <a:cubicBezTo>
                  <a:pt x="34" y="13"/>
                  <a:pt x="35" y="10"/>
                  <a:pt x="35" y="8"/>
                </a:cubicBezTo>
                <a:cubicBezTo>
                  <a:pt x="36" y="5"/>
                  <a:pt x="36" y="3"/>
                  <a:pt x="38" y="1"/>
                </a:cubicBezTo>
                <a:cubicBezTo>
                  <a:pt x="38" y="1"/>
                  <a:pt x="39" y="0"/>
                  <a:pt x="40" y="0"/>
                </a:cubicBezTo>
                <a:cubicBezTo>
                  <a:pt x="49" y="0"/>
                  <a:pt x="49" y="8"/>
                  <a:pt x="49" y="11"/>
                </a:cubicBezTo>
                <a:cubicBezTo>
                  <a:pt x="49" y="14"/>
                  <a:pt x="47" y="16"/>
                  <a:pt x="46" y="18"/>
                </a:cubicBezTo>
                <a:cubicBezTo>
                  <a:pt x="46" y="19"/>
                  <a:pt x="46" y="20"/>
                  <a:pt x="45" y="21"/>
                </a:cubicBezTo>
                <a:cubicBezTo>
                  <a:pt x="56" y="21"/>
                  <a:pt x="56" y="21"/>
                  <a:pt x="56" y="21"/>
                </a:cubicBezTo>
                <a:cubicBezTo>
                  <a:pt x="60" y="21"/>
                  <a:pt x="64" y="25"/>
                  <a:pt x="64" y="29"/>
                </a:cubicBezTo>
                <a:cubicBezTo>
                  <a:pt x="64" y="31"/>
                  <a:pt x="63" y="33"/>
                  <a:pt x="62" y="35"/>
                </a:cubicBez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46" name="文本框 45"/>
          <p:cNvSpPr txBox="1"/>
          <p:nvPr/>
        </p:nvSpPr>
        <p:spPr>
          <a:xfrm>
            <a:off x="3613462" y="153671"/>
            <a:ext cx="5255202" cy="769241"/>
          </a:xfrm>
          <a:prstGeom prst="rect">
            <a:avLst/>
          </a:prstGeom>
          <a:noFill/>
        </p:spPr>
        <p:txBody>
          <a:bodyPr wrap="square" lIns="91416" tIns="45708" rIns="91416" bIns="45708" rtlCol="0">
            <a:spAutoFit/>
          </a:bodyPr>
          <a:lstStyle/>
          <a:p>
            <a:pPr algn="ctr" defTabSz="913765"/>
            <a:r>
              <a:rPr kumimoji="1" lang="zh-CN" altLang="en-US" sz="4400" b="1" dirty="0">
                <a:solidFill>
                  <a:prstClr val="white"/>
                </a:solidFill>
                <a:latin typeface="张海山锐线体简"/>
                <a:cs typeface="+mn-ea"/>
                <a:sym typeface="+mn-lt"/>
              </a:rPr>
              <a:t>添加您的标题</a:t>
            </a:r>
            <a:endParaRPr kumimoji="1" lang="zh-CN" altLang="en-US" sz="4400" b="1" dirty="0">
              <a:solidFill>
                <a:prstClr val="white"/>
              </a:solidFill>
              <a:latin typeface="张海山锐线体简"/>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150"/>
                                        </p:tgtEl>
                                        <p:attrNameLst>
                                          <p:attrName>style.visibility</p:attrName>
                                        </p:attrNameLst>
                                      </p:cBhvr>
                                      <p:to>
                                        <p:strVal val="visible"/>
                                      </p:to>
                                    </p:set>
                                    <p:anim calcmode="lin" valueType="num">
                                      <p:cBhvr>
                                        <p:cTn id="7" dur="500" fill="hold"/>
                                        <p:tgtEl>
                                          <p:spTgt spid="6150"/>
                                        </p:tgtEl>
                                        <p:attrNameLst>
                                          <p:attrName>ppt_w</p:attrName>
                                        </p:attrNameLst>
                                      </p:cBhvr>
                                      <p:tavLst>
                                        <p:tav tm="0">
                                          <p:val>
                                            <p:fltVal val="0"/>
                                          </p:val>
                                        </p:tav>
                                        <p:tav tm="100000">
                                          <p:val>
                                            <p:strVal val="#ppt_w"/>
                                          </p:val>
                                        </p:tav>
                                      </p:tavLst>
                                    </p:anim>
                                    <p:anim calcmode="lin" valueType="num">
                                      <p:cBhvr>
                                        <p:cTn id="8" dur="500" fill="hold"/>
                                        <p:tgtEl>
                                          <p:spTgt spid="6150"/>
                                        </p:tgtEl>
                                        <p:attrNameLst>
                                          <p:attrName>ppt_h</p:attrName>
                                        </p:attrNameLst>
                                      </p:cBhvr>
                                      <p:tavLst>
                                        <p:tav tm="0">
                                          <p:val>
                                            <p:fltVal val="0"/>
                                          </p:val>
                                        </p:tav>
                                        <p:tav tm="100000">
                                          <p:val>
                                            <p:strVal val="#ppt_h"/>
                                          </p:val>
                                        </p:tav>
                                      </p:tavLst>
                                    </p:anim>
                                    <p:animEffect transition="in" filter="fade">
                                      <p:cBhvr>
                                        <p:cTn id="9" dur="500"/>
                                        <p:tgtEl>
                                          <p:spTgt spid="615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p:cTn id="13" dur="500" fill="hold"/>
                                        <p:tgtEl>
                                          <p:spTgt spid="53"/>
                                        </p:tgtEl>
                                        <p:attrNameLst>
                                          <p:attrName>ppt_w</p:attrName>
                                        </p:attrNameLst>
                                      </p:cBhvr>
                                      <p:tavLst>
                                        <p:tav tm="0">
                                          <p:val>
                                            <p:fltVal val="0"/>
                                          </p:val>
                                        </p:tav>
                                        <p:tav tm="100000">
                                          <p:val>
                                            <p:strVal val="#ppt_w"/>
                                          </p:val>
                                        </p:tav>
                                      </p:tavLst>
                                    </p:anim>
                                    <p:anim calcmode="lin" valueType="num">
                                      <p:cBhvr>
                                        <p:cTn id="14" dur="500" fill="hold"/>
                                        <p:tgtEl>
                                          <p:spTgt spid="53"/>
                                        </p:tgtEl>
                                        <p:attrNameLst>
                                          <p:attrName>ppt_h</p:attrName>
                                        </p:attrNameLst>
                                      </p:cBhvr>
                                      <p:tavLst>
                                        <p:tav tm="0">
                                          <p:val>
                                            <p:fltVal val="0"/>
                                          </p:val>
                                        </p:tav>
                                        <p:tav tm="100000">
                                          <p:val>
                                            <p:strVal val="#ppt_h"/>
                                          </p:val>
                                        </p:tav>
                                      </p:tavLst>
                                    </p:anim>
                                    <p:animEffect transition="in" filter="fade">
                                      <p:cBhvr>
                                        <p:cTn id="15" dur="500"/>
                                        <p:tgtEl>
                                          <p:spTgt spid="5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6149"/>
                                        </p:tgtEl>
                                        <p:attrNameLst>
                                          <p:attrName>style.visibility</p:attrName>
                                        </p:attrNameLst>
                                      </p:cBhvr>
                                      <p:to>
                                        <p:strVal val="visible"/>
                                      </p:to>
                                    </p:set>
                                    <p:anim calcmode="lin" valueType="num">
                                      <p:cBhvr>
                                        <p:cTn id="19" dur="500" fill="hold"/>
                                        <p:tgtEl>
                                          <p:spTgt spid="6149"/>
                                        </p:tgtEl>
                                        <p:attrNameLst>
                                          <p:attrName>ppt_w</p:attrName>
                                        </p:attrNameLst>
                                      </p:cBhvr>
                                      <p:tavLst>
                                        <p:tav tm="0">
                                          <p:val>
                                            <p:fltVal val="0"/>
                                          </p:val>
                                        </p:tav>
                                        <p:tav tm="100000">
                                          <p:val>
                                            <p:strVal val="#ppt_w"/>
                                          </p:val>
                                        </p:tav>
                                      </p:tavLst>
                                    </p:anim>
                                    <p:anim calcmode="lin" valueType="num">
                                      <p:cBhvr>
                                        <p:cTn id="20" dur="500" fill="hold"/>
                                        <p:tgtEl>
                                          <p:spTgt spid="6149"/>
                                        </p:tgtEl>
                                        <p:attrNameLst>
                                          <p:attrName>ppt_h</p:attrName>
                                        </p:attrNameLst>
                                      </p:cBhvr>
                                      <p:tavLst>
                                        <p:tav tm="0">
                                          <p:val>
                                            <p:fltVal val="0"/>
                                          </p:val>
                                        </p:tav>
                                        <p:tav tm="100000">
                                          <p:val>
                                            <p:strVal val="#ppt_h"/>
                                          </p:val>
                                        </p:tav>
                                      </p:tavLst>
                                    </p:anim>
                                    <p:animEffect transition="in" filter="fade">
                                      <p:cBhvr>
                                        <p:cTn id="21" dur="500"/>
                                        <p:tgtEl>
                                          <p:spTgt spid="614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p:cTn id="25" dur="500" fill="hold"/>
                                        <p:tgtEl>
                                          <p:spTgt spid="52"/>
                                        </p:tgtEl>
                                        <p:attrNameLst>
                                          <p:attrName>ppt_w</p:attrName>
                                        </p:attrNameLst>
                                      </p:cBhvr>
                                      <p:tavLst>
                                        <p:tav tm="0">
                                          <p:val>
                                            <p:fltVal val="0"/>
                                          </p:val>
                                        </p:tav>
                                        <p:tav tm="100000">
                                          <p:val>
                                            <p:strVal val="#ppt_w"/>
                                          </p:val>
                                        </p:tav>
                                      </p:tavLst>
                                    </p:anim>
                                    <p:anim calcmode="lin" valueType="num">
                                      <p:cBhvr>
                                        <p:cTn id="26" dur="500" fill="hold"/>
                                        <p:tgtEl>
                                          <p:spTgt spid="52"/>
                                        </p:tgtEl>
                                        <p:attrNameLst>
                                          <p:attrName>ppt_h</p:attrName>
                                        </p:attrNameLst>
                                      </p:cBhvr>
                                      <p:tavLst>
                                        <p:tav tm="0">
                                          <p:val>
                                            <p:fltVal val="0"/>
                                          </p:val>
                                        </p:tav>
                                        <p:tav tm="100000">
                                          <p:val>
                                            <p:strVal val="#ppt_h"/>
                                          </p:val>
                                        </p:tav>
                                      </p:tavLst>
                                    </p:anim>
                                    <p:animEffect transition="in" filter="fade">
                                      <p:cBhvr>
                                        <p:cTn id="27" dur="500"/>
                                        <p:tgtEl>
                                          <p:spTgt spid="52"/>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6153"/>
                                        </p:tgtEl>
                                        <p:attrNameLst>
                                          <p:attrName>style.visibility</p:attrName>
                                        </p:attrNameLst>
                                      </p:cBhvr>
                                      <p:to>
                                        <p:strVal val="visible"/>
                                      </p:to>
                                    </p:set>
                                    <p:anim calcmode="lin" valueType="num">
                                      <p:cBhvr>
                                        <p:cTn id="31" dur="500" fill="hold"/>
                                        <p:tgtEl>
                                          <p:spTgt spid="6153"/>
                                        </p:tgtEl>
                                        <p:attrNameLst>
                                          <p:attrName>ppt_w</p:attrName>
                                        </p:attrNameLst>
                                      </p:cBhvr>
                                      <p:tavLst>
                                        <p:tav tm="0">
                                          <p:val>
                                            <p:fltVal val="0"/>
                                          </p:val>
                                        </p:tav>
                                        <p:tav tm="100000">
                                          <p:val>
                                            <p:strVal val="#ppt_w"/>
                                          </p:val>
                                        </p:tav>
                                      </p:tavLst>
                                    </p:anim>
                                    <p:anim calcmode="lin" valueType="num">
                                      <p:cBhvr>
                                        <p:cTn id="32" dur="500" fill="hold"/>
                                        <p:tgtEl>
                                          <p:spTgt spid="6153"/>
                                        </p:tgtEl>
                                        <p:attrNameLst>
                                          <p:attrName>ppt_h</p:attrName>
                                        </p:attrNameLst>
                                      </p:cBhvr>
                                      <p:tavLst>
                                        <p:tav tm="0">
                                          <p:val>
                                            <p:fltVal val="0"/>
                                          </p:val>
                                        </p:tav>
                                        <p:tav tm="100000">
                                          <p:val>
                                            <p:strVal val="#ppt_h"/>
                                          </p:val>
                                        </p:tav>
                                      </p:tavLst>
                                    </p:anim>
                                    <p:animEffect transition="in" filter="fade">
                                      <p:cBhvr>
                                        <p:cTn id="33" dur="500"/>
                                        <p:tgtEl>
                                          <p:spTgt spid="6153"/>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 calcmode="lin" valueType="num">
                                      <p:cBhvr>
                                        <p:cTn id="37" dur="500" fill="hold"/>
                                        <p:tgtEl>
                                          <p:spTgt spid="56"/>
                                        </p:tgtEl>
                                        <p:attrNameLst>
                                          <p:attrName>ppt_w</p:attrName>
                                        </p:attrNameLst>
                                      </p:cBhvr>
                                      <p:tavLst>
                                        <p:tav tm="0">
                                          <p:val>
                                            <p:fltVal val="0"/>
                                          </p:val>
                                        </p:tav>
                                        <p:tav tm="100000">
                                          <p:val>
                                            <p:strVal val="#ppt_w"/>
                                          </p:val>
                                        </p:tav>
                                      </p:tavLst>
                                    </p:anim>
                                    <p:anim calcmode="lin" valueType="num">
                                      <p:cBhvr>
                                        <p:cTn id="38" dur="500" fill="hold"/>
                                        <p:tgtEl>
                                          <p:spTgt spid="56"/>
                                        </p:tgtEl>
                                        <p:attrNameLst>
                                          <p:attrName>ppt_h</p:attrName>
                                        </p:attrNameLst>
                                      </p:cBhvr>
                                      <p:tavLst>
                                        <p:tav tm="0">
                                          <p:val>
                                            <p:fltVal val="0"/>
                                          </p:val>
                                        </p:tav>
                                        <p:tav tm="100000">
                                          <p:val>
                                            <p:strVal val="#ppt_h"/>
                                          </p:val>
                                        </p:tav>
                                      </p:tavLst>
                                    </p:anim>
                                    <p:animEffect transition="in" filter="fade">
                                      <p:cBhvr>
                                        <p:cTn id="39" dur="500"/>
                                        <p:tgtEl>
                                          <p:spTgt spid="56"/>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6152"/>
                                        </p:tgtEl>
                                        <p:attrNameLst>
                                          <p:attrName>style.visibility</p:attrName>
                                        </p:attrNameLst>
                                      </p:cBhvr>
                                      <p:to>
                                        <p:strVal val="visible"/>
                                      </p:to>
                                    </p:set>
                                    <p:anim calcmode="lin" valueType="num">
                                      <p:cBhvr>
                                        <p:cTn id="43" dur="500" fill="hold"/>
                                        <p:tgtEl>
                                          <p:spTgt spid="6152"/>
                                        </p:tgtEl>
                                        <p:attrNameLst>
                                          <p:attrName>ppt_w</p:attrName>
                                        </p:attrNameLst>
                                      </p:cBhvr>
                                      <p:tavLst>
                                        <p:tav tm="0">
                                          <p:val>
                                            <p:fltVal val="0"/>
                                          </p:val>
                                        </p:tav>
                                        <p:tav tm="100000">
                                          <p:val>
                                            <p:strVal val="#ppt_w"/>
                                          </p:val>
                                        </p:tav>
                                      </p:tavLst>
                                    </p:anim>
                                    <p:anim calcmode="lin" valueType="num">
                                      <p:cBhvr>
                                        <p:cTn id="44" dur="500" fill="hold"/>
                                        <p:tgtEl>
                                          <p:spTgt spid="6152"/>
                                        </p:tgtEl>
                                        <p:attrNameLst>
                                          <p:attrName>ppt_h</p:attrName>
                                        </p:attrNameLst>
                                      </p:cBhvr>
                                      <p:tavLst>
                                        <p:tav tm="0">
                                          <p:val>
                                            <p:fltVal val="0"/>
                                          </p:val>
                                        </p:tav>
                                        <p:tav tm="100000">
                                          <p:val>
                                            <p:strVal val="#ppt_h"/>
                                          </p:val>
                                        </p:tav>
                                      </p:tavLst>
                                    </p:anim>
                                    <p:animEffect transition="in" filter="fade">
                                      <p:cBhvr>
                                        <p:cTn id="45" dur="500"/>
                                        <p:tgtEl>
                                          <p:spTgt spid="6152"/>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 calcmode="lin" valueType="num">
                                      <p:cBhvr>
                                        <p:cTn id="49" dur="500" fill="hold"/>
                                        <p:tgtEl>
                                          <p:spTgt spid="55"/>
                                        </p:tgtEl>
                                        <p:attrNameLst>
                                          <p:attrName>ppt_w</p:attrName>
                                        </p:attrNameLst>
                                      </p:cBhvr>
                                      <p:tavLst>
                                        <p:tav tm="0">
                                          <p:val>
                                            <p:fltVal val="0"/>
                                          </p:val>
                                        </p:tav>
                                        <p:tav tm="100000">
                                          <p:val>
                                            <p:strVal val="#ppt_w"/>
                                          </p:val>
                                        </p:tav>
                                      </p:tavLst>
                                    </p:anim>
                                    <p:anim calcmode="lin" valueType="num">
                                      <p:cBhvr>
                                        <p:cTn id="50" dur="500" fill="hold"/>
                                        <p:tgtEl>
                                          <p:spTgt spid="55"/>
                                        </p:tgtEl>
                                        <p:attrNameLst>
                                          <p:attrName>ppt_h</p:attrName>
                                        </p:attrNameLst>
                                      </p:cBhvr>
                                      <p:tavLst>
                                        <p:tav tm="0">
                                          <p:val>
                                            <p:fltVal val="0"/>
                                          </p:val>
                                        </p:tav>
                                        <p:tav tm="100000">
                                          <p:val>
                                            <p:strVal val="#ppt_h"/>
                                          </p:val>
                                        </p:tav>
                                      </p:tavLst>
                                    </p:anim>
                                    <p:animEffect transition="in" filter="fade">
                                      <p:cBhvr>
                                        <p:cTn id="51" dur="500"/>
                                        <p:tgtEl>
                                          <p:spTgt spid="55"/>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6151"/>
                                        </p:tgtEl>
                                        <p:attrNameLst>
                                          <p:attrName>style.visibility</p:attrName>
                                        </p:attrNameLst>
                                      </p:cBhvr>
                                      <p:to>
                                        <p:strVal val="visible"/>
                                      </p:to>
                                    </p:set>
                                    <p:anim calcmode="lin" valueType="num">
                                      <p:cBhvr>
                                        <p:cTn id="55" dur="500" fill="hold"/>
                                        <p:tgtEl>
                                          <p:spTgt spid="6151"/>
                                        </p:tgtEl>
                                        <p:attrNameLst>
                                          <p:attrName>ppt_w</p:attrName>
                                        </p:attrNameLst>
                                      </p:cBhvr>
                                      <p:tavLst>
                                        <p:tav tm="0">
                                          <p:val>
                                            <p:fltVal val="0"/>
                                          </p:val>
                                        </p:tav>
                                        <p:tav tm="100000">
                                          <p:val>
                                            <p:strVal val="#ppt_w"/>
                                          </p:val>
                                        </p:tav>
                                      </p:tavLst>
                                    </p:anim>
                                    <p:anim calcmode="lin" valueType="num">
                                      <p:cBhvr>
                                        <p:cTn id="56" dur="500" fill="hold"/>
                                        <p:tgtEl>
                                          <p:spTgt spid="6151"/>
                                        </p:tgtEl>
                                        <p:attrNameLst>
                                          <p:attrName>ppt_h</p:attrName>
                                        </p:attrNameLst>
                                      </p:cBhvr>
                                      <p:tavLst>
                                        <p:tav tm="0">
                                          <p:val>
                                            <p:fltVal val="0"/>
                                          </p:val>
                                        </p:tav>
                                        <p:tav tm="100000">
                                          <p:val>
                                            <p:strVal val="#ppt_h"/>
                                          </p:val>
                                        </p:tav>
                                      </p:tavLst>
                                    </p:anim>
                                    <p:animEffect transition="in" filter="fade">
                                      <p:cBhvr>
                                        <p:cTn id="57" dur="500"/>
                                        <p:tgtEl>
                                          <p:spTgt spid="6151"/>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54"/>
                                        </p:tgtEl>
                                        <p:attrNameLst>
                                          <p:attrName>style.visibility</p:attrName>
                                        </p:attrNameLst>
                                      </p:cBhvr>
                                      <p:to>
                                        <p:strVal val="visible"/>
                                      </p:to>
                                    </p:set>
                                    <p:anim calcmode="lin" valueType="num">
                                      <p:cBhvr>
                                        <p:cTn id="61" dur="500" fill="hold"/>
                                        <p:tgtEl>
                                          <p:spTgt spid="54"/>
                                        </p:tgtEl>
                                        <p:attrNameLst>
                                          <p:attrName>ppt_w</p:attrName>
                                        </p:attrNameLst>
                                      </p:cBhvr>
                                      <p:tavLst>
                                        <p:tav tm="0">
                                          <p:val>
                                            <p:fltVal val="0"/>
                                          </p:val>
                                        </p:tav>
                                        <p:tav tm="100000">
                                          <p:val>
                                            <p:strVal val="#ppt_w"/>
                                          </p:val>
                                        </p:tav>
                                      </p:tavLst>
                                    </p:anim>
                                    <p:anim calcmode="lin" valueType="num">
                                      <p:cBhvr>
                                        <p:cTn id="62" dur="500" fill="hold"/>
                                        <p:tgtEl>
                                          <p:spTgt spid="54"/>
                                        </p:tgtEl>
                                        <p:attrNameLst>
                                          <p:attrName>ppt_h</p:attrName>
                                        </p:attrNameLst>
                                      </p:cBhvr>
                                      <p:tavLst>
                                        <p:tav tm="0">
                                          <p:val>
                                            <p:fltVal val="0"/>
                                          </p:val>
                                        </p:tav>
                                        <p:tav tm="100000">
                                          <p:val>
                                            <p:strVal val="#ppt_h"/>
                                          </p:val>
                                        </p:tav>
                                      </p:tavLst>
                                    </p:anim>
                                    <p:animEffect transition="in" filter="fade">
                                      <p:cBhvr>
                                        <p:cTn id="63" dur="500"/>
                                        <p:tgtEl>
                                          <p:spTgt spid="54"/>
                                        </p:tgtEl>
                                      </p:cBhvr>
                                    </p:animEffect>
                                  </p:childTnLst>
                                </p:cTn>
                              </p:par>
                            </p:childTnLst>
                          </p:cTn>
                        </p:par>
                        <p:par>
                          <p:cTn id="64" fill="hold">
                            <p:stCondLst>
                              <p:cond delay="5000"/>
                            </p:stCondLst>
                            <p:childTnLst>
                              <p:par>
                                <p:cTn id="65" presetID="18" presetClass="entr" presetSubtype="12" fill="hold" nodeType="after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strips(downLeft)">
                                      <p:cBhvr>
                                        <p:cTn id="67" dur="500"/>
                                        <p:tgtEl>
                                          <p:spTgt spid="9"/>
                                        </p:tgtEl>
                                      </p:cBhvr>
                                    </p:animEffect>
                                  </p:childTnLst>
                                </p:cTn>
                              </p:par>
                              <p:par>
                                <p:cTn id="68" presetID="2" presetClass="entr" presetSubtype="8" accel="50000" decel="50000" fill="hold" nodeType="withEffect">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cBhvr additive="base">
                                        <p:cTn id="70" dur="1000" fill="hold"/>
                                        <p:tgtEl>
                                          <p:spTgt spid="10"/>
                                        </p:tgtEl>
                                        <p:attrNameLst>
                                          <p:attrName>ppt_x</p:attrName>
                                        </p:attrNameLst>
                                      </p:cBhvr>
                                      <p:tavLst>
                                        <p:tav tm="0">
                                          <p:val>
                                            <p:strVal val="0-#ppt_w/2"/>
                                          </p:val>
                                        </p:tav>
                                        <p:tav tm="100000">
                                          <p:val>
                                            <p:strVal val="#ppt_x"/>
                                          </p:val>
                                        </p:tav>
                                      </p:tavLst>
                                    </p:anim>
                                    <p:anim calcmode="lin" valueType="num">
                                      <p:cBhvr additive="base">
                                        <p:cTn id="71" dur="1000" fill="hold"/>
                                        <p:tgtEl>
                                          <p:spTgt spid="10"/>
                                        </p:tgtEl>
                                        <p:attrNameLst>
                                          <p:attrName>ppt_y</p:attrName>
                                        </p:attrNameLst>
                                      </p:cBhvr>
                                      <p:tavLst>
                                        <p:tav tm="0">
                                          <p:val>
                                            <p:strVal val="#ppt_y"/>
                                          </p:val>
                                        </p:tav>
                                        <p:tav tm="100000">
                                          <p:val>
                                            <p:strVal val="#ppt_y"/>
                                          </p:val>
                                        </p:tav>
                                      </p:tavLst>
                                    </p:anim>
                                  </p:childTnLst>
                                </p:cTn>
                              </p:par>
                            </p:childTnLst>
                          </p:cTn>
                        </p:par>
                        <p:par>
                          <p:cTn id="72" fill="hold">
                            <p:stCondLst>
                              <p:cond delay="5500"/>
                            </p:stCondLst>
                            <p:childTnLst>
                              <p:par>
                                <p:cTn id="73" presetID="18" presetClass="entr" presetSubtype="9"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strips(upLeft)">
                                      <p:cBhvr>
                                        <p:cTn id="75" dur="500"/>
                                        <p:tgtEl>
                                          <p:spTgt spid="13"/>
                                        </p:tgtEl>
                                      </p:cBhvr>
                                    </p:animEffect>
                                  </p:childTnLst>
                                </p:cTn>
                              </p:par>
                              <p:par>
                                <p:cTn id="76" presetID="2" presetClass="entr" presetSubtype="8" accel="50000" decel="50000" fill="hold" nodeType="withEffect">
                                  <p:stCondLst>
                                    <p:cond delay="0"/>
                                  </p:stCondLst>
                                  <p:childTnLst>
                                    <p:set>
                                      <p:cBhvr>
                                        <p:cTn id="77" dur="1" fill="hold">
                                          <p:stCondLst>
                                            <p:cond delay="0"/>
                                          </p:stCondLst>
                                        </p:cTn>
                                        <p:tgtEl>
                                          <p:spTgt spid="7"/>
                                        </p:tgtEl>
                                        <p:attrNameLst>
                                          <p:attrName>style.visibility</p:attrName>
                                        </p:attrNameLst>
                                      </p:cBhvr>
                                      <p:to>
                                        <p:strVal val="visible"/>
                                      </p:to>
                                    </p:set>
                                    <p:anim calcmode="lin" valueType="num">
                                      <p:cBhvr additive="base">
                                        <p:cTn id="78" dur="1000" fill="hold"/>
                                        <p:tgtEl>
                                          <p:spTgt spid="7"/>
                                        </p:tgtEl>
                                        <p:attrNameLst>
                                          <p:attrName>ppt_x</p:attrName>
                                        </p:attrNameLst>
                                      </p:cBhvr>
                                      <p:tavLst>
                                        <p:tav tm="0">
                                          <p:val>
                                            <p:strVal val="0-#ppt_w/2"/>
                                          </p:val>
                                        </p:tav>
                                        <p:tav tm="100000">
                                          <p:val>
                                            <p:strVal val="#ppt_x"/>
                                          </p:val>
                                        </p:tav>
                                      </p:tavLst>
                                    </p:anim>
                                    <p:anim calcmode="lin" valueType="num">
                                      <p:cBhvr additive="base">
                                        <p:cTn id="79" dur="1000" fill="hold"/>
                                        <p:tgtEl>
                                          <p:spTgt spid="7"/>
                                        </p:tgtEl>
                                        <p:attrNameLst>
                                          <p:attrName>ppt_y</p:attrName>
                                        </p:attrNameLst>
                                      </p:cBhvr>
                                      <p:tavLst>
                                        <p:tav tm="0">
                                          <p:val>
                                            <p:strVal val="#ppt_y"/>
                                          </p:val>
                                        </p:tav>
                                        <p:tav tm="100000">
                                          <p:val>
                                            <p:strVal val="#ppt_y"/>
                                          </p:val>
                                        </p:tav>
                                      </p:tavLst>
                                    </p:anim>
                                  </p:childTnLst>
                                </p:cTn>
                              </p:par>
                            </p:childTnLst>
                          </p:cTn>
                        </p:par>
                        <p:par>
                          <p:cTn id="80" fill="hold">
                            <p:stCondLst>
                              <p:cond delay="6000"/>
                            </p:stCondLst>
                            <p:childTnLst>
                              <p:par>
                                <p:cTn id="81" presetID="18" presetClass="entr" presetSubtype="6" fill="hold" nodeType="after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strips(downRight)">
                                      <p:cBhvr>
                                        <p:cTn id="83" dur="500"/>
                                        <p:tgtEl>
                                          <p:spTgt spid="12"/>
                                        </p:tgtEl>
                                      </p:cBhvr>
                                    </p:animEffect>
                                  </p:childTnLst>
                                </p:cTn>
                              </p:par>
                              <p:par>
                                <p:cTn id="84" presetID="2" presetClass="entr" presetSubtype="2" accel="50000" decel="50000" fill="hold" nodeType="withEffect">
                                  <p:stCondLst>
                                    <p:cond delay="0"/>
                                  </p:stCondLst>
                                  <p:childTnLst>
                                    <p:set>
                                      <p:cBhvr>
                                        <p:cTn id="85" dur="1" fill="hold">
                                          <p:stCondLst>
                                            <p:cond delay="0"/>
                                          </p:stCondLst>
                                        </p:cTn>
                                        <p:tgtEl>
                                          <p:spTgt spid="6"/>
                                        </p:tgtEl>
                                        <p:attrNameLst>
                                          <p:attrName>style.visibility</p:attrName>
                                        </p:attrNameLst>
                                      </p:cBhvr>
                                      <p:to>
                                        <p:strVal val="visible"/>
                                      </p:to>
                                    </p:set>
                                    <p:anim calcmode="lin" valueType="num">
                                      <p:cBhvr additive="base">
                                        <p:cTn id="86" dur="1000" fill="hold"/>
                                        <p:tgtEl>
                                          <p:spTgt spid="6"/>
                                        </p:tgtEl>
                                        <p:attrNameLst>
                                          <p:attrName>ppt_x</p:attrName>
                                        </p:attrNameLst>
                                      </p:cBhvr>
                                      <p:tavLst>
                                        <p:tav tm="0">
                                          <p:val>
                                            <p:strVal val="1+#ppt_w/2"/>
                                          </p:val>
                                        </p:tav>
                                        <p:tav tm="100000">
                                          <p:val>
                                            <p:strVal val="#ppt_x"/>
                                          </p:val>
                                        </p:tav>
                                      </p:tavLst>
                                    </p:anim>
                                    <p:anim calcmode="lin" valueType="num">
                                      <p:cBhvr additive="base">
                                        <p:cTn id="87" dur="1000" fill="hold"/>
                                        <p:tgtEl>
                                          <p:spTgt spid="6"/>
                                        </p:tgtEl>
                                        <p:attrNameLst>
                                          <p:attrName>ppt_y</p:attrName>
                                        </p:attrNameLst>
                                      </p:cBhvr>
                                      <p:tavLst>
                                        <p:tav tm="0">
                                          <p:val>
                                            <p:strVal val="#ppt_y"/>
                                          </p:val>
                                        </p:tav>
                                        <p:tav tm="100000">
                                          <p:val>
                                            <p:strVal val="#ppt_y"/>
                                          </p:val>
                                        </p:tav>
                                      </p:tavLst>
                                    </p:anim>
                                  </p:childTnLst>
                                </p:cTn>
                              </p:par>
                            </p:childTnLst>
                          </p:cTn>
                        </p:par>
                        <p:par>
                          <p:cTn id="88" fill="hold">
                            <p:stCondLst>
                              <p:cond delay="6500"/>
                            </p:stCondLst>
                            <p:childTnLst>
                              <p:par>
                                <p:cTn id="89" presetID="18" presetClass="entr" presetSubtype="6" fill="hold" nodeType="after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strips(downRight)">
                                      <p:cBhvr>
                                        <p:cTn id="91" dur="500"/>
                                        <p:tgtEl>
                                          <p:spTgt spid="11"/>
                                        </p:tgtEl>
                                      </p:cBhvr>
                                    </p:animEffect>
                                  </p:childTnLst>
                                </p:cTn>
                              </p:par>
                              <p:par>
                                <p:cTn id="92" presetID="2" presetClass="entr" presetSubtype="2" accel="50000" decel="50000" fill="hold" nodeType="withEffect">
                                  <p:stCondLst>
                                    <p:cond delay="0"/>
                                  </p:stCondLst>
                                  <p:childTnLst>
                                    <p:set>
                                      <p:cBhvr>
                                        <p:cTn id="93" dur="1" fill="hold">
                                          <p:stCondLst>
                                            <p:cond delay="0"/>
                                          </p:stCondLst>
                                        </p:cTn>
                                        <p:tgtEl>
                                          <p:spTgt spid="5"/>
                                        </p:tgtEl>
                                        <p:attrNameLst>
                                          <p:attrName>style.visibility</p:attrName>
                                        </p:attrNameLst>
                                      </p:cBhvr>
                                      <p:to>
                                        <p:strVal val="visible"/>
                                      </p:to>
                                    </p:set>
                                    <p:anim calcmode="lin" valueType="num">
                                      <p:cBhvr additive="base">
                                        <p:cTn id="94" dur="1000" fill="hold"/>
                                        <p:tgtEl>
                                          <p:spTgt spid="5"/>
                                        </p:tgtEl>
                                        <p:attrNameLst>
                                          <p:attrName>ppt_x</p:attrName>
                                        </p:attrNameLst>
                                      </p:cBhvr>
                                      <p:tavLst>
                                        <p:tav tm="0">
                                          <p:val>
                                            <p:strVal val="1+#ppt_w/2"/>
                                          </p:val>
                                        </p:tav>
                                        <p:tav tm="100000">
                                          <p:val>
                                            <p:strVal val="#ppt_x"/>
                                          </p:val>
                                        </p:tav>
                                      </p:tavLst>
                                    </p:anim>
                                    <p:anim calcmode="lin" valueType="num">
                                      <p:cBhvr additive="base">
                                        <p:cTn id="95" dur="1000" fill="hold"/>
                                        <p:tgtEl>
                                          <p:spTgt spid="5"/>
                                        </p:tgtEl>
                                        <p:attrNameLst>
                                          <p:attrName>ppt_y</p:attrName>
                                        </p:attrNameLst>
                                      </p:cBhvr>
                                      <p:tavLst>
                                        <p:tav tm="0">
                                          <p:val>
                                            <p:strVal val="#ppt_y"/>
                                          </p:val>
                                        </p:tav>
                                        <p:tav tm="100000">
                                          <p:val>
                                            <p:strVal val="#ppt_y"/>
                                          </p:val>
                                        </p:tav>
                                      </p:tavLst>
                                    </p:anim>
                                  </p:childTnLst>
                                </p:cTn>
                              </p:par>
                            </p:childTnLst>
                          </p:cTn>
                        </p:par>
                        <p:par>
                          <p:cTn id="96" fill="hold">
                            <p:stCondLst>
                              <p:cond delay="7000"/>
                            </p:stCondLst>
                            <p:childTnLst>
                              <p:par>
                                <p:cTn id="97" presetID="18" presetClass="entr" presetSubtype="12" fill="hold" nodeType="afterEffect">
                                  <p:stCondLst>
                                    <p:cond delay="0"/>
                                  </p:stCondLst>
                                  <p:childTnLst>
                                    <p:set>
                                      <p:cBhvr>
                                        <p:cTn id="98" dur="1" fill="hold">
                                          <p:stCondLst>
                                            <p:cond delay="0"/>
                                          </p:stCondLst>
                                        </p:cTn>
                                        <p:tgtEl>
                                          <p:spTgt spid="4"/>
                                        </p:tgtEl>
                                        <p:attrNameLst>
                                          <p:attrName>style.visibility</p:attrName>
                                        </p:attrNameLst>
                                      </p:cBhvr>
                                      <p:to>
                                        <p:strVal val="visible"/>
                                      </p:to>
                                    </p:set>
                                    <p:animEffect transition="in" filter="strips(downLeft)">
                                      <p:cBhvr>
                                        <p:cTn id="99" dur="500"/>
                                        <p:tgtEl>
                                          <p:spTgt spid="4"/>
                                        </p:tgtEl>
                                      </p:cBhvr>
                                    </p:animEffect>
                                  </p:childTnLst>
                                </p:cTn>
                              </p:par>
                              <p:par>
                                <p:cTn id="100" presetID="2" presetClass="entr" presetSubtype="8" accel="50000" decel="50000" fill="hold" nodeType="withEffect">
                                  <p:stCondLst>
                                    <p:cond delay="0"/>
                                  </p:stCondLst>
                                  <p:childTnLst>
                                    <p:set>
                                      <p:cBhvr>
                                        <p:cTn id="101" dur="1" fill="hold">
                                          <p:stCondLst>
                                            <p:cond delay="0"/>
                                          </p:stCondLst>
                                        </p:cTn>
                                        <p:tgtEl>
                                          <p:spTgt spid="8"/>
                                        </p:tgtEl>
                                        <p:attrNameLst>
                                          <p:attrName>style.visibility</p:attrName>
                                        </p:attrNameLst>
                                      </p:cBhvr>
                                      <p:to>
                                        <p:strVal val="visible"/>
                                      </p:to>
                                    </p:set>
                                    <p:anim calcmode="lin" valueType="num">
                                      <p:cBhvr additive="base">
                                        <p:cTn id="102" dur="1000" fill="hold"/>
                                        <p:tgtEl>
                                          <p:spTgt spid="8"/>
                                        </p:tgtEl>
                                        <p:attrNameLst>
                                          <p:attrName>ppt_x</p:attrName>
                                        </p:attrNameLst>
                                      </p:cBhvr>
                                      <p:tavLst>
                                        <p:tav tm="0">
                                          <p:val>
                                            <p:strVal val="0-#ppt_w/2"/>
                                          </p:val>
                                        </p:tav>
                                        <p:tav tm="100000">
                                          <p:val>
                                            <p:strVal val="#ppt_x"/>
                                          </p:val>
                                        </p:tav>
                                      </p:tavLst>
                                    </p:anim>
                                    <p:anim calcmode="lin" valueType="num">
                                      <p:cBhvr additive="base">
                                        <p:cTn id="103"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animBg="1"/>
      <p:bldP spid="6150" grpId="0" animBg="1"/>
      <p:bldP spid="6151" grpId="0" animBg="1"/>
      <p:bldP spid="6152" grpId="0" animBg="1"/>
      <p:bldP spid="6153" grpId="0" animBg="1"/>
      <p:bldP spid="52" grpId="0" animBg="1"/>
      <p:bldP spid="53" grpId="0" animBg="1"/>
      <p:bldP spid="54" grpId="0" animBg="1"/>
      <p:bldP spid="55" grpId="0" animBg="1"/>
      <p:bldP spid="5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lide Number Placeholder 48"/>
          <p:cNvSpPr>
            <a:spLocks noGrp="1"/>
          </p:cNvSpPr>
          <p:nvPr>
            <p:ph type="sldNum" sz="quarter" idx="4294967295"/>
          </p:nvPr>
        </p:nvSpPr>
        <p:spPr>
          <a:xfrm>
            <a:off x="9347200" y="6356350"/>
            <a:ext cx="2844800" cy="365125"/>
          </a:xfrm>
          <a:prstGeom prst="rect">
            <a:avLst/>
          </a:prstGeom>
        </p:spPr>
        <p:txBody>
          <a:bodyPr/>
          <a:lstStyle/>
          <a:p>
            <a:pPr defTabSz="913765"/>
            <a:fld id="{C136B7D2-B98C-44FD-8D04-7EC62A564975}" type="slidenum">
              <a:rPr lang="en-US" sz="1800">
                <a:solidFill>
                  <a:srgbClr val="FFFFFF"/>
                </a:solidFill>
                <a:latin typeface="张海山锐线体简"/>
                <a:cs typeface="+mn-ea"/>
                <a:sym typeface="+mn-lt"/>
              </a:rPr>
            </a:fld>
            <a:endParaRPr lang="en-US" sz="1800" dirty="0">
              <a:solidFill>
                <a:srgbClr val="FFFFFF"/>
              </a:solidFill>
              <a:latin typeface="张海山锐线体简"/>
              <a:cs typeface="+mn-ea"/>
              <a:sym typeface="+mn-lt"/>
            </a:endParaRPr>
          </a:p>
        </p:txBody>
      </p:sp>
      <p:grpSp>
        <p:nvGrpSpPr>
          <p:cNvPr id="3" name="Group 33"/>
          <p:cNvGrpSpPr>
            <a:grpSpLocks noChangeAspect="1"/>
          </p:cNvGrpSpPr>
          <p:nvPr/>
        </p:nvGrpSpPr>
        <p:grpSpPr>
          <a:xfrm>
            <a:off x="795992" y="1739636"/>
            <a:ext cx="2494507" cy="2640229"/>
            <a:chOff x="1263334" y="1439274"/>
            <a:chExt cx="1555283" cy="1646138"/>
          </a:xfrm>
        </p:grpSpPr>
        <p:graphicFrame>
          <p:nvGraphicFramePr>
            <p:cNvPr id="62" name="Chart 61"/>
            <p:cNvGraphicFramePr/>
            <p:nvPr/>
          </p:nvGraphicFramePr>
          <p:xfrm>
            <a:off x="1263334" y="1439274"/>
            <a:ext cx="1555283" cy="1646138"/>
          </p:xfrm>
          <a:graphic>
            <a:graphicData uri="http://schemas.openxmlformats.org/drawingml/2006/chart">
              <c:chart xmlns:c="http://schemas.openxmlformats.org/drawingml/2006/chart" xmlns:r="http://schemas.openxmlformats.org/officeDocument/2006/relationships" r:id="rId1"/>
            </a:graphicData>
          </a:graphic>
        </p:graphicFrame>
        <p:sp>
          <p:nvSpPr>
            <p:cNvPr id="68" name="TextBox 67"/>
            <p:cNvSpPr txBox="1"/>
            <p:nvPr/>
          </p:nvSpPr>
          <p:spPr>
            <a:xfrm>
              <a:off x="1775024" y="2131268"/>
              <a:ext cx="531902" cy="262146"/>
            </a:xfrm>
            <a:prstGeom prst="rect">
              <a:avLst/>
            </a:prstGeom>
            <a:noFill/>
          </p:spPr>
          <p:txBody>
            <a:bodyPr wrap="square" rtlCol="0" anchor="ctr">
              <a:spAutoFit/>
            </a:bodyPr>
            <a:lstStyle/>
            <a:p>
              <a:pPr algn="ctr" defTabSz="913765"/>
              <a:r>
                <a:rPr lang="en-US" sz="2130" b="1" dirty="0">
                  <a:solidFill>
                    <a:srgbClr val="00B0F0"/>
                  </a:solidFill>
                  <a:latin typeface="张海山锐线体简"/>
                  <a:cs typeface="+mn-ea"/>
                  <a:sym typeface="+mn-lt"/>
                </a:rPr>
                <a:t>70%</a:t>
              </a:r>
              <a:endParaRPr lang="en-US" sz="1600" b="1" dirty="0">
                <a:solidFill>
                  <a:srgbClr val="00B0F0"/>
                </a:solidFill>
                <a:latin typeface="张海山锐线体简"/>
                <a:cs typeface="+mn-ea"/>
                <a:sym typeface="+mn-lt"/>
              </a:endParaRPr>
            </a:p>
          </p:txBody>
        </p:sp>
      </p:grpSp>
      <p:grpSp>
        <p:nvGrpSpPr>
          <p:cNvPr id="5" name="Group 34"/>
          <p:cNvGrpSpPr>
            <a:grpSpLocks noChangeAspect="1"/>
          </p:cNvGrpSpPr>
          <p:nvPr/>
        </p:nvGrpSpPr>
        <p:grpSpPr>
          <a:xfrm>
            <a:off x="3504651" y="1739639"/>
            <a:ext cx="2494507" cy="2640231"/>
            <a:chOff x="2992668" y="1439274"/>
            <a:chExt cx="1555283" cy="1646138"/>
          </a:xfrm>
        </p:grpSpPr>
        <p:graphicFrame>
          <p:nvGraphicFramePr>
            <p:cNvPr id="64" name="Chart 63"/>
            <p:cNvGraphicFramePr/>
            <p:nvPr/>
          </p:nvGraphicFramePr>
          <p:xfrm>
            <a:off x="2992668" y="1439274"/>
            <a:ext cx="1555283" cy="1646138"/>
          </p:xfrm>
          <a:graphic>
            <a:graphicData uri="http://schemas.openxmlformats.org/drawingml/2006/chart">
              <c:chart xmlns:c="http://schemas.openxmlformats.org/drawingml/2006/chart" xmlns:r="http://schemas.openxmlformats.org/officeDocument/2006/relationships" r:id="rId2"/>
            </a:graphicData>
          </a:graphic>
        </p:graphicFrame>
        <p:sp>
          <p:nvSpPr>
            <p:cNvPr id="69" name="TextBox 68"/>
            <p:cNvSpPr txBox="1"/>
            <p:nvPr/>
          </p:nvSpPr>
          <p:spPr>
            <a:xfrm>
              <a:off x="3504358" y="2125073"/>
              <a:ext cx="531902" cy="262146"/>
            </a:xfrm>
            <a:prstGeom prst="rect">
              <a:avLst/>
            </a:prstGeom>
            <a:noFill/>
          </p:spPr>
          <p:txBody>
            <a:bodyPr wrap="square" rtlCol="0" anchor="ctr">
              <a:spAutoFit/>
            </a:bodyPr>
            <a:lstStyle/>
            <a:p>
              <a:pPr algn="ctr" defTabSz="913765"/>
              <a:r>
                <a:rPr lang="en-US" sz="2130" b="1" dirty="0">
                  <a:solidFill>
                    <a:srgbClr val="0070C0"/>
                  </a:solidFill>
                  <a:latin typeface="张海山锐线体简"/>
                  <a:cs typeface="+mn-ea"/>
                  <a:sym typeface="+mn-lt"/>
                </a:rPr>
                <a:t>50%</a:t>
              </a:r>
              <a:endParaRPr lang="en-US" sz="2130" b="1" dirty="0">
                <a:solidFill>
                  <a:srgbClr val="0070C0"/>
                </a:solidFill>
                <a:latin typeface="张海山锐线体简"/>
                <a:cs typeface="+mn-ea"/>
                <a:sym typeface="+mn-lt"/>
              </a:endParaRPr>
            </a:p>
          </p:txBody>
        </p:sp>
      </p:grpSp>
      <p:grpSp>
        <p:nvGrpSpPr>
          <p:cNvPr id="6" name="Group 35"/>
          <p:cNvGrpSpPr>
            <a:grpSpLocks noChangeAspect="1"/>
          </p:cNvGrpSpPr>
          <p:nvPr/>
        </p:nvGrpSpPr>
        <p:grpSpPr>
          <a:xfrm>
            <a:off x="6213309" y="1739636"/>
            <a:ext cx="2494507" cy="2640229"/>
            <a:chOff x="4659025" y="1439274"/>
            <a:chExt cx="1555283" cy="1646138"/>
          </a:xfrm>
        </p:grpSpPr>
        <p:graphicFrame>
          <p:nvGraphicFramePr>
            <p:cNvPr id="65" name="Chart 64"/>
            <p:cNvGraphicFramePr/>
            <p:nvPr/>
          </p:nvGraphicFramePr>
          <p:xfrm>
            <a:off x="4659025" y="1439274"/>
            <a:ext cx="1555283" cy="1646138"/>
          </p:xfrm>
          <a:graphic>
            <a:graphicData uri="http://schemas.openxmlformats.org/drawingml/2006/chart">
              <c:chart xmlns:c="http://schemas.openxmlformats.org/drawingml/2006/chart" xmlns:r="http://schemas.openxmlformats.org/officeDocument/2006/relationships" r:id="rId3"/>
            </a:graphicData>
          </a:graphic>
        </p:graphicFrame>
        <p:sp>
          <p:nvSpPr>
            <p:cNvPr id="70" name="TextBox 69"/>
            <p:cNvSpPr txBox="1"/>
            <p:nvPr/>
          </p:nvSpPr>
          <p:spPr>
            <a:xfrm>
              <a:off x="5170715" y="2147956"/>
              <a:ext cx="531902" cy="262146"/>
            </a:xfrm>
            <a:prstGeom prst="rect">
              <a:avLst/>
            </a:prstGeom>
            <a:noFill/>
          </p:spPr>
          <p:txBody>
            <a:bodyPr wrap="square" rtlCol="0" anchor="ctr">
              <a:spAutoFit/>
            </a:bodyPr>
            <a:lstStyle/>
            <a:p>
              <a:pPr algn="ctr" defTabSz="913765"/>
              <a:r>
                <a:rPr lang="en-US" sz="2130" b="1" dirty="0">
                  <a:solidFill>
                    <a:srgbClr val="00B0F0"/>
                  </a:solidFill>
                  <a:latin typeface="张海山锐线体简"/>
                  <a:cs typeface="+mn-ea"/>
                  <a:sym typeface="+mn-lt"/>
                </a:rPr>
                <a:t>90%</a:t>
              </a:r>
              <a:endParaRPr lang="en-US" sz="1600" b="1" dirty="0">
                <a:solidFill>
                  <a:srgbClr val="00B0F0"/>
                </a:solidFill>
                <a:latin typeface="张海山锐线体简"/>
                <a:cs typeface="+mn-ea"/>
                <a:sym typeface="+mn-lt"/>
              </a:endParaRPr>
            </a:p>
          </p:txBody>
        </p:sp>
      </p:grpSp>
      <p:grpSp>
        <p:nvGrpSpPr>
          <p:cNvPr id="7" name="Group 36"/>
          <p:cNvGrpSpPr>
            <a:grpSpLocks noChangeAspect="1"/>
          </p:cNvGrpSpPr>
          <p:nvPr/>
        </p:nvGrpSpPr>
        <p:grpSpPr>
          <a:xfrm>
            <a:off x="8921967" y="1739636"/>
            <a:ext cx="2494507" cy="2640229"/>
            <a:chOff x="6325383" y="1439274"/>
            <a:chExt cx="1555283" cy="1646138"/>
          </a:xfrm>
        </p:grpSpPr>
        <p:graphicFrame>
          <p:nvGraphicFramePr>
            <p:cNvPr id="66" name="Chart 65"/>
            <p:cNvGraphicFramePr/>
            <p:nvPr/>
          </p:nvGraphicFramePr>
          <p:xfrm>
            <a:off x="6325383" y="1439274"/>
            <a:ext cx="1555283" cy="1646138"/>
          </p:xfrm>
          <a:graphic>
            <a:graphicData uri="http://schemas.openxmlformats.org/drawingml/2006/chart">
              <c:chart xmlns:c="http://schemas.openxmlformats.org/drawingml/2006/chart" xmlns:r="http://schemas.openxmlformats.org/officeDocument/2006/relationships" r:id="rId4"/>
            </a:graphicData>
          </a:graphic>
        </p:graphicFrame>
        <p:sp>
          <p:nvSpPr>
            <p:cNvPr id="71" name="TextBox 70"/>
            <p:cNvSpPr txBox="1"/>
            <p:nvPr/>
          </p:nvSpPr>
          <p:spPr>
            <a:xfrm>
              <a:off x="6779912" y="2147957"/>
              <a:ext cx="666544" cy="262146"/>
            </a:xfrm>
            <a:prstGeom prst="rect">
              <a:avLst/>
            </a:prstGeom>
            <a:noFill/>
          </p:spPr>
          <p:txBody>
            <a:bodyPr wrap="square" rtlCol="0" anchor="ctr">
              <a:spAutoFit/>
            </a:bodyPr>
            <a:lstStyle/>
            <a:p>
              <a:pPr algn="ctr" defTabSz="913765"/>
              <a:r>
                <a:rPr lang="en-US" sz="2130" b="1" dirty="0">
                  <a:solidFill>
                    <a:srgbClr val="0070C0"/>
                  </a:solidFill>
                  <a:latin typeface="张海山锐线体简"/>
                  <a:cs typeface="+mn-ea"/>
                  <a:sym typeface="+mn-lt"/>
                </a:rPr>
                <a:t>100%</a:t>
              </a:r>
              <a:endParaRPr lang="en-US" sz="1600" b="1" dirty="0">
                <a:solidFill>
                  <a:srgbClr val="0070C0"/>
                </a:solidFill>
                <a:latin typeface="张海山锐线体简"/>
                <a:cs typeface="+mn-ea"/>
                <a:sym typeface="+mn-lt"/>
              </a:endParaRPr>
            </a:p>
          </p:txBody>
        </p:sp>
      </p:grpSp>
      <p:sp>
        <p:nvSpPr>
          <p:cNvPr id="50" name="TextBox 49"/>
          <p:cNvSpPr txBox="1"/>
          <p:nvPr/>
        </p:nvSpPr>
        <p:spPr>
          <a:xfrm>
            <a:off x="1767601" y="4392515"/>
            <a:ext cx="551289" cy="328018"/>
          </a:xfrm>
          <a:prstGeom prst="rect">
            <a:avLst/>
          </a:prstGeom>
          <a:noFill/>
        </p:spPr>
        <p:txBody>
          <a:bodyPr wrap="none" lIns="0" tIns="0" rIns="0" bIns="0" rtlCol="0">
            <a:spAutoFit/>
          </a:bodyPr>
          <a:lstStyle/>
          <a:p>
            <a:pPr algn="ctr" defTabSz="913765"/>
            <a:r>
              <a:rPr lang="en-US" sz="2130" b="1" dirty="0">
                <a:solidFill>
                  <a:srgbClr val="00B0F0"/>
                </a:solidFill>
                <a:latin typeface="张海山锐线体简"/>
                <a:cs typeface="+mn-ea"/>
                <a:sym typeface="+mn-lt"/>
              </a:rPr>
              <a:t>2001</a:t>
            </a:r>
            <a:endParaRPr lang="en-US" sz="2130" b="1" dirty="0">
              <a:solidFill>
                <a:srgbClr val="00B0F0"/>
              </a:solidFill>
              <a:latin typeface="张海山锐线体简"/>
              <a:cs typeface="+mn-ea"/>
              <a:sym typeface="+mn-lt"/>
            </a:endParaRPr>
          </a:p>
        </p:txBody>
      </p:sp>
      <p:sp>
        <p:nvSpPr>
          <p:cNvPr id="51" name="TextBox 50"/>
          <p:cNvSpPr txBox="1"/>
          <p:nvPr/>
        </p:nvSpPr>
        <p:spPr>
          <a:xfrm>
            <a:off x="4476260" y="4392515"/>
            <a:ext cx="551289" cy="328018"/>
          </a:xfrm>
          <a:prstGeom prst="rect">
            <a:avLst/>
          </a:prstGeom>
          <a:noFill/>
        </p:spPr>
        <p:txBody>
          <a:bodyPr wrap="none" lIns="0" tIns="0" rIns="0" bIns="0" rtlCol="0">
            <a:spAutoFit/>
          </a:bodyPr>
          <a:lstStyle/>
          <a:p>
            <a:pPr algn="ctr" defTabSz="913765"/>
            <a:r>
              <a:rPr lang="en-US" sz="2130" b="1" dirty="0">
                <a:solidFill>
                  <a:srgbClr val="0070C0"/>
                </a:solidFill>
                <a:latin typeface="张海山锐线体简"/>
                <a:cs typeface="+mn-ea"/>
                <a:sym typeface="+mn-lt"/>
              </a:rPr>
              <a:t>2005</a:t>
            </a:r>
            <a:endParaRPr lang="en-US" sz="2130" b="1" dirty="0">
              <a:solidFill>
                <a:srgbClr val="0070C0"/>
              </a:solidFill>
              <a:latin typeface="张海山锐线体简"/>
              <a:cs typeface="+mn-ea"/>
              <a:sym typeface="+mn-lt"/>
            </a:endParaRPr>
          </a:p>
        </p:txBody>
      </p:sp>
      <p:sp>
        <p:nvSpPr>
          <p:cNvPr id="52" name="TextBox 51"/>
          <p:cNvSpPr txBox="1"/>
          <p:nvPr/>
        </p:nvSpPr>
        <p:spPr>
          <a:xfrm>
            <a:off x="7184918" y="4392515"/>
            <a:ext cx="551289" cy="328018"/>
          </a:xfrm>
          <a:prstGeom prst="rect">
            <a:avLst/>
          </a:prstGeom>
          <a:noFill/>
        </p:spPr>
        <p:txBody>
          <a:bodyPr wrap="none" lIns="0" tIns="0" rIns="0" bIns="0" rtlCol="0">
            <a:spAutoFit/>
          </a:bodyPr>
          <a:lstStyle/>
          <a:p>
            <a:pPr algn="ctr" defTabSz="913765"/>
            <a:r>
              <a:rPr lang="en-US" sz="2130" b="1" dirty="0">
                <a:solidFill>
                  <a:srgbClr val="00B0F0"/>
                </a:solidFill>
                <a:latin typeface="张海山锐线体简"/>
                <a:cs typeface="+mn-ea"/>
                <a:sym typeface="+mn-lt"/>
              </a:rPr>
              <a:t>2007</a:t>
            </a:r>
            <a:endParaRPr lang="en-US" sz="2130" b="1" dirty="0">
              <a:solidFill>
                <a:srgbClr val="00B0F0"/>
              </a:solidFill>
              <a:latin typeface="张海山锐线体简"/>
              <a:cs typeface="+mn-ea"/>
              <a:sym typeface="+mn-lt"/>
            </a:endParaRPr>
          </a:p>
        </p:txBody>
      </p:sp>
      <p:sp>
        <p:nvSpPr>
          <p:cNvPr id="53" name="TextBox 52"/>
          <p:cNvSpPr txBox="1"/>
          <p:nvPr/>
        </p:nvSpPr>
        <p:spPr>
          <a:xfrm>
            <a:off x="9893576" y="4392515"/>
            <a:ext cx="551289" cy="328018"/>
          </a:xfrm>
          <a:prstGeom prst="rect">
            <a:avLst/>
          </a:prstGeom>
          <a:noFill/>
        </p:spPr>
        <p:txBody>
          <a:bodyPr wrap="none" lIns="0" tIns="0" rIns="0" bIns="0" rtlCol="0">
            <a:spAutoFit/>
          </a:bodyPr>
          <a:lstStyle/>
          <a:p>
            <a:pPr algn="ctr" defTabSz="913765"/>
            <a:r>
              <a:rPr lang="en-US" sz="2130" b="1" dirty="0">
                <a:solidFill>
                  <a:srgbClr val="0070C0"/>
                </a:solidFill>
                <a:latin typeface="张海山锐线体简"/>
                <a:cs typeface="+mn-ea"/>
                <a:sym typeface="+mn-lt"/>
              </a:rPr>
              <a:t>2014</a:t>
            </a:r>
            <a:endParaRPr lang="en-US" sz="2130" b="1" dirty="0">
              <a:solidFill>
                <a:srgbClr val="0070C0"/>
              </a:solidFill>
              <a:latin typeface="张海山锐线体简"/>
              <a:cs typeface="+mn-ea"/>
              <a:sym typeface="+mn-lt"/>
            </a:endParaRPr>
          </a:p>
        </p:txBody>
      </p:sp>
      <p:grpSp>
        <p:nvGrpSpPr>
          <p:cNvPr id="8" name="Group 37"/>
          <p:cNvGrpSpPr/>
          <p:nvPr/>
        </p:nvGrpSpPr>
        <p:grpSpPr>
          <a:xfrm>
            <a:off x="1179357" y="4923050"/>
            <a:ext cx="1727774" cy="744343"/>
            <a:chOff x="654725" y="3050273"/>
            <a:chExt cx="1296168" cy="558403"/>
          </a:xfrm>
        </p:grpSpPr>
        <p:sp>
          <p:nvSpPr>
            <p:cNvPr id="39" name="Isosceles Triangle 38"/>
            <p:cNvSpPr/>
            <p:nvPr/>
          </p:nvSpPr>
          <p:spPr>
            <a:xfrm>
              <a:off x="1158914" y="3050273"/>
              <a:ext cx="287790" cy="21276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1600" b="1" dirty="0">
                <a:solidFill>
                  <a:prstClr val="white"/>
                </a:solidFill>
                <a:latin typeface="张海山锐线体简"/>
                <a:cs typeface="+mn-ea"/>
                <a:sym typeface="+mn-lt"/>
              </a:endParaRPr>
            </a:p>
          </p:txBody>
        </p:sp>
        <p:sp>
          <p:nvSpPr>
            <p:cNvPr id="55" name="Round Same Side Corner Rectangle 54"/>
            <p:cNvSpPr/>
            <p:nvPr/>
          </p:nvSpPr>
          <p:spPr>
            <a:xfrm>
              <a:off x="654725" y="3187760"/>
              <a:ext cx="1296168" cy="420916"/>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zh-CN" altLang="en-US" sz="1600" b="1" dirty="0">
                  <a:solidFill>
                    <a:prstClr val="white"/>
                  </a:solidFill>
                  <a:latin typeface="张海山锐线体简"/>
                  <a:cs typeface="+mn-ea"/>
                  <a:sym typeface="+mn-lt"/>
                </a:rPr>
                <a:t>添加标题</a:t>
              </a:r>
              <a:endParaRPr lang="en-US" sz="1600" b="1" dirty="0">
                <a:solidFill>
                  <a:prstClr val="white"/>
                </a:solidFill>
                <a:latin typeface="张海山锐线体简"/>
                <a:cs typeface="+mn-ea"/>
                <a:sym typeface="+mn-lt"/>
              </a:endParaRPr>
            </a:p>
          </p:txBody>
        </p:sp>
      </p:grpSp>
      <p:grpSp>
        <p:nvGrpSpPr>
          <p:cNvPr id="9" name="Group 55"/>
          <p:cNvGrpSpPr/>
          <p:nvPr/>
        </p:nvGrpSpPr>
        <p:grpSpPr>
          <a:xfrm>
            <a:off x="3888016" y="4938939"/>
            <a:ext cx="1727774" cy="744343"/>
            <a:chOff x="654725" y="3050273"/>
            <a:chExt cx="1296168" cy="558403"/>
          </a:xfrm>
        </p:grpSpPr>
        <p:sp>
          <p:nvSpPr>
            <p:cNvPr id="57" name="Isosceles Triangle 56"/>
            <p:cNvSpPr/>
            <p:nvPr/>
          </p:nvSpPr>
          <p:spPr>
            <a:xfrm>
              <a:off x="1158914" y="3050273"/>
              <a:ext cx="287790" cy="21276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1600" b="1" dirty="0">
                <a:solidFill>
                  <a:prstClr val="white"/>
                </a:solidFill>
                <a:latin typeface="张海山锐线体简"/>
                <a:cs typeface="+mn-ea"/>
                <a:sym typeface="+mn-lt"/>
              </a:endParaRPr>
            </a:p>
          </p:txBody>
        </p:sp>
        <p:sp>
          <p:nvSpPr>
            <p:cNvPr id="58" name="Round Same Side Corner Rectangle 57"/>
            <p:cNvSpPr/>
            <p:nvPr/>
          </p:nvSpPr>
          <p:spPr>
            <a:xfrm>
              <a:off x="654725" y="3187760"/>
              <a:ext cx="1296168" cy="42091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zh-CN" altLang="en-US" sz="1600" b="1" dirty="0">
                  <a:solidFill>
                    <a:prstClr val="white"/>
                  </a:solidFill>
                  <a:latin typeface="张海山锐线体简"/>
                  <a:cs typeface="+mn-ea"/>
                  <a:sym typeface="+mn-lt"/>
                </a:rPr>
                <a:t>添加标题</a:t>
              </a:r>
              <a:endParaRPr lang="en-US" sz="1600" b="1" dirty="0">
                <a:solidFill>
                  <a:prstClr val="white"/>
                </a:solidFill>
                <a:latin typeface="张海山锐线体简"/>
                <a:cs typeface="+mn-ea"/>
                <a:sym typeface="+mn-lt"/>
              </a:endParaRPr>
            </a:p>
          </p:txBody>
        </p:sp>
      </p:grpSp>
      <p:grpSp>
        <p:nvGrpSpPr>
          <p:cNvPr id="10" name="Group 62"/>
          <p:cNvGrpSpPr/>
          <p:nvPr/>
        </p:nvGrpSpPr>
        <p:grpSpPr>
          <a:xfrm>
            <a:off x="6596675" y="4923050"/>
            <a:ext cx="1727774" cy="744343"/>
            <a:chOff x="654725" y="3050273"/>
            <a:chExt cx="1296168" cy="558403"/>
          </a:xfrm>
        </p:grpSpPr>
        <p:sp>
          <p:nvSpPr>
            <p:cNvPr id="67" name="Isosceles Triangle 66"/>
            <p:cNvSpPr/>
            <p:nvPr/>
          </p:nvSpPr>
          <p:spPr>
            <a:xfrm>
              <a:off x="1158914" y="3050273"/>
              <a:ext cx="287790" cy="21276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1600" b="1" dirty="0">
                <a:solidFill>
                  <a:prstClr val="white"/>
                </a:solidFill>
                <a:latin typeface="张海山锐线体简"/>
                <a:cs typeface="+mn-ea"/>
                <a:sym typeface="+mn-lt"/>
              </a:endParaRPr>
            </a:p>
          </p:txBody>
        </p:sp>
        <p:sp>
          <p:nvSpPr>
            <p:cNvPr id="72" name="Round Same Side Corner Rectangle 71"/>
            <p:cNvSpPr/>
            <p:nvPr/>
          </p:nvSpPr>
          <p:spPr>
            <a:xfrm>
              <a:off x="654725" y="3187760"/>
              <a:ext cx="1296168" cy="420916"/>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zh-CN" altLang="en-US" sz="1600" b="1" dirty="0">
                  <a:solidFill>
                    <a:prstClr val="white"/>
                  </a:solidFill>
                  <a:latin typeface="张海山锐线体简"/>
                  <a:cs typeface="+mn-ea"/>
                  <a:sym typeface="+mn-lt"/>
                </a:rPr>
                <a:t>添加标题</a:t>
              </a:r>
              <a:endParaRPr lang="en-US" sz="1600" b="1" dirty="0">
                <a:solidFill>
                  <a:prstClr val="white"/>
                </a:solidFill>
                <a:latin typeface="张海山锐线体简"/>
                <a:cs typeface="+mn-ea"/>
                <a:sym typeface="+mn-lt"/>
              </a:endParaRPr>
            </a:p>
          </p:txBody>
        </p:sp>
      </p:grpSp>
      <p:grpSp>
        <p:nvGrpSpPr>
          <p:cNvPr id="11" name="Group 72"/>
          <p:cNvGrpSpPr/>
          <p:nvPr/>
        </p:nvGrpSpPr>
        <p:grpSpPr>
          <a:xfrm>
            <a:off x="9305332" y="4923050"/>
            <a:ext cx="1727774" cy="744343"/>
            <a:chOff x="654725" y="3050273"/>
            <a:chExt cx="1296168" cy="558403"/>
          </a:xfrm>
        </p:grpSpPr>
        <p:sp>
          <p:nvSpPr>
            <p:cNvPr id="74" name="Isosceles Triangle 73"/>
            <p:cNvSpPr/>
            <p:nvPr/>
          </p:nvSpPr>
          <p:spPr>
            <a:xfrm>
              <a:off x="1158914" y="3050273"/>
              <a:ext cx="287790" cy="21276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1600" b="1" dirty="0">
                <a:solidFill>
                  <a:prstClr val="white"/>
                </a:solidFill>
                <a:latin typeface="张海山锐线体简"/>
                <a:cs typeface="+mn-ea"/>
                <a:sym typeface="+mn-lt"/>
              </a:endParaRPr>
            </a:p>
          </p:txBody>
        </p:sp>
        <p:sp>
          <p:nvSpPr>
            <p:cNvPr id="75" name="Round Same Side Corner Rectangle 74"/>
            <p:cNvSpPr/>
            <p:nvPr/>
          </p:nvSpPr>
          <p:spPr>
            <a:xfrm>
              <a:off x="654725" y="3187760"/>
              <a:ext cx="1296168" cy="420916"/>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zh-CN" altLang="en-US" sz="1600" b="1" dirty="0">
                  <a:solidFill>
                    <a:prstClr val="white"/>
                  </a:solidFill>
                  <a:latin typeface="张海山锐线体简"/>
                  <a:cs typeface="+mn-ea"/>
                  <a:sym typeface="+mn-lt"/>
                </a:rPr>
                <a:t>添加标题</a:t>
              </a:r>
              <a:endParaRPr lang="en-US" sz="1600" b="1" dirty="0">
                <a:solidFill>
                  <a:prstClr val="white"/>
                </a:solidFill>
                <a:latin typeface="张海山锐线体简"/>
                <a:cs typeface="+mn-ea"/>
                <a:sym typeface="+mn-lt"/>
              </a:endParaRPr>
            </a:p>
          </p:txBody>
        </p:sp>
      </p:grpSp>
      <p:sp>
        <p:nvSpPr>
          <p:cNvPr id="33" name="文本框 32"/>
          <p:cNvSpPr txBox="1"/>
          <p:nvPr/>
        </p:nvSpPr>
        <p:spPr>
          <a:xfrm>
            <a:off x="3613462" y="153671"/>
            <a:ext cx="5255202" cy="769241"/>
          </a:xfrm>
          <a:prstGeom prst="rect">
            <a:avLst/>
          </a:prstGeom>
          <a:noFill/>
        </p:spPr>
        <p:txBody>
          <a:bodyPr wrap="square" lIns="91416" tIns="45708" rIns="91416" bIns="45708" rtlCol="0">
            <a:spAutoFit/>
          </a:bodyPr>
          <a:lstStyle/>
          <a:p>
            <a:pPr algn="ctr" defTabSz="913765"/>
            <a:r>
              <a:rPr kumimoji="1" lang="zh-CN" altLang="en-US" sz="4400" b="1" dirty="0">
                <a:solidFill>
                  <a:prstClr val="white"/>
                </a:solidFill>
                <a:latin typeface="张海山锐线体简"/>
                <a:cs typeface="+mn-ea"/>
                <a:sym typeface="+mn-lt"/>
              </a:rPr>
              <a:t>添加您的标题</a:t>
            </a:r>
            <a:endParaRPr kumimoji="1" lang="zh-CN" altLang="en-US" sz="4400" b="1" dirty="0">
              <a:solidFill>
                <a:prstClr val="white"/>
              </a:solidFill>
              <a:latin typeface="张海山锐线体简"/>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1000"/>
                                        <p:tgtEl>
                                          <p:spTgt spid="3"/>
                                        </p:tgtEl>
                                      </p:cBhvr>
                                    </p:animEffect>
                                  </p:childTnLst>
                                </p:cTn>
                              </p:par>
                            </p:childTnLst>
                          </p:cTn>
                        </p:par>
                        <p:par>
                          <p:cTn id="8" fill="hold">
                            <p:stCondLst>
                              <p:cond delay="1000"/>
                            </p:stCondLst>
                            <p:childTnLst>
                              <p:par>
                                <p:cTn id="9" presetID="2" presetClass="entr" presetSubtype="4" accel="50000" decel="50000"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ppt_x"/>
                                          </p:val>
                                        </p:tav>
                                        <p:tav tm="100000">
                                          <p:val>
                                            <p:strVal val="#ppt_x"/>
                                          </p:val>
                                        </p:tav>
                                      </p:tavLst>
                                    </p:anim>
                                    <p:anim calcmode="lin" valueType="num">
                                      <p:cBhvr additive="base">
                                        <p:cTn id="12" dur="500" fill="hold"/>
                                        <p:tgtEl>
                                          <p:spTgt spid="50"/>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edge">
                                      <p:cBhvr>
                                        <p:cTn id="20" dur="1000"/>
                                        <p:tgtEl>
                                          <p:spTgt spid="5"/>
                                        </p:tgtEl>
                                      </p:cBhvr>
                                    </p:animEffect>
                                  </p:childTnLst>
                                </p:cTn>
                              </p:par>
                            </p:childTnLst>
                          </p:cTn>
                        </p:par>
                        <p:par>
                          <p:cTn id="21" fill="hold">
                            <p:stCondLst>
                              <p:cond delay="2500"/>
                            </p:stCondLst>
                            <p:childTnLst>
                              <p:par>
                                <p:cTn id="22" presetID="2" presetClass="entr" presetSubtype="4" accel="50000" decel="50000" fill="hold" grpId="0" nodeType="afterEffect">
                                  <p:stCondLst>
                                    <p:cond delay="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500" fill="hold"/>
                                        <p:tgtEl>
                                          <p:spTgt spid="51"/>
                                        </p:tgtEl>
                                        <p:attrNameLst>
                                          <p:attrName>ppt_x</p:attrName>
                                        </p:attrNameLst>
                                      </p:cBhvr>
                                      <p:tavLst>
                                        <p:tav tm="0">
                                          <p:val>
                                            <p:strVal val="#ppt_x"/>
                                          </p:val>
                                        </p:tav>
                                        <p:tav tm="100000">
                                          <p:val>
                                            <p:strVal val="#ppt_x"/>
                                          </p:val>
                                        </p:tav>
                                      </p:tavLst>
                                    </p:anim>
                                    <p:anim calcmode="lin" valueType="num">
                                      <p:cBhvr additive="base">
                                        <p:cTn id="25" dur="500" fill="hold"/>
                                        <p:tgtEl>
                                          <p:spTgt spid="51"/>
                                        </p:tgtEl>
                                        <p:attrNameLst>
                                          <p:attrName>ppt_y</p:attrName>
                                        </p:attrNameLst>
                                      </p:cBhvr>
                                      <p:tavLst>
                                        <p:tav tm="0">
                                          <p:val>
                                            <p:strVal val="1+#ppt_h/2"/>
                                          </p:val>
                                        </p:tav>
                                        <p:tav tm="100000">
                                          <p:val>
                                            <p:strVal val="#ppt_y"/>
                                          </p:val>
                                        </p:tav>
                                      </p:tavLst>
                                    </p:anim>
                                  </p:childTnLst>
                                </p:cTn>
                              </p:par>
                              <p:par>
                                <p:cTn id="26" presetID="2" presetClass="entr" presetSubtype="4" accel="50000" decel="5000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0"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edge">
                                      <p:cBhvr>
                                        <p:cTn id="33" dur="1000"/>
                                        <p:tgtEl>
                                          <p:spTgt spid="6"/>
                                        </p:tgtEl>
                                      </p:cBhvr>
                                    </p:animEffect>
                                  </p:childTnLst>
                                </p:cTn>
                              </p:par>
                            </p:childTnLst>
                          </p:cTn>
                        </p:par>
                        <p:par>
                          <p:cTn id="34" fill="hold">
                            <p:stCondLst>
                              <p:cond delay="4000"/>
                            </p:stCondLst>
                            <p:childTnLst>
                              <p:par>
                                <p:cTn id="35" presetID="2" presetClass="entr" presetSubtype="4" accel="50000" decel="50000" fill="hold" grpId="0" nodeType="afterEffect">
                                  <p:stCondLst>
                                    <p:cond delay="0"/>
                                  </p:stCondLst>
                                  <p:childTnLst>
                                    <p:set>
                                      <p:cBhvr>
                                        <p:cTn id="36" dur="1" fill="hold">
                                          <p:stCondLst>
                                            <p:cond delay="0"/>
                                          </p:stCondLst>
                                        </p:cTn>
                                        <p:tgtEl>
                                          <p:spTgt spid="52"/>
                                        </p:tgtEl>
                                        <p:attrNameLst>
                                          <p:attrName>style.visibility</p:attrName>
                                        </p:attrNameLst>
                                      </p:cBhvr>
                                      <p:to>
                                        <p:strVal val="visible"/>
                                      </p:to>
                                    </p:set>
                                    <p:anim calcmode="lin" valueType="num">
                                      <p:cBhvr additive="base">
                                        <p:cTn id="37" dur="500" fill="hold"/>
                                        <p:tgtEl>
                                          <p:spTgt spid="52"/>
                                        </p:tgtEl>
                                        <p:attrNameLst>
                                          <p:attrName>ppt_x</p:attrName>
                                        </p:attrNameLst>
                                      </p:cBhvr>
                                      <p:tavLst>
                                        <p:tav tm="0">
                                          <p:val>
                                            <p:strVal val="#ppt_x"/>
                                          </p:val>
                                        </p:tav>
                                        <p:tav tm="100000">
                                          <p:val>
                                            <p:strVal val="#ppt_x"/>
                                          </p:val>
                                        </p:tav>
                                      </p:tavLst>
                                    </p:anim>
                                    <p:anim calcmode="lin" valueType="num">
                                      <p:cBhvr additive="base">
                                        <p:cTn id="38" dur="500" fill="hold"/>
                                        <p:tgtEl>
                                          <p:spTgt spid="52"/>
                                        </p:tgtEl>
                                        <p:attrNameLst>
                                          <p:attrName>ppt_y</p:attrName>
                                        </p:attrNameLst>
                                      </p:cBhvr>
                                      <p:tavLst>
                                        <p:tav tm="0">
                                          <p:val>
                                            <p:strVal val="1+#ppt_h/2"/>
                                          </p:val>
                                        </p:tav>
                                        <p:tav tm="100000">
                                          <p:val>
                                            <p:strVal val="#ppt_y"/>
                                          </p:val>
                                        </p:tav>
                                      </p:tavLst>
                                    </p:anim>
                                  </p:childTnLst>
                                </p:cTn>
                              </p:par>
                              <p:par>
                                <p:cTn id="39" presetID="2" presetClass="entr" presetSubtype="4" accel="50000" decel="5000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20" presetClass="entr" presetSubtype="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edge">
                                      <p:cBhvr>
                                        <p:cTn id="46" dur="1000"/>
                                        <p:tgtEl>
                                          <p:spTgt spid="7"/>
                                        </p:tgtEl>
                                      </p:cBhvr>
                                    </p:animEffect>
                                  </p:childTnLst>
                                </p:cTn>
                              </p:par>
                            </p:childTnLst>
                          </p:cTn>
                        </p:par>
                        <p:par>
                          <p:cTn id="47" fill="hold">
                            <p:stCondLst>
                              <p:cond delay="5500"/>
                            </p:stCondLst>
                            <p:childTnLst>
                              <p:par>
                                <p:cTn id="48" presetID="2" presetClass="entr" presetSubtype="4" accel="50000" decel="50000" fill="hold" grpId="0" nodeType="afterEffect">
                                  <p:stCondLst>
                                    <p:cond delay="0"/>
                                  </p:stCondLst>
                                  <p:childTnLst>
                                    <p:set>
                                      <p:cBhvr>
                                        <p:cTn id="49" dur="1" fill="hold">
                                          <p:stCondLst>
                                            <p:cond delay="0"/>
                                          </p:stCondLst>
                                        </p:cTn>
                                        <p:tgtEl>
                                          <p:spTgt spid="53"/>
                                        </p:tgtEl>
                                        <p:attrNameLst>
                                          <p:attrName>style.visibility</p:attrName>
                                        </p:attrNameLst>
                                      </p:cBhvr>
                                      <p:to>
                                        <p:strVal val="visible"/>
                                      </p:to>
                                    </p:set>
                                    <p:anim calcmode="lin" valueType="num">
                                      <p:cBhvr additive="base">
                                        <p:cTn id="50" dur="500" fill="hold"/>
                                        <p:tgtEl>
                                          <p:spTgt spid="53"/>
                                        </p:tgtEl>
                                        <p:attrNameLst>
                                          <p:attrName>ppt_x</p:attrName>
                                        </p:attrNameLst>
                                      </p:cBhvr>
                                      <p:tavLst>
                                        <p:tav tm="0">
                                          <p:val>
                                            <p:strVal val="#ppt_x"/>
                                          </p:val>
                                        </p:tav>
                                        <p:tav tm="100000">
                                          <p:val>
                                            <p:strVal val="#ppt_x"/>
                                          </p:val>
                                        </p:tav>
                                      </p:tavLst>
                                    </p:anim>
                                    <p:anim calcmode="lin" valueType="num">
                                      <p:cBhvr additive="base">
                                        <p:cTn id="51" dur="500" fill="hold"/>
                                        <p:tgtEl>
                                          <p:spTgt spid="53"/>
                                        </p:tgtEl>
                                        <p:attrNameLst>
                                          <p:attrName>ppt_y</p:attrName>
                                        </p:attrNameLst>
                                      </p:cBhvr>
                                      <p:tavLst>
                                        <p:tav tm="0">
                                          <p:val>
                                            <p:strVal val="1+#ppt_h/2"/>
                                          </p:val>
                                        </p:tav>
                                        <p:tav tm="100000">
                                          <p:val>
                                            <p:strVal val="#ppt_y"/>
                                          </p:val>
                                        </p:tav>
                                      </p:tavLst>
                                    </p:anim>
                                  </p:childTnLst>
                                </p:cTn>
                              </p:par>
                              <p:par>
                                <p:cTn id="52" presetID="2" presetClass="entr" presetSubtype="4" accel="50000" decel="5000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500" fill="hold"/>
                                        <p:tgtEl>
                                          <p:spTgt spid="11"/>
                                        </p:tgtEl>
                                        <p:attrNameLst>
                                          <p:attrName>ppt_x</p:attrName>
                                        </p:attrNameLst>
                                      </p:cBhvr>
                                      <p:tavLst>
                                        <p:tav tm="0">
                                          <p:val>
                                            <p:strVal val="#ppt_x"/>
                                          </p:val>
                                        </p:tav>
                                        <p:tav tm="100000">
                                          <p:val>
                                            <p:strVal val="#ppt_x"/>
                                          </p:val>
                                        </p:tav>
                                      </p:tavLst>
                                    </p:anim>
                                    <p:anim calcmode="lin" valueType="num">
                                      <p:cBhvr additive="base">
                                        <p:cTn id="5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2" name="等腰三角形 10"/>
          <p:cNvSpPr/>
          <p:nvPr/>
        </p:nvSpPr>
        <p:spPr>
          <a:xfrm rot="7005394">
            <a:off x="6747953" y="200966"/>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1" fmla="*/ 0 w 3770200"/>
              <a:gd name="connsiteY0-2" fmla="*/ 6859430 h 6859430"/>
              <a:gd name="connsiteX1-3" fmla="*/ 3770200 w 3770200"/>
              <a:gd name="connsiteY1-4" fmla="*/ 0 h 6859430"/>
              <a:gd name="connsiteX2-5" fmla="*/ 0 w 3770200"/>
              <a:gd name="connsiteY2-6" fmla="*/ 6859430 h 6859430"/>
            </a:gdLst>
            <a:ahLst/>
            <a:cxnLst>
              <a:cxn ang="0">
                <a:pos x="connsiteX0-1" y="connsiteY0-2"/>
              </a:cxn>
              <a:cxn ang="0">
                <a:pos x="connsiteX1-3" y="connsiteY1-4"/>
              </a:cxn>
              <a:cxn ang="0">
                <a:pos x="connsiteX2-5" y="connsiteY2-6"/>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10"/>
          <p:cNvSpPr/>
          <p:nvPr/>
        </p:nvSpPr>
        <p:spPr>
          <a:xfrm>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1" fmla="*/ 0 w 3770200"/>
              <a:gd name="connsiteY0-2" fmla="*/ 6859430 h 6859430"/>
              <a:gd name="connsiteX1-3" fmla="*/ 3770200 w 3770200"/>
              <a:gd name="connsiteY1-4" fmla="*/ 0 h 6859430"/>
              <a:gd name="connsiteX2-5" fmla="*/ 0 w 3770200"/>
              <a:gd name="connsiteY2-6" fmla="*/ 6859430 h 6859430"/>
            </a:gdLst>
            <a:ahLst/>
            <a:cxnLst>
              <a:cxn ang="0">
                <a:pos x="connsiteX0-1" y="connsiteY0-2"/>
              </a:cxn>
              <a:cxn ang="0">
                <a:pos x="connsiteX1-3" y="connsiteY1-4"/>
              </a:cxn>
              <a:cxn ang="0">
                <a:pos x="connsiteX2-5" y="connsiteY2-6"/>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4696314" y="1531855"/>
            <a:ext cx="2952206" cy="2351314"/>
          </a:xfrm>
          <a:prstGeom prst="triangle">
            <a:avLst>
              <a:gd name="adj" fmla="val 47680"/>
            </a:avLst>
          </a:prstGeom>
          <a:noFill/>
          <a:ln w="146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3713816" y="1471150"/>
            <a:ext cx="4764368" cy="3915699"/>
          </a:xfrm>
          <a:prstGeom prst="triangle">
            <a:avLst/>
          </a:prstGeom>
          <a:noFill/>
          <a:ln w="28575">
            <a:solidFill>
              <a:schemeClr val="bg1">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29178" y="2587117"/>
            <a:ext cx="1133644" cy="1015663"/>
          </a:xfrm>
          <a:prstGeom prst="rect">
            <a:avLst/>
          </a:prstGeom>
        </p:spPr>
        <p:txBody>
          <a:bodyPr wrap="none">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04</a:t>
            </a:r>
            <a:endParaRPr lang="zh-CN" altLang="en-US" sz="6000" dirty="0"/>
          </a:p>
        </p:txBody>
      </p:sp>
      <p:sp>
        <p:nvSpPr>
          <p:cNvPr id="8" name="TextBox 27"/>
          <p:cNvSpPr txBox="1">
            <a:spLocks noChangeArrowheads="1"/>
          </p:cNvSpPr>
          <p:nvPr/>
        </p:nvSpPr>
        <p:spPr bwMode="auto">
          <a:xfrm>
            <a:off x="5004163" y="4235754"/>
            <a:ext cx="2644358" cy="769441"/>
          </a:xfrm>
          <a:prstGeom prst="rect">
            <a:avLst/>
          </a:prstGeom>
          <a:noFill/>
          <a:ln w="9525">
            <a:noFill/>
            <a:miter lim="800000"/>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4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添加标题</a:t>
            </a:r>
            <a:endParaRPr kumimoji="0" lang="id-ID" altLang="en-US" sz="4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Rectangle 28"/>
          <p:cNvSpPr>
            <a:spLocks noChangeArrowheads="1"/>
          </p:cNvSpPr>
          <p:nvPr/>
        </p:nvSpPr>
        <p:spPr bwMode="auto">
          <a:xfrm>
            <a:off x="3198386" y="5065378"/>
            <a:ext cx="7029450" cy="461665"/>
          </a:xfrm>
          <a:prstGeom prst="rect">
            <a:avLst/>
          </a:prstGeom>
          <a:noFill/>
          <a:ln w="9525">
            <a:noFill/>
            <a:miter lim="800000"/>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rPr>
              <a:t>小这里输入文字说明这里输入文字说明这里输入文字说明这里输入文字说明这里输入文字说明这里输入文字说明这里输入文字说明这里输入文字说明这里输入文字说明。</a:t>
            </a:r>
            <a:endParaRPr kumimoji="0" lang="zh-CN" altLang="en-US"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28" name="Text Placeholder 9"/>
          <p:cNvSpPr txBox="1"/>
          <p:nvPr/>
        </p:nvSpPr>
        <p:spPr>
          <a:xfrm>
            <a:off x="1840624" y="2432051"/>
            <a:ext cx="1934401" cy="32953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Font typeface="Arial" panose="020B0604020202020204" pitchFamily="34" charset="0"/>
              <a:buNone/>
            </a:pP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9" name="Text Placeholder 8"/>
          <p:cNvSpPr txBox="1"/>
          <p:nvPr/>
        </p:nvSpPr>
        <p:spPr>
          <a:xfrm>
            <a:off x="1957609" y="1493044"/>
            <a:ext cx="1308100" cy="306387"/>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buFont typeface="Arial" panose="020B0604020202020204" pitchFamily="34" charset="0"/>
              <a:buNone/>
            </a:pPr>
            <a:endParaRPr lang="en-AU" sz="12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317" y="260093"/>
            <a:ext cx="8868408" cy="434391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9">
                                            <p:txEl>
                                              <p:pRg st="0" end="0"/>
                                            </p:txEl>
                                          </p:spTgt>
                                        </p:tgtEl>
                                        <p:attrNameLst>
                                          <p:attrName>style.visibility</p:attrName>
                                        </p:attrNameLst>
                                      </p:cBhvr>
                                      <p:to>
                                        <p:strVal val="visible"/>
                                      </p:to>
                                    </p:set>
                                    <p:animEffect transition="in" filter="fade">
                                      <p:cBhvr>
                                        <p:cTn id="11"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2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Line buttom"/>
          <p:cNvCxnSpPr/>
          <p:nvPr/>
        </p:nvCxnSpPr>
        <p:spPr>
          <a:xfrm>
            <a:off x="915749" y="2905484"/>
            <a:ext cx="10360502"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35" name="Slide Number Placeholder 34"/>
          <p:cNvSpPr>
            <a:spLocks noGrp="1"/>
          </p:cNvSpPr>
          <p:nvPr>
            <p:ph type="sldNum" sz="quarter" idx="4294967295"/>
          </p:nvPr>
        </p:nvSpPr>
        <p:spPr>
          <a:xfrm>
            <a:off x="9347200" y="6356350"/>
            <a:ext cx="2844800" cy="365125"/>
          </a:xfrm>
          <a:prstGeom prst="rect">
            <a:avLst/>
          </a:prstGeom>
        </p:spPr>
        <p:txBody>
          <a:bodyPr/>
          <a:lstStyle/>
          <a:p>
            <a:pPr defTabSz="913765"/>
            <a:fld id="{C136B7D2-B98C-44FD-8D04-7EC62A564975}" type="slidenum">
              <a:rPr lang="en-US" sz="1800">
                <a:solidFill>
                  <a:srgbClr val="FFFFFF"/>
                </a:solidFill>
                <a:latin typeface="张海山锐线体简"/>
                <a:cs typeface="+mn-ea"/>
                <a:sym typeface="+mn-lt"/>
              </a:rPr>
            </a:fld>
            <a:endParaRPr lang="en-US" sz="1800" dirty="0">
              <a:solidFill>
                <a:srgbClr val="FFFFFF"/>
              </a:solidFill>
              <a:latin typeface="张海山锐线体简"/>
              <a:cs typeface="+mn-ea"/>
              <a:sym typeface="+mn-lt"/>
            </a:endParaRPr>
          </a:p>
        </p:txBody>
      </p:sp>
      <p:grpSp>
        <p:nvGrpSpPr>
          <p:cNvPr id="2" name="Group 25"/>
          <p:cNvGrpSpPr/>
          <p:nvPr/>
        </p:nvGrpSpPr>
        <p:grpSpPr>
          <a:xfrm>
            <a:off x="669950" y="4119459"/>
            <a:ext cx="1971624" cy="945870"/>
            <a:chOff x="764014" y="1586048"/>
            <a:chExt cx="1544637" cy="709587"/>
          </a:xfrm>
        </p:grpSpPr>
        <p:sp>
          <p:nvSpPr>
            <p:cNvPr id="27" name="Text Placeholder 3"/>
            <p:cNvSpPr txBox="1"/>
            <p:nvPr/>
          </p:nvSpPr>
          <p:spPr>
            <a:xfrm>
              <a:off x="1212409" y="1586048"/>
              <a:ext cx="64785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600" b="1" dirty="0">
                  <a:solidFill>
                    <a:srgbClr val="FFFFFF">
                      <a:lumMod val="75000"/>
                      <a:lumOff val="25000"/>
                    </a:srgbClr>
                  </a:solidFill>
                  <a:latin typeface="张海山锐线体简"/>
                  <a:cs typeface="+mn-ea"/>
                  <a:sym typeface="+mn-lt"/>
                </a:rPr>
                <a:t>添加标题</a:t>
              </a:r>
              <a:endParaRPr lang="en-US" sz="2130" b="1" dirty="0">
                <a:solidFill>
                  <a:srgbClr val="FFFFFF">
                    <a:lumMod val="75000"/>
                    <a:lumOff val="25000"/>
                  </a:srgbClr>
                </a:solidFill>
                <a:latin typeface="张海山锐线体简"/>
                <a:cs typeface="+mn-ea"/>
                <a:sym typeface="+mn-lt"/>
              </a:endParaRPr>
            </a:p>
          </p:txBody>
        </p:sp>
        <p:sp>
          <p:nvSpPr>
            <p:cNvPr id="28" name="Text Placeholder 3"/>
            <p:cNvSpPr txBox="1"/>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en-US" sz="1335" dirty="0">
                  <a:solidFill>
                    <a:srgbClr val="FFFFFF">
                      <a:lumMod val="65000"/>
                      <a:lumOff val="35000"/>
                    </a:srgbClr>
                  </a:solidFill>
                  <a:latin typeface="张海山锐线体简"/>
                  <a:cs typeface="+mn-ea"/>
                  <a:sym typeface="+mn-lt"/>
                </a:rPr>
                <a:t>There are many variations</a:t>
              </a:r>
              <a:endParaRPr lang="en-US" sz="1335" dirty="0">
                <a:solidFill>
                  <a:srgbClr val="FFFFFF">
                    <a:lumMod val="65000"/>
                    <a:lumOff val="35000"/>
                  </a:srgbClr>
                </a:solidFill>
                <a:latin typeface="张海山锐线体简"/>
                <a:cs typeface="+mn-ea"/>
                <a:sym typeface="+mn-lt"/>
              </a:endParaRPr>
            </a:p>
            <a:p>
              <a:pPr defTabSz="1218565">
                <a:spcBef>
                  <a:spcPct val="20000"/>
                </a:spcBef>
                <a:defRPr/>
              </a:pPr>
              <a:r>
                <a:rPr lang="en-US" sz="1335" dirty="0">
                  <a:solidFill>
                    <a:srgbClr val="FFFFFF">
                      <a:lumMod val="65000"/>
                      <a:lumOff val="35000"/>
                    </a:srgbClr>
                  </a:solidFill>
                  <a:latin typeface="张海山锐线体简"/>
                  <a:cs typeface="+mn-ea"/>
                  <a:sym typeface="+mn-lt"/>
                </a:rPr>
                <a:t> of passages of lorem</a:t>
              </a:r>
              <a:endParaRPr lang="en-US" sz="1335" dirty="0">
                <a:solidFill>
                  <a:srgbClr val="FFFFFF">
                    <a:lumMod val="65000"/>
                    <a:lumOff val="35000"/>
                  </a:srgbClr>
                </a:solidFill>
                <a:latin typeface="张海山锐线体简"/>
                <a:cs typeface="+mn-ea"/>
                <a:sym typeface="+mn-lt"/>
              </a:endParaRPr>
            </a:p>
            <a:p>
              <a:pPr defTabSz="1218565">
                <a:spcBef>
                  <a:spcPct val="20000"/>
                </a:spcBef>
                <a:defRPr/>
              </a:pPr>
              <a:r>
                <a:rPr lang="en-US" sz="1335" dirty="0">
                  <a:solidFill>
                    <a:srgbClr val="FFFFFF">
                      <a:lumMod val="65000"/>
                      <a:lumOff val="35000"/>
                    </a:srgbClr>
                  </a:solidFill>
                  <a:latin typeface="张海山锐线体简"/>
                  <a:cs typeface="+mn-ea"/>
                  <a:sym typeface="+mn-lt"/>
                </a:rPr>
                <a:t> ipsum available</a:t>
              </a:r>
              <a:endParaRPr lang="en-US" sz="1335" dirty="0">
                <a:solidFill>
                  <a:srgbClr val="FFFFFF">
                    <a:lumMod val="65000"/>
                    <a:lumOff val="35000"/>
                  </a:srgbClr>
                </a:solidFill>
                <a:latin typeface="张海山锐线体简"/>
                <a:cs typeface="+mn-ea"/>
                <a:sym typeface="+mn-lt"/>
              </a:endParaRPr>
            </a:p>
          </p:txBody>
        </p:sp>
      </p:grpSp>
      <p:sp>
        <p:nvSpPr>
          <p:cNvPr id="75" name="Oval 74"/>
          <p:cNvSpPr/>
          <p:nvPr/>
        </p:nvSpPr>
        <p:spPr>
          <a:xfrm>
            <a:off x="1473945" y="5215468"/>
            <a:ext cx="363634" cy="3636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2400" dirty="0">
              <a:solidFill>
                <a:prstClr val="white"/>
              </a:solidFill>
              <a:latin typeface="张海山锐线体简"/>
              <a:cs typeface="+mn-ea"/>
              <a:sym typeface="+mn-lt"/>
            </a:endParaRPr>
          </a:p>
        </p:txBody>
      </p:sp>
      <p:grpSp>
        <p:nvGrpSpPr>
          <p:cNvPr id="3" name="Group 25"/>
          <p:cNvGrpSpPr/>
          <p:nvPr/>
        </p:nvGrpSpPr>
        <p:grpSpPr>
          <a:xfrm>
            <a:off x="2836137" y="4119459"/>
            <a:ext cx="1971624" cy="945870"/>
            <a:chOff x="764014" y="1586048"/>
            <a:chExt cx="1544637" cy="709587"/>
          </a:xfrm>
        </p:grpSpPr>
        <p:sp>
          <p:nvSpPr>
            <p:cNvPr id="53" name="Text Placeholder 3"/>
            <p:cNvSpPr txBox="1"/>
            <p:nvPr/>
          </p:nvSpPr>
          <p:spPr>
            <a:xfrm>
              <a:off x="1212409" y="1586048"/>
              <a:ext cx="64785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600" b="1" dirty="0">
                  <a:solidFill>
                    <a:srgbClr val="FFFFFF">
                      <a:lumMod val="75000"/>
                      <a:lumOff val="25000"/>
                    </a:srgbClr>
                  </a:solidFill>
                  <a:latin typeface="张海山锐线体简"/>
                  <a:cs typeface="+mn-ea"/>
                  <a:sym typeface="+mn-lt"/>
                </a:rPr>
                <a:t>添加标题</a:t>
              </a:r>
              <a:endParaRPr lang="en-US" sz="1600" b="1" dirty="0">
                <a:solidFill>
                  <a:srgbClr val="FFFFFF">
                    <a:lumMod val="75000"/>
                    <a:lumOff val="25000"/>
                  </a:srgbClr>
                </a:solidFill>
                <a:latin typeface="张海山锐线体简"/>
                <a:cs typeface="+mn-ea"/>
                <a:sym typeface="+mn-lt"/>
              </a:endParaRPr>
            </a:p>
          </p:txBody>
        </p:sp>
        <p:sp>
          <p:nvSpPr>
            <p:cNvPr id="54" name="Text Placeholder 3"/>
            <p:cNvSpPr txBox="1"/>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en-US" sz="1335" dirty="0">
                  <a:solidFill>
                    <a:srgbClr val="FFFFFF">
                      <a:lumMod val="65000"/>
                      <a:lumOff val="35000"/>
                    </a:srgbClr>
                  </a:solidFill>
                  <a:latin typeface="张海山锐线体简"/>
                  <a:cs typeface="+mn-ea"/>
                  <a:sym typeface="+mn-lt"/>
                </a:rPr>
                <a:t>There are many variations</a:t>
              </a:r>
              <a:endParaRPr lang="en-US" sz="1335" dirty="0">
                <a:solidFill>
                  <a:srgbClr val="FFFFFF">
                    <a:lumMod val="65000"/>
                    <a:lumOff val="35000"/>
                  </a:srgbClr>
                </a:solidFill>
                <a:latin typeface="张海山锐线体简"/>
                <a:cs typeface="+mn-ea"/>
                <a:sym typeface="+mn-lt"/>
              </a:endParaRPr>
            </a:p>
            <a:p>
              <a:pPr defTabSz="1218565">
                <a:spcBef>
                  <a:spcPct val="20000"/>
                </a:spcBef>
                <a:defRPr/>
              </a:pPr>
              <a:r>
                <a:rPr lang="en-US" sz="1335" dirty="0">
                  <a:solidFill>
                    <a:srgbClr val="FFFFFF">
                      <a:lumMod val="65000"/>
                      <a:lumOff val="35000"/>
                    </a:srgbClr>
                  </a:solidFill>
                  <a:latin typeface="张海山锐线体简"/>
                  <a:cs typeface="+mn-ea"/>
                  <a:sym typeface="+mn-lt"/>
                </a:rPr>
                <a:t> of passages of lorem</a:t>
              </a:r>
              <a:endParaRPr lang="en-US" sz="1335" dirty="0">
                <a:solidFill>
                  <a:srgbClr val="FFFFFF">
                    <a:lumMod val="65000"/>
                    <a:lumOff val="35000"/>
                  </a:srgbClr>
                </a:solidFill>
                <a:latin typeface="张海山锐线体简"/>
                <a:cs typeface="+mn-ea"/>
                <a:sym typeface="+mn-lt"/>
              </a:endParaRPr>
            </a:p>
            <a:p>
              <a:pPr defTabSz="1218565">
                <a:spcBef>
                  <a:spcPct val="20000"/>
                </a:spcBef>
                <a:defRPr/>
              </a:pPr>
              <a:r>
                <a:rPr lang="en-US" sz="1335" dirty="0">
                  <a:solidFill>
                    <a:srgbClr val="FFFFFF">
                      <a:lumMod val="65000"/>
                      <a:lumOff val="35000"/>
                    </a:srgbClr>
                  </a:solidFill>
                  <a:latin typeface="张海山锐线体简"/>
                  <a:cs typeface="+mn-ea"/>
                  <a:sym typeface="+mn-lt"/>
                </a:rPr>
                <a:t> ipsum available</a:t>
              </a:r>
              <a:endParaRPr lang="en-US" sz="1335" dirty="0">
                <a:solidFill>
                  <a:srgbClr val="FFFFFF">
                    <a:lumMod val="65000"/>
                    <a:lumOff val="35000"/>
                  </a:srgbClr>
                </a:solidFill>
                <a:latin typeface="张海山锐线体简"/>
                <a:cs typeface="+mn-ea"/>
                <a:sym typeface="+mn-lt"/>
              </a:endParaRPr>
            </a:p>
          </p:txBody>
        </p:sp>
      </p:grpSp>
      <p:sp>
        <p:nvSpPr>
          <p:cNvPr id="76" name="Oval 75"/>
          <p:cNvSpPr/>
          <p:nvPr/>
        </p:nvSpPr>
        <p:spPr>
          <a:xfrm>
            <a:off x="3640132" y="5215468"/>
            <a:ext cx="363634" cy="3636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2400" dirty="0">
              <a:solidFill>
                <a:prstClr val="white"/>
              </a:solidFill>
              <a:latin typeface="张海山锐线体简"/>
              <a:cs typeface="+mn-ea"/>
              <a:sym typeface="+mn-lt"/>
            </a:endParaRPr>
          </a:p>
        </p:txBody>
      </p:sp>
      <p:grpSp>
        <p:nvGrpSpPr>
          <p:cNvPr id="4" name="Group 25"/>
          <p:cNvGrpSpPr/>
          <p:nvPr/>
        </p:nvGrpSpPr>
        <p:grpSpPr>
          <a:xfrm>
            <a:off x="5002323" y="4119459"/>
            <a:ext cx="1971624" cy="945870"/>
            <a:chOff x="764014" y="1586048"/>
            <a:chExt cx="1544637" cy="709587"/>
          </a:xfrm>
        </p:grpSpPr>
        <p:sp>
          <p:nvSpPr>
            <p:cNvPr id="56" name="Text Placeholder 3"/>
            <p:cNvSpPr txBox="1"/>
            <p:nvPr/>
          </p:nvSpPr>
          <p:spPr>
            <a:xfrm>
              <a:off x="1212409" y="1586048"/>
              <a:ext cx="64785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600" b="1" dirty="0">
                  <a:solidFill>
                    <a:srgbClr val="FFFFFF">
                      <a:lumMod val="75000"/>
                      <a:lumOff val="25000"/>
                    </a:srgbClr>
                  </a:solidFill>
                  <a:latin typeface="张海山锐线体简"/>
                  <a:cs typeface="+mn-ea"/>
                  <a:sym typeface="+mn-lt"/>
                </a:rPr>
                <a:t>添加标题</a:t>
              </a:r>
              <a:endParaRPr lang="en-US" sz="1600" b="1" dirty="0">
                <a:solidFill>
                  <a:srgbClr val="FFFFFF">
                    <a:lumMod val="75000"/>
                    <a:lumOff val="25000"/>
                  </a:srgbClr>
                </a:solidFill>
                <a:latin typeface="张海山锐线体简"/>
                <a:cs typeface="+mn-ea"/>
                <a:sym typeface="+mn-lt"/>
              </a:endParaRPr>
            </a:p>
          </p:txBody>
        </p:sp>
        <p:sp>
          <p:nvSpPr>
            <p:cNvPr id="68" name="Text Placeholder 3"/>
            <p:cNvSpPr txBox="1"/>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en-US" sz="1335" dirty="0">
                  <a:solidFill>
                    <a:srgbClr val="FFFFFF">
                      <a:lumMod val="65000"/>
                      <a:lumOff val="35000"/>
                    </a:srgbClr>
                  </a:solidFill>
                  <a:latin typeface="张海山锐线体简"/>
                  <a:cs typeface="+mn-ea"/>
                  <a:sym typeface="+mn-lt"/>
                </a:rPr>
                <a:t>There are many variations</a:t>
              </a:r>
              <a:endParaRPr lang="en-US" sz="1335" dirty="0">
                <a:solidFill>
                  <a:srgbClr val="FFFFFF">
                    <a:lumMod val="65000"/>
                    <a:lumOff val="35000"/>
                  </a:srgbClr>
                </a:solidFill>
                <a:latin typeface="张海山锐线体简"/>
                <a:cs typeface="+mn-ea"/>
                <a:sym typeface="+mn-lt"/>
              </a:endParaRPr>
            </a:p>
            <a:p>
              <a:pPr defTabSz="1218565">
                <a:spcBef>
                  <a:spcPct val="20000"/>
                </a:spcBef>
                <a:defRPr/>
              </a:pPr>
              <a:r>
                <a:rPr lang="en-US" sz="1335" dirty="0">
                  <a:solidFill>
                    <a:srgbClr val="FFFFFF">
                      <a:lumMod val="65000"/>
                      <a:lumOff val="35000"/>
                    </a:srgbClr>
                  </a:solidFill>
                  <a:latin typeface="张海山锐线体简"/>
                  <a:cs typeface="+mn-ea"/>
                  <a:sym typeface="+mn-lt"/>
                </a:rPr>
                <a:t> of passages of lorem</a:t>
              </a:r>
              <a:endParaRPr lang="en-US" sz="1335" dirty="0">
                <a:solidFill>
                  <a:srgbClr val="FFFFFF">
                    <a:lumMod val="65000"/>
                    <a:lumOff val="35000"/>
                  </a:srgbClr>
                </a:solidFill>
                <a:latin typeface="张海山锐线体简"/>
                <a:cs typeface="+mn-ea"/>
                <a:sym typeface="+mn-lt"/>
              </a:endParaRPr>
            </a:p>
            <a:p>
              <a:pPr defTabSz="1218565">
                <a:spcBef>
                  <a:spcPct val="20000"/>
                </a:spcBef>
                <a:defRPr/>
              </a:pPr>
              <a:r>
                <a:rPr lang="en-US" sz="1335" dirty="0">
                  <a:solidFill>
                    <a:srgbClr val="FFFFFF">
                      <a:lumMod val="65000"/>
                      <a:lumOff val="35000"/>
                    </a:srgbClr>
                  </a:solidFill>
                  <a:latin typeface="张海山锐线体简"/>
                  <a:cs typeface="+mn-ea"/>
                  <a:sym typeface="+mn-lt"/>
                </a:rPr>
                <a:t> ipsum available</a:t>
              </a:r>
              <a:endParaRPr lang="en-US" sz="1335" dirty="0">
                <a:solidFill>
                  <a:srgbClr val="FFFFFF">
                    <a:lumMod val="65000"/>
                    <a:lumOff val="35000"/>
                  </a:srgbClr>
                </a:solidFill>
                <a:latin typeface="张海山锐线体简"/>
                <a:cs typeface="+mn-ea"/>
                <a:sym typeface="+mn-lt"/>
              </a:endParaRPr>
            </a:p>
          </p:txBody>
        </p:sp>
      </p:grpSp>
      <p:sp>
        <p:nvSpPr>
          <p:cNvPr id="77" name="Oval 76"/>
          <p:cNvSpPr/>
          <p:nvPr/>
        </p:nvSpPr>
        <p:spPr>
          <a:xfrm>
            <a:off x="5806318" y="5215468"/>
            <a:ext cx="363634" cy="3636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2400" dirty="0">
              <a:solidFill>
                <a:prstClr val="white"/>
              </a:solidFill>
              <a:latin typeface="张海山锐线体简"/>
              <a:cs typeface="+mn-ea"/>
              <a:sym typeface="+mn-lt"/>
            </a:endParaRPr>
          </a:p>
        </p:txBody>
      </p:sp>
      <p:grpSp>
        <p:nvGrpSpPr>
          <p:cNvPr id="6" name="Group 25"/>
          <p:cNvGrpSpPr/>
          <p:nvPr/>
        </p:nvGrpSpPr>
        <p:grpSpPr>
          <a:xfrm>
            <a:off x="7168510" y="4119459"/>
            <a:ext cx="1971624" cy="945870"/>
            <a:chOff x="764014" y="1586048"/>
            <a:chExt cx="1544637" cy="709587"/>
          </a:xfrm>
        </p:grpSpPr>
        <p:sp>
          <p:nvSpPr>
            <p:cNvPr id="70" name="Text Placeholder 3"/>
            <p:cNvSpPr txBox="1"/>
            <p:nvPr/>
          </p:nvSpPr>
          <p:spPr>
            <a:xfrm>
              <a:off x="1212409" y="1586048"/>
              <a:ext cx="64785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600" b="1" dirty="0">
                  <a:solidFill>
                    <a:srgbClr val="FFFFFF">
                      <a:lumMod val="75000"/>
                      <a:lumOff val="25000"/>
                    </a:srgbClr>
                  </a:solidFill>
                  <a:latin typeface="张海山锐线体简"/>
                  <a:cs typeface="+mn-ea"/>
                  <a:sym typeface="+mn-lt"/>
                </a:rPr>
                <a:t>添加标题</a:t>
              </a:r>
              <a:endParaRPr lang="en-US" sz="1600" b="1" dirty="0">
                <a:solidFill>
                  <a:srgbClr val="FFFFFF">
                    <a:lumMod val="75000"/>
                    <a:lumOff val="25000"/>
                  </a:srgbClr>
                </a:solidFill>
                <a:latin typeface="张海山锐线体简"/>
                <a:cs typeface="+mn-ea"/>
                <a:sym typeface="+mn-lt"/>
              </a:endParaRPr>
            </a:p>
          </p:txBody>
        </p:sp>
        <p:sp>
          <p:nvSpPr>
            <p:cNvPr id="71" name="Text Placeholder 3"/>
            <p:cNvSpPr txBox="1"/>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en-US" sz="1335" dirty="0">
                  <a:solidFill>
                    <a:srgbClr val="FFFFFF">
                      <a:lumMod val="65000"/>
                      <a:lumOff val="35000"/>
                    </a:srgbClr>
                  </a:solidFill>
                  <a:latin typeface="张海山锐线体简"/>
                  <a:cs typeface="+mn-ea"/>
                  <a:sym typeface="+mn-lt"/>
                </a:rPr>
                <a:t>There are many variations</a:t>
              </a:r>
              <a:endParaRPr lang="en-US" sz="1335" dirty="0">
                <a:solidFill>
                  <a:srgbClr val="FFFFFF">
                    <a:lumMod val="65000"/>
                    <a:lumOff val="35000"/>
                  </a:srgbClr>
                </a:solidFill>
                <a:latin typeface="张海山锐线体简"/>
                <a:cs typeface="+mn-ea"/>
                <a:sym typeface="+mn-lt"/>
              </a:endParaRPr>
            </a:p>
            <a:p>
              <a:pPr defTabSz="1218565">
                <a:spcBef>
                  <a:spcPct val="20000"/>
                </a:spcBef>
                <a:defRPr/>
              </a:pPr>
              <a:r>
                <a:rPr lang="en-US" sz="1335" dirty="0">
                  <a:solidFill>
                    <a:srgbClr val="FFFFFF">
                      <a:lumMod val="65000"/>
                      <a:lumOff val="35000"/>
                    </a:srgbClr>
                  </a:solidFill>
                  <a:latin typeface="张海山锐线体简"/>
                  <a:cs typeface="+mn-ea"/>
                  <a:sym typeface="+mn-lt"/>
                </a:rPr>
                <a:t> of passages of lorem</a:t>
              </a:r>
              <a:endParaRPr lang="en-US" sz="1335" dirty="0">
                <a:solidFill>
                  <a:srgbClr val="FFFFFF">
                    <a:lumMod val="65000"/>
                    <a:lumOff val="35000"/>
                  </a:srgbClr>
                </a:solidFill>
                <a:latin typeface="张海山锐线体简"/>
                <a:cs typeface="+mn-ea"/>
                <a:sym typeface="+mn-lt"/>
              </a:endParaRPr>
            </a:p>
            <a:p>
              <a:pPr defTabSz="1218565">
                <a:spcBef>
                  <a:spcPct val="20000"/>
                </a:spcBef>
                <a:defRPr/>
              </a:pPr>
              <a:r>
                <a:rPr lang="en-US" sz="1335" dirty="0">
                  <a:solidFill>
                    <a:srgbClr val="FFFFFF">
                      <a:lumMod val="65000"/>
                      <a:lumOff val="35000"/>
                    </a:srgbClr>
                  </a:solidFill>
                  <a:latin typeface="张海山锐线体简"/>
                  <a:cs typeface="+mn-ea"/>
                  <a:sym typeface="+mn-lt"/>
                </a:rPr>
                <a:t> ipsum available</a:t>
              </a:r>
              <a:endParaRPr lang="en-US" sz="1335" dirty="0">
                <a:solidFill>
                  <a:srgbClr val="FFFFFF">
                    <a:lumMod val="65000"/>
                    <a:lumOff val="35000"/>
                  </a:srgbClr>
                </a:solidFill>
                <a:latin typeface="张海山锐线体简"/>
                <a:cs typeface="+mn-ea"/>
                <a:sym typeface="+mn-lt"/>
              </a:endParaRPr>
            </a:p>
          </p:txBody>
        </p:sp>
      </p:grpSp>
      <p:sp>
        <p:nvSpPr>
          <p:cNvPr id="78" name="Oval 77"/>
          <p:cNvSpPr/>
          <p:nvPr/>
        </p:nvSpPr>
        <p:spPr>
          <a:xfrm>
            <a:off x="7972505" y="5215468"/>
            <a:ext cx="363634" cy="3636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2400" dirty="0">
              <a:solidFill>
                <a:prstClr val="white"/>
              </a:solidFill>
              <a:latin typeface="张海山锐线体简"/>
              <a:cs typeface="+mn-ea"/>
              <a:sym typeface="+mn-lt"/>
            </a:endParaRPr>
          </a:p>
        </p:txBody>
      </p:sp>
      <p:grpSp>
        <p:nvGrpSpPr>
          <p:cNvPr id="7" name="Group 25"/>
          <p:cNvGrpSpPr/>
          <p:nvPr/>
        </p:nvGrpSpPr>
        <p:grpSpPr>
          <a:xfrm>
            <a:off x="9334697" y="4119459"/>
            <a:ext cx="1971624" cy="945870"/>
            <a:chOff x="764014" y="1586048"/>
            <a:chExt cx="1544637" cy="709587"/>
          </a:xfrm>
        </p:grpSpPr>
        <p:sp>
          <p:nvSpPr>
            <p:cNvPr id="73" name="Text Placeholder 3"/>
            <p:cNvSpPr txBox="1"/>
            <p:nvPr/>
          </p:nvSpPr>
          <p:spPr>
            <a:xfrm>
              <a:off x="1212409" y="1586048"/>
              <a:ext cx="64785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600" b="1" dirty="0">
                  <a:solidFill>
                    <a:srgbClr val="FFFFFF">
                      <a:lumMod val="75000"/>
                      <a:lumOff val="25000"/>
                    </a:srgbClr>
                  </a:solidFill>
                  <a:latin typeface="张海山锐线体简"/>
                  <a:cs typeface="+mn-ea"/>
                  <a:sym typeface="+mn-lt"/>
                </a:rPr>
                <a:t>添加标题</a:t>
              </a:r>
              <a:endParaRPr lang="en-US" sz="1600" b="1" dirty="0">
                <a:solidFill>
                  <a:srgbClr val="FFFFFF">
                    <a:lumMod val="75000"/>
                    <a:lumOff val="25000"/>
                  </a:srgbClr>
                </a:solidFill>
                <a:latin typeface="张海山锐线体简"/>
                <a:cs typeface="+mn-ea"/>
                <a:sym typeface="+mn-lt"/>
              </a:endParaRPr>
            </a:p>
          </p:txBody>
        </p:sp>
        <p:sp>
          <p:nvSpPr>
            <p:cNvPr id="74" name="Text Placeholder 3"/>
            <p:cNvSpPr txBox="1"/>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en-US" sz="1335" dirty="0">
                  <a:solidFill>
                    <a:srgbClr val="FFFFFF">
                      <a:lumMod val="65000"/>
                      <a:lumOff val="35000"/>
                    </a:srgbClr>
                  </a:solidFill>
                  <a:latin typeface="张海山锐线体简"/>
                  <a:cs typeface="+mn-ea"/>
                  <a:sym typeface="+mn-lt"/>
                </a:rPr>
                <a:t>There are many variations</a:t>
              </a:r>
              <a:endParaRPr lang="en-US" sz="1335" dirty="0">
                <a:solidFill>
                  <a:srgbClr val="FFFFFF">
                    <a:lumMod val="65000"/>
                    <a:lumOff val="35000"/>
                  </a:srgbClr>
                </a:solidFill>
                <a:latin typeface="张海山锐线体简"/>
                <a:cs typeface="+mn-ea"/>
                <a:sym typeface="+mn-lt"/>
              </a:endParaRPr>
            </a:p>
            <a:p>
              <a:pPr defTabSz="1218565">
                <a:spcBef>
                  <a:spcPct val="20000"/>
                </a:spcBef>
                <a:defRPr/>
              </a:pPr>
              <a:r>
                <a:rPr lang="en-US" sz="1335" dirty="0">
                  <a:solidFill>
                    <a:srgbClr val="FFFFFF">
                      <a:lumMod val="65000"/>
                      <a:lumOff val="35000"/>
                    </a:srgbClr>
                  </a:solidFill>
                  <a:latin typeface="张海山锐线体简"/>
                  <a:cs typeface="+mn-ea"/>
                  <a:sym typeface="+mn-lt"/>
                </a:rPr>
                <a:t> of passages of lorem</a:t>
              </a:r>
              <a:endParaRPr lang="en-US" sz="1335" dirty="0">
                <a:solidFill>
                  <a:srgbClr val="FFFFFF">
                    <a:lumMod val="65000"/>
                    <a:lumOff val="35000"/>
                  </a:srgbClr>
                </a:solidFill>
                <a:latin typeface="张海山锐线体简"/>
                <a:cs typeface="+mn-ea"/>
                <a:sym typeface="+mn-lt"/>
              </a:endParaRPr>
            </a:p>
            <a:p>
              <a:pPr defTabSz="1218565">
                <a:spcBef>
                  <a:spcPct val="20000"/>
                </a:spcBef>
                <a:defRPr/>
              </a:pPr>
              <a:r>
                <a:rPr lang="en-US" sz="1335" dirty="0">
                  <a:solidFill>
                    <a:srgbClr val="FFFFFF">
                      <a:lumMod val="65000"/>
                      <a:lumOff val="35000"/>
                    </a:srgbClr>
                  </a:solidFill>
                  <a:latin typeface="张海山锐线体简"/>
                  <a:cs typeface="+mn-ea"/>
                  <a:sym typeface="+mn-lt"/>
                </a:rPr>
                <a:t> ipsum available</a:t>
              </a:r>
              <a:endParaRPr lang="en-US" sz="1335" dirty="0">
                <a:solidFill>
                  <a:srgbClr val="FFFFFF">
                    <a:lumMod val="65000"/>
                    <a:lumOff val="35000"/>
                  </a:srgbClr>
                </a:solidFill>
                <a:latin typeface="张海山锐线体简"/>
                <a:cs typeface="+mn-ea"/>
                <a:sym typeface="+mn-lt"/>
              </a:endParaRPr>
            </a:p>
          </p:txBody>
        </p:sp>
      </p:grpSp>
      <p:sp>
        <p:nvSpPr>
          <p:cNvPr id="79" name="Oval 78"/>
          <p:cNvSpPr/>
          <p:nvPr/>
        </p:nvSpPr>
        <p:spPr>
          <a:xfrm>
            <a:off x="10138692" y="5215468"/>
            <a:ext cx="363634" cy="3636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2400" dirty="0">
              <a:solidFill>
                <a:prstClr val="white"/>
              </a:solidFill>
              <a:latin typeface="张海山锐线体简"/>
              <a:cs typeface="+mn-ea"/>
              <a:sym typeface="+mn-lt"/>
            </a:endParaRPr>
          </a:p>
        </p:txBody>
      </p:sp>
      <p:grpSp>
        <p:nvGrpSpPr>
          <p:cNvPr id="8" name="Group 40"/>
          <p:cNvGrpSpPr/>
          <p:nvPr/>
        </p:nvGrpSpPr>
        <p:grpSpPr>
          <a:xfrm>
            <a:off x="2217901" y="2327687"/>
            <a:ext cx="1113683" cy="1170412"/>
            <a:chOff x="1662668" y="1672705"/>
            <a:chExt cx="835480" cy="878038"/>
          </a:xfrm>
        </p:grpSpPr>
        <p:sp>
          <p:nvSpPr>
            <p:cNvPr id="36" name="Oval 35"/>
            <p:cNvSpPr/>
            <p:nvPr/>
          </p:nvSpPr>
          <p:spPr>
            <a:xfrm>
              <a:off x="1662668" y="1715265"/>
              <a:ext cx="835480" cy="83547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3200" dirty="0">
                <a:solidFill>
                  <a:srgbClr val="00B0F0">
                    <a:lumMod val="50000"/>
                  </a:srgbClr>
                </a:solidFill>
                <a:latin typeface="张海山锐线体简"/>
                <a:cs typeface="+mn-ea"/>
                <a:sym typeface="+mn-lt"/>
              </a:endParaRPr>
            </a:p>
          </p:txBody>
        </p:sp>
        <p:sp>
          <p:nvSpPr>
            <p:cNvPr id="5" name="Oval 4"/>
            <p:cNvSpPr/>
            <p:nvPr/>
          </p:nvSpPr>
          <p:spPr>
            <a:xfrm>
              <a:off x="1662668" y="1672705"/>
              <a:ext cx="835480" cy="835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3200" dirty="0">
                <a:solidFill>
                  <a:srgbClr val="00B0F0">
                    <a:lumMod val="50000"/>
                  </a:srgbClr>
                </a:solidFill>
                <a:latin typeface="张海山锐线体简"/>
                <a:cs typeface="+mn-ea"/>
                <a:sym typeface="+mn-lt"/>
              </a:endParaRPr>
            </a:p>
          </p:txBody>
        </p:sp>
      </p:grpSp>
      <p:grpSp>
        <p:nvGrpSpPr>
          <p:cNvPr id="10" name="Group 41"/>
          <p:cNvGrpSpPr/>
          <p:nvPr/>
        </p:nvGrpSpPr>
        <p:grpSpPr>
          <a:xfrm>
            <a:off x="3537053" y="2154897"/>
            <a:ext cx="1459264" cy="1515878"/>
            <a:chOff x="2652290" y="1543078"/>
            <a:chExt cx="1094733" cy="1137205"/>
          </a:xfrm>
        </p:grpSpPr>
        <p:sp>
          <p:nvSpPr>
            <p:cNvPr id="37" name="Oval 36"/>
            <p:cNvSpPr/>
            <p:nvPr/>
          </p:nvSpPr>
          <p:spPr>
            <a:xfrm>
              <a:off x="2652290" y="1585550"/>
              <a:ext cx="1094733" cy="1094733"/>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4265" dirty="0">
                <a:solidFill>
                  <a:srgbClr val="0070C0">
                    <a:lumMod val="50000"/>
                  </a:srgbClr>
                </a:solidFill>
                <a:latin typeface="张海山锐线体简"/>
                <a:cs typeface="+mn-ea"/>
                <a:sym typeface="+mn-lt"/>
              </a:endParaRPr>
            </a:p>
          </p:txBody>
        </p:sp>
        <p:sp>
          <p:nvSpPr>
            <p:cNvPr id="9" name="Oval 8"/>
            <p:cNvSpPr/>
            <p:nvPr/>
          </p:nvSpPr>
          <p:spPr>
            <a:xfrm>
              <a:off x="2652290" y="1543078"/>
              <a:ext cx="1094733" cy="10947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4265" dirty="0">
                <a:solidFill>
                  <a:srgbClr val="0070C0">
                    <a:lumMod val="50000"/>
                  </a:srgbClr>
                </a:solidFill>
                <a:latin typeface="张海山锐线体简"/>
                <a:cs typeface="+mn-ea"/>
                <a:sym typeface="+mn-lt"/>
              </a:endParaRPr>
            </a:p>
          </p:txBody>
        </p:sp>
      </p:grpSp>
      <p:grpSp>
        <p:nvGrpSpPr>
          <p:cNvPr id="11" name="Group 42"/>
          <p:cNvGrpSpPr/>
          <p:nvPr/>
        </p:nvGrpSpPr>
        <p:grpSpPr>
          <a:xfrm>
            <a:off x="5201788" y="1990315"/>
            <a:ext cx="1795371" cy="1851433"/>
            <a:chOff x="3901165" y="1419610"/>
            <a:chExt cx="1346879" cy="1388936"/>
          </a:xfrm>
        </p:grpSpPr>
        <p:sp>
          <p:nvSpPr>
            <p:cNvPr id="38" name="Oval 37"/>
            <p:cNvSpPr/>
            <p:nvPr/>
          </p:nvSpPr>
          <p:spPr>
            <a:xfrm>
              <a:off x="3906374" y="1466878"/>
              <a:ext cx="1341670" cy="134166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4265" dirty="0">
                <a:solidFill>
                  <a:srgbClr val="00B0F0">
                    <a:lumMod val="50000"/>
                  </a:srgbClr>
                </a:solidFill>
                <a:latin typeface="张海山锐线体简"/>
                <a:cs typeface="+mn-ea"/>
                <a:sym typeface="+mn-lt"/>
              </a:endParaRPr>
            </a:p>
          </p:txBody>
        </p:sp>
        <p:sp>
          <p:nvSpPr>
            <p:cNvPr id="13" name="Oval 12"/>
            <p:cNvSpPr/>
            <p:nvPr/>
          </p:nvSpPr>
          <p:spPr>
            <a:xfrm>
              <a:off x="3901165" y="1419610"/>
              <a:ext cx="1341670" cy="13416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4265" dirty="0">
                <a:solidFill>
                  <a:srgbClr val="00B0F0">
                    <a:lumMod val="50000"/>
                  </a:srgbClr>
                </a:solidFill>
                <a:latin typeface="张海山锐线体简"/>
                <a:cs typeface="+mn-ea"/>
                <a:sym typeface="+mn-lt"/>
              </a:endParaRPr>
            </a:p>
          </p:txBody>
        </p:sp>
      </p:grpSp>
      <p:grpSp>
        <p:nvGrpSpPr>
          <p:cNvPr id="12" name="Group 43"/>
          <p:cNvGrpSpPr/>
          <p:nvPr/>
        </p:nvGrpSpPr>
        <p:grpSpPr>
          <a:xfrm>
            <a:off x="7195684" y="2154897"/>
            <a:ext cx="1460635" cy="1529521"/>
            <a:chOff x="5396977" y="1543078"/>
            <a:chExt cx="1095761" cy="1147439"/>
          </a:xfrm>
        </p:grpSpPr>
        <p:sp>
          <p:nvSpPr>
            <p:cNvPr id="39" name="Oval 38"/>
            <p:cNvSpPr/>
            <p:nvPr/>
          </p:nvSpPr>
          <p:spPr>
            <a:xfrm>
              <a:off x="5398005" y="1595784"/>
              <a:ext cx="1094733" cy="109473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4265" dirty="0">
                <a:solidFill>
                  <a:srgbClr val="0070C0">
                    <a:lumMod val="50000"/>
                  </a:srgbClr>
                </a:solidFill>
                <a:latin typeface="张海山锐线体简"/>
                <a:cs typeface="+mn-ea"/>
                <a:sym typeface="+mn-lt"/>
              </a:endParaRPr>
            </a:p>
          </p:txBody>
        </p:sp>
        <p:sp>
          <p:nvSpPr>
            <p:cNvPr id="17" name="Oval 16"/>
            <p:cNvSpPr/>
            <p:nvPr/>
          </p:nvSpPr>
          <p:spPr>
            <a:xfrm>
              <a:off x="5396977" y="1543078"/>
              <a:ext cx="1094733" cy="10947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4265" dirty="0">
                <a:solidFill>
                  <a:srgbClr val="0070C0">
                    <a:lumMod val="50000"/>
                  </a:srgbClr>
                </a:solidFill>
                <a:latin typeface="张海山锐线体简"/>
                <a:cs typeface="+mn-ea"/>
                <a:sym typeface="+mn-lt"/>
              </a:endParaRPr>
            </a:p>
          </p:txBody>
        </p:sp>
      </p:grpSp>
      <p:grpSp>
        <p:nvGrpSpPr>
          <p:cNvPr id="14" name="Group 44"/>
          <p:cNvGrpSpPr/>
          <p:nvPr/>
        </p:nvGrpSpPr>
        <p:grpSpPr>
          <a:xfrm>
            <a:off x="8854729" y="2327687"/>
            <a:ext cx="1119371" cy="1174625"/>
            <a:chOff x="6641585" y="1672705"/>
            <a:chExt cx="839747" cy="881198"/>
          </a:xfrm>
        </p:grpSpPr>
        <p:sp>
          <p:nvSpPr>
            <p:cNvPr id="40" name="Oval 39"/>
            <p:cNvSpPr/>
            <p:nvPr/>
          </p:nvSpPr>
          <p:spPr>
            <a:xfrm>
              <a:off x="6641585" y="1718425"/>
              <a:ext cx="835480" cy="83547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3200" dirty="0">
                <a:solidFill>
                  <a:srgbClr val="00B0F0">
                    <a:lumMod val="50000"/>
                  </a:srgbClr>
                </a:solidFill>
                <a:latin typeface="张海山锐线体简"/>
                <a:cs typeface="+mn-ea"/>
                <a:sym typeface="+mn-lt"/>
              </a:endParaRPr>
            </a:p>
          </p:txBody>
        </p:sp>
        <p:sp>
          <p:nvSpPr>
            <p:cNvPr id="20" name="Oval 19"/>
            <p:cNvSpPr/>
            <p:nvPr/>
          </p:nvSpPr>
          <p:spPr>
            <a:xfrm>
              <a:off x="6645852" y="1672705"/>
              <a:ext cx="835480" cy="83547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3200" dirty="0">
                <a:solidFill>
                  <a:srgbClr val="00B0F0">
                    <a:lumMod val="50000"/>
                  </a:srgbClr>
                </a:solidFill>
                <a:latin typeface="张海山锐线体简"/>
                <a:cs typeface="+mn-ea"/>
                <a:sym typeface="+mn-lt"/>
              </a:endParaRPr>
            </a:p>
          </p:txBody>
        </p:sp>
      </p:grpSp>
      <p:sp>
        <p:nvSpPr>
          <p:cNvPr id="47" name="Freeform 78"/>
          <p:cNvSpPr/>
          <p:nvPr/>
        </p:nvSpPr>
        <p:spPr bwMode="auto">
          <a:xfrm>
            <a:off x="2677462" y="2690732"/>
            <a:ext cx="194562" cy="371207"/>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48" name="Freeform 154"/>
          <p:cNvSpPr/>
          <p:nvPr/>
        </p:nvSpPr>
        <p:spPr bwMode="auto">
          <a:xfrm>
            <a:off x="3958632" y="2687651"/>
            <a:ext cx="616107" cy="491099"/>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49" name="Freeform 141"/>
          <p:cNvSpPr>
            <a:spLocks noEditPoints="1"/>
          </p:cNvSpPr>
          <p:nvPr/>
        </p:nvSpPr>
        <p:spPr bwMode="auto">
          <a:xfrm>
            <a:off x="5711568" y="2591937"/>
            <a:ext cx="775806" cy="559423"/>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50" name="Freeform 117"/>
          <p:cNvSpPr>
            <a:spLocks noEditPoints="1"/>
          </p:cNvSpPr>
          <p:nvPr/>
        </p:nvSpPr>
        <p:spPr bwMode="auto">
          <a:xfrm>
            <a:off x="9240222" y="2692853"/>
            <a:ext cx="348384" cy="336673"/>
          </a:xfrm>
          <a:custGeom>
            <a:avLst/>
            <a:gdLst/>
            <a:ahLst/>
            <a:cxnLst>
              <a:cxn ang="0">
                <a:pos x="6" y="13"/>
              </a:cxn>
              <a:cxn ang="0">
                <a:pos x="6" y="13"/>
              </a:cxn>
              <a:cxn ang="0">
                <a:pos x="0" y="7"/>
              </a:cxn>
              <a:cxn ang="0">
                <a:pos x="6" y="0"/>
              </a:cxn>
              <a:cxn ang="0">
                <a:pos x="13" y="7"/>
              </a:cxn>
              <a:cxn ang="0">
                <a:pos x="6" y="13"/>
              </a:cxn>
              <a:cxn ang="0">
                <a:pos x="12" y="53"/>
              </a:cxn>
              <a:cxn ang="0">
                <a:pos x="0" y="53"/>
              </a:cxn>
              <a:cxn ang="0">
                <a:pos x="0" y="17"/>
              </a:cxn>
              <a:cxn ang="0">
                <a:pos x="12" y="17"/>
              </a:cxn>
              <a:cxn ang="0">
                <a:pos x="12" y="53"/>
              </a:cxn>
              <a:cxn ang="0">
                <a:pos x="55" y="53"/>
              </a:cxn>
              <a:cxn ang="0">
                <a:pos x="43" y="53"/>
              </a:cxn>
              <a:cxn ang="0">
                <a:pos x="43" y="34"/>
              </a:cxn>
              <a:cxn ang="0">
                <a:pos x="37" y="26"/>
              </a:cxn>
              <a:cxn ang="0">
                <a:pos x="31" y="30"/>
              </a:cxn>
              <a:cxn ang="0">
                <a:pos x="30" y="33"/>
              </a:cxn>
              <a:cxn ang="0">
                <a:pos x="30" y="53"/>
              </a:cxn>
              <a:cxn ang="0">
                <a:pos x="19" y="53"/>
              </a:cxn>
              <a:cxn ang="0">
                <a:pos x="19" y="17"/>
              </a:cxn>
              <a:cxn ang="0">
                <a:pos x="30" y="17"/>
              </a:cxn>
              <a:cxn ang="0">
                <a:pos x="30" y="23"/>
              </a:cxn>
              <a:cxn ang="0">
                <a:pos x="30" y="23"/>
              </a:cxn>
              <a:cxn ang="0">
                <a:pos x="41" y="17"/>
              </a:cxn>
              <a:cxn ang="0">
                <a:pos x="55" y="33"/>
              </a:cxn>
              <a:cxn ang="0">
                <a:pos x="55" y="53"/>
              </a:cxn>
            </a:cxnLst>
            <a:rect l="0" t="0" r="r" b="b"/>
            <a:pathLst>
              <a:path w="55" h="53">
                <a:moveTo>
                  <a:pt x="6" y="13"/>
                </a:moveTo>
                <a:cubicBezTo>
                  <a:pt x="6" y="13"/>
                  <a:pt x="6" y="13"/>
                  <a:pt x="6" y="13"/>
                </a:cubicBezTo>
                <a:cubicBezTo>
                  <a:pt x="2" y="13"/>
                  <a:pt x="0" y="10"/>
                  <a:pt x="0" y="7"/>
                </a:cubicBezTo>
                <a:cubicBezTo>
                  <a:pt x="0" y="3"/>
                  <a:pt x="2" y="0"/>
                  <a:pt x="6" y="0"/>
                </a:cubicBezTo>
                <a:cubicBezTo>
                  <a:pt x="10" y="0"/>
                  <a:pt x="13" y="3"/>
                  <a:pt x="13" y="7"/>
                </a:cubicBezTo>
                <a:cubicBezTo>
                  <a:pt x="13" y="10"/>
                  <a:pt x="10" y="13"/>
                  <a:pt x="6" y="13"/>
                </a:cubicBezTo>
                <a:close/>
                <a:moveTo>
                  <a:pt x="12" y="53"/>
                </a:moveTo>
                <a:cubicBezTo>
                  <a:pt x="0" y="53"/>
                  <a:pt x="0" y="53"/>
                  <a:pt x="0" y="53"/>
                </a:cubicBezTo>
                <a:cubicBezTo>
                  <a:pt x="0" y="17"/>
                  <a:pt x="0" y="17"/>
                  <a:pt x="0" y="17"/>
                </a:cubicBezTo>
                <a:cubicBezTo>
                  <a:pt x="12" y="17"/>
                  <a:pt x="12" y="17"/>
                  <a:pt x="12" y="17"/>
                </a:cubicBezTo>
                <a:lnTo>
                  <a:pt x="12" y="53"/>
                </a:lnTo>
                <a:close/>
                <a:moveTo>
                  <a:pt x="55" y="53"/>
                </a:moveTo>
                <a:cubicBezTo>
                  <a:pt x="43" y="53"/>
                  <a:pt x="43" y="53"/>
                  <a:pt x="43" y="53"/>
                </a:cubicBezTo>
                <a:cubicBezTo>
                  <a:pt x="43" y="34"/>
                  <a:pt x="43" y="34"/>
                  <a:pt x="43" y="34"/>
                </a:cubicBezTo>
                <a:cubicBezTo>
                  <a:pt x="43" y="29"/>
                  <a:pt x="41" y="26"/>
                  <a:pt x="37" y="26"/>
                </a:cubicBezTo>
                <a:cubicBezTo>
                  <a:pt x="34" y="26"/>
                  <a:pt x="32" y="28"/>
                  <a:pt x="31" y="30"/>
                </a:cubicBezTo>
                <a:cubicBezTo>
                  <a:pt x="31" y="31"/>
                  <a:pt x="30" y="32"/>
                  <a:pt x="30" y="33"/>
                </a:cubicBezTo>
                <a:cubicBezTo>
                  <a:pt x="30" y="53"/>
                  <a:pt x="30" y="53"/>
                  <a:pt x="30" y="53"/>
                </a:cubicBezTo>
                <a:cubicBezTo>
                  <a:pt x="19" y="53"/>
                  <a:pt x="19" y="53"/>
                  <a:pt x="19" y="53"/>
                </a:cubicBezTo>
                <a:cubicBezTo>
                  <a:pt x="19" y="21"/>
                  <a:pt x="19" y="17"/>
                  <a:pt x="19" y="17"/>
                </a:cubicBezTo>
                <a:cubicBezTo>
                  <a:pt x="30" y="17"/>
                  <a:pt x="30" y="17"/>
                  <a:pt x="30" y="17"/>
                </a:cubicBezTo>
                <a:cubicBezTo>
                  <a:pt x="30" y="23"/>
                  <a:pt x="30" y="23"/>
                  <a:pt x="30" y="23"/>
                </a:cubicBezTo>
                <a:cubicBezTo>
                  <a:pt x="30" y="23"/>
                  <a:pt x="30" y="23"/>
                  <a:pt x="30" y="23"/>
                </a:cubicBezTo>
                <a:cubicBezTo>
                  <a:pt x="32" y="20"/>
                  <a:pt x="35" y="17"/>
                  <a:pt x="41" y="17"/>
                </a:cubicBezTo>
                <a:cubicBezTo>
                  <a:pt x="49" y="17"/>
                  <a:pt x="55" y="22"/>
                  <a:pt x="55" y="33"/>
                </a:cubicBezTo>
                <a:lnTo>
                  <a:pt x="55" y="53"/>
                </a:ln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51" name="Freeform 65"/>
          <p:cNvSpPr>
            <a:spLocks noEditPoints="1"/>
          </p:cNvSpPr>
          <p:nvPr/>
        </p:nvSpPr>
        <p:spPr bwMode="auto">
          <a:xfrm>
            <a:off x="7701383" y="2627712"/>
            <a:ext cx="449236" cy="473426"/>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52" name="文本框 51"/>
          <p:cNvSpPr txBox="1"/>
          <p:nvPr/>
        </p:nvSpPr>
        <p:spPr>
          <a:xfrm>
            <a:off x="3613462" y="153671"/>
            <a:ext cx="5255202" cy="769241"/>
          </a:xfrm>
          <a:prstGeom prst="rect">
            <a:avLst/>
          </a:prstGeom>
          <a:noFill/>
        </p:spPr>
        <p:txBody>
          <a:bodyPr wrap="square" lIns="91416" tIns="45708" rIns="91416" bIns="45708" rtlCol="0">
            <a:spAutoFit/>
          </a:bodyPr>
          <a:lstStyle/>
          <a:p>
            <a:pPr algn="ctr" defTabSz="913765"/>
            <a:r>
              <a:rPr kumimoji="1" lang="zh-CN" altLang="en-US" sz="4400" b="1" dirty="0">
                <a:solidFill>
                  <a:prstClr val="white"/>
                </a:solidFill>
                <a:latin typeface="张海山锐线体简"/>
                <a:cs typeface="+mn-ea"/>
                <a:sym typeface="+mn-lt"/>
              </a:rPr>
              <a:t>添加您的标题</a:t>
            </a:r>
            <a:endParaRPr kumimoji="1" lang="zh-CN" altLang="en-US" sz="4400" b="1" dirty="0">
              <a:solidFill>
                <a:prstClr val="white"/>
              </a:solidFill>
              <a:latin typeface="张海山锐线体简"/>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withEffect">
                                  <p:stCondLst>
                                    <p:cond delay="500"/>
                                  </p:stCondLst>
                                  <p:childTnLst>
                                    <p:set>
                                      <p:cBhvr>
                                        <p:cTn id="6" dur="1" fill="hold">
                                          <p:stCondLst>
                                            <p:cond delay="0"/>
                                          </p:stCondLst>
                                        </p:cTn>
                                        <p:tgtEl>
                                          <p:spTgt spid="46"/>
                                        </p:tgtEl>
                                        <p:attrNameLst>
                                          <p:attrName>style.visibility</p:attrName>
                                        </p:attrNameLst>
                                      </p:cBhvr>
                                      <p:to>
                                        <p:strVal val="visible"/>
                                      </p:to>
                                    </p:set>
                                    <p:animEffect transition="in" filter="plus(in)">
                                      <p:cBhvr>
                                        <p:cTn id="7" dur="500"/>
                                        <p:tgtEl>
                                          <p:spTgt spid="4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p:cTn id="17" dur="500" fill="hold"/>
                                        <p:tgtEl>
                                          <p:spTgt spid="47"/>
                                        </p:tgtEl>
                                        <p:attrNameLst>
                                          <p:attrName>ppt_w</p:attrName>
                                        </p:attrNameLst>
                                      </p:cBhvr>
                                      <p:tavLst>
                                        <p:tav tm="0">
                                          <p:val>
                                            <p:fltVal val="0"/>
                                          </p:val>
                                        </p:tav>
                                        <p:tav tm="100000">
                                          <p:val>
                                            <p:strVal val="#ppt_w"/>
                                          </p:val>
                                        </p:tav>
                                      </p:tavLst>
                                    </p:anim>
                                    <p:anim calcmode="lin" valueType="num">
                                      <p:cBhvr>
                                        <p:cTn id="18" dur="500" fill="hold"/>
                                        <p:tgtEl>
                                          <p:spTgt spid="47"/>
                                        </p:tgtEl>
                                        <p:attrNameLst>
                                          <p:attrName>ppt_h</p:attrName>
                                        </p:attrNameLst>
                                      </p:cBhvr>
                                      <p:tavLst>
                                        <p:tav tm="0">
                                          <p:val>
                                            <p:fltVal val="0"/>
                                          </p:val>
                                        </p:tav>
                                        <p:tav tm="100000">
                                          <p:val>
                                            <p:strVal val="#ppt_h"/>
                                          </p:val>
                                        </p:tav>
                                      </p:tavLst>
                                    </p:anim>
                                    <p:animEffect transition="in" filter="fade">
                                      <p:cBhvr>
                                        <p:cTn id="19" dur="500"/>
                                        <p:tgtEl>
                                          <p:spTgt spid="47"/>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p:cTn id="29" dur="500" fill="hold"/>
                                        <p:tgtEl>
                                          <p:spTgt spid="48"/>
                                        </p:tgtEl>
                                        <p:attrNameLst>
                                          <p:attrName>ppt_w</p:attrName>
                                        </p:attrNameLst>
                                      </p:cBhvr>
                                      <p:tavLst>
                                        <p:tav tm="0">
                                          <p:val>
                                            <p:fltVal val="0"/>
                                          </p:val>
                                        </p:tav>
                                        <p:tav tm="100000">
                                          <p:val>
                                            <p:strVal val="#ppt_w"/>
                                          </p:val>
                                        </p:tav>
                                      </p:tavLst>
                                    </p:anim>
                                    <p:anim calcmode="lin" valueType="num">
                                      <p:cBhvr>
                                        <p:cTn id="30" dur="500" fill="hold"/>
                                        <p:tgtEl>
                                          <p:spTgt spid="48"/>
                                        </p:tgtEl>
                                        <p:attrNameLst>
                                          <p:attrName>ppt_h</p:attrName>
                                        </p:attrNameLst>
                                      </p:cBhvr>
                                      <p:tavLst>
                                        <p:tav tm="0">
                                          <p:val>
                                            <p:fltVal val="0"/>
                                          </p:val>
                                        </p:tav>
                                        <p:tav tm="100000">
                                          <p:val>
                                            <p:strVal val="#ppt_h"/>
                                          </p:val>
                                        </p:tav>
                                      </p:tavLst>
                                    </p:anim>
                                    <p:animEffect transition="in" filter="fade">
                                      <p:cBhvr>
                                        <p:cTn id="31" dur="500"/>
                                        <p:tgtEl>
                                          <p:spTgt spid="48"/>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p:cTn id="41" dur="500" fill="hold"/>
                                        <p:tgtEl>
                                          <p:spTgt spid="49"/>
                                        </p:tgtEl>
                                        <p:attrNameLst>
                                          <p:attrName>ppt_w</p:attrName>
                                        </p:attrNameLst>
                                      </p:cBhvr>
                                      <p:tavLst>
                                        <p:tav tm="0">
                                          <p:val>
                                            <p:fltVal val="0"/>
                                          </p:val>
                                        </p:tav>
                                        <p:tav tm="100000">
                                          <p:val>
                                            <p:strVal val="#ppt_w"/>
                                          </p:val>
                                        </p:tav>
                                      </p:tavLst>
                                    </p:anim>
                                    <p:anim calcmode="lin" valueType="num">
                                      <p:cBhvr>
                                        <p:cTn id="42" dur="500" fill="hold"/>
                                        <p:tgtEl>
                                          <p:spTgt spid="49"/>
                                        </p:tgtEl>
                                        <p:attrNameLst>
                                          <p:attrName>ppt_h</p:attrName>
                                        </p:attrNameLst>
                                      </p:cBhvr>
                                      <p:tavLst>
                                        <p:tav tm="0">
                                          <p:val>
                                            <p:fltVal val="0"/>
                                          </p:val>
                                        </p:tav>
                                        <p:tav tm="100000">
                                          <p:val>
                                            <p:strVal val="#ppt_h"/>
                                          </p:val>
                                        </p:tav>
                                      </p:tavLst>
                                    </p:anim>
                                    <p:animEffect transition="in" filter="fade">
                                      <p:cBhvr>
                                        <p:cTn id="43" dur="500"/>
                                        <p:tgtEl>
                                          <p:spTgt spid="49"/>
                                        </p:tgtEl>
                                      </p:cBhvr>
                                    </p:animEffect>
                                  </p:childTnLst>
                                </p:cTn>
                              </p:par>
                            </p:childTnLst>
                          </p:cTn>
                        </p:par>
                        <p:par>
                          <p:cTn id="44" fill="hold">
                            <p:stCondLst>
                              <p:cond delay="4000"/>
                            </p:stCondLst>
                            <p:childTnLst>
                              <p:par>
                                <p:cTn id="45" presetID="53" presetClass="entr" presetSubtype="16"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childTnLst>
                          </p:cTn>
                        </p:par>
                        <p:par>
                          <p:cTn id="50" fill="hold">
                            <p:stCondLst>
                              <p:cond delay="4500"/>
                            </p:stCondLst>
                            <p:childTnLst>
                              <p:par>
                                <p:cTn id="51" presetID="53" presetClass="entr" presetSubtype="16" fill="hold" grpId="0" nodeType="afterEffect">
                                  <p:stCondLst>
                                    <p:cond delay="0"/>
                                  </p:stCondLst>
                                  <p:childTnLst>
                                    <p:set>
                                      <p:cBhvr>
                                        <p:cTn id="52" dur="1" fill="hold">
                                          <p:stCondLst>
                                            <p:cond delay="0"/>
                                          </p:stCondLst>
                                        </p:cTn>
                                        <p:tgtEl>
                                          <p:spTgt spid="51"/>
                                        </p:tgtEl>
                                        <p:attrNameLst>
                                          <p:attrName>style.visibility</p:attrName>
                                        </p:attrNameLst>
                                      </p:cBhvr>
                                      <p:to>
                                        <p:strVal val="visible"/>
                                      </p:to>
                                    </p:set>
                                    <p:anim calcmode="lin" valueType="num">
                                      <p:cBhvr>
                                        <p:cTn id="53" dur="500" fill="hold"/>
                                        <p:tgtEl>
                                          <p:spTgt spid="51"/>
                                        </p:tgtEl>
                                        <p:attrNameLst>
                                          <p:attrName>ppt_w</p:attrName>
                                        </p:attrNameLst>
                                      </p:cBhvr>
                                      <p:tavLst>
                                        <p:tav tm="0">
                                          <p:val>
                                            <p:fltVal val="0"/>
                                          </p:val>
                                        </p:tav>
                                        <p:tav tm="100000">
                                          <p:val>
                                            <p:strVal val="#ppt_w"/>
                                          </p:val>
                                        </p:tav>
                                      </p:tavLst>
                                    </p:anim>
                                    <p:anim calcmode="lin" valueType="num">
                                      <p:cBhvr>
                                        <p:cTn id="54" dur="500" fill="hold"/>
                                        <p:tgtEl>
                                          <p:spTgt spid="51"/>
                                        </p:tgtEl>
                                        <p:attrNameLst>
                                          <p:attrName>ppt_h</p:attrName>
                                        </p:attrNameLst>
                                      </p:cBhvr>
                                      <p:tavLst>
                                        <p:tav tm="0">
                                          <p:val>
                                            <p:fltVal val="0"/>
                                          </p:val>
                                        </p:tav>
                                        <p:tav tm="100000">
                                          <p:val>
                                            <p:strVal val="#ppt_h"/>
                                          </p:val>
                                        </p:tav>
                                      </p:tavLst>
                                    </p:anim>
                                    <p:animEffect transition="in" filter="fade">
                                      <p:cBhvr>
                                        <p:cTn id="55" dur="500"/>
                                        <p:tgtEl>
                                          <p:spTgt spid="51"/>
                                        </p:tgtEl>
                                      </p:cBhvr>
                                    </p:animEffect>
                                  </p:childTnLst>
                                </p:cTn>
                              </p:par>
                            </p:childTnLst>
                          </p:cTn>
                        </p:par>
                        <p:par>
                          <p:cTn id="56" fill="hold">
                            <p:stCondLst>
                              <p:cond delay="5000"/>
                            </p:stCondLst>
                            <p:childTnLst>
                              <p:par>
                                <p:cTn id="57" presetID="53" presetClass="entr" presetSubtype="16" fill="hold" nodeType="after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p:cTn id="59" dur="500" fill="hold"/>
                                        <p:tgtEl>
                                          <p:spTgt spid="14"/>
                                        </p:tgtEl>
                                        <p:attrNameLst>
                                          <p:attrName>ppt_w</p:attrName>
                                        </p:attrNameLst>
                                      </p:cBhvr>
                                      <p:tavLst>
                                        <p:tav tm="0">
                                          <p:val>
                                            <p:fltVal val="0"/>
                                          </p:val>
                                        </p:tav>
                                        <p:tav tm="100000">
                                          <p:val>
                                            <p:strVal val="#ppt_w"/>
                                          </p:val>
                                        </p:tav>
                                      </p:tavLst>
                                    </p:anim>
                                    <p:anim calcmode="lin" valueType="num">
                                      <p:cBhvr>
                                        <p:cTn id="60" dur="500" fill="hold"/>
                                        <p:tgtEl>
                                          <p:spTgt spid="14"/>
                                        </p:tgtEl>
                                        <p:attrNameLst>
                                          <p:attrName>ppt_h</p:attrName>
                                        </p:attrNameLst>
                                      </p:cBhvr>
                                      <p:tavLst>
                                        <p:tav tm="0">
                                          <p:val>
                                            <p:fltVal val="0"/>
                                          </p:val>
                                        </p:tav>
                                        <p:tav tm="100000">
                                          <p:val>
                                            <p:strVal val="#ppt_h"/>
                                          </p:val>
                                        </p:tav>
                                      </p:tavLst>
                                    </p:anim>
                                    <p:animEffect transition="in" filter="fade">
                                      <p:cBhvr>
                                        <p:cTn id="61" dur="500"/>
                                        <p:tgtEl>
                                          <p:spTgt spid="14"/>
                                        </p:tgtEl>
                                      </p:cBhvr>
                                    </p:animEffect>
                                  </p:childTnLst>
                                </p:cTn>
                              </p:par>
                            </p:childTnLst>
                          </p:cTn>
                        </p:par>
                        <p:par>
                          <p:cTn id="62" fill="hold">
                            <p:stCondLst>
                              <p:cond delay="5500"/>
                            </p:stCondLst>
                            <p:childTnLst>
                              <p:par>
                                <p:cTn id="63" presetID="53" presetClass="entr" presetSubtype="16"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500" fill="hold"/>
                                        <p:tgtEl>
                                          <p:spTgt spid="50"/>
                                        </p:tgtEl>
                                        <p:attrNameLst>
                                          <p:attrName>ppt_w</p:attrName>
                                        </p:attrNameLst>
                                      </p:cBhvr>
                                      <p:tavLst>
                                        <p:tav tm="0">
                                          <p:val>
                                            <p:fltVal val="0"/>
                                          </p:val>
                                        </p:tav>
                                        <p:tav tm="100000">
                                          <p:val>
                                            <p:strVal val="#ppt_w"/>
                                          </p:val>
                                        </p:tav>
                                      </p:tavLst>
                                    </p:anim>
                                    <p:anim calcmode="lin" valueType="num">
                                      <p:cBhvr>
                                        <p:cTn id="66" dur="500" fill="hold"/>
                                        <p:tgtEl>
                                          <p:spTgt spid="50"/>
                                        </p:tgtEl>
                                        <p:attrNameLst>
                                          <p:attrName>ppt_h</p:attrName>
                                        </p:attrNameLst>
                                      </p:cBhvr>
                                      <p:tavLst>
                                        <p:tav tm="0">
                                          <p:val>
                                            <p:fltVal val="0"/>
                                          </p:val>
                                        </p:tav>
                                        <p:tav tm="100000">
                                          <p:val>
                                            <p:strVal val="#ppt_h"/>
                                          </p:val>
                                        </p:tav>
                                      </p:tavLst>
                                    </p:anim>
                                    <p:animEffect transition="in" filter="fade">
                                      <p:cBhvr>
                                        <p:cTn id="67" dur="500"/>
                                        <p:tgtEl>
                                          <p:spTgt spid="50"/>
                                        </p:tgtEl>
                                      </p:cBhvr>
                                    </p:animEffect>
                                  </p:childTnLst>
                                </p:cTn>
                              </p:par>
                            </p:childTnLst>
                          </p:cTn>
                        </p:par>
                        <p:par>
                          <p:cTn id="68" fill="hold">
                            <p:stCondLst>
                              <p:cond delay="6000"/>
                            </p:stCondLst>
                            <p:childTnLst>
                              <p:par>
                                <p:cTn id="69" presetID="2" presetClass="entr" presetSubtype="4" accel="50000" decel="50000" fill="hold" nodeType="after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ppt_x"/>
                                          </p:val>
                                        </p:tav>
                                        <p:tav tm="100000">
                                          <p:val>
                                            <p:strVal val="#ppt_x"/>
                                          </p:val>
                                        </p:tav>
                                      </p:tavLst>
                                    </p:anim>
                                    <p:anim calcmode="lin" valueType="num">
                                      <p:cBhvr additive="base">
                                        <p:cTn id="72" dur="500" fill="hold"/>
                                        <p:tgtEl>
                                          <p:spTgt spid="2"/>
                                        </p:tgtEl>
                                        <p:attrNameLst>
                                          <p:attrName>ppt_y</p:attrName>
                                        </p:attrNameLst>
                                      </p:cBhvr>
                                      <p:tavLst>
                                        <p:tav tm="0">
                                          <p:val>
                                            <p:strVal val="1+#ppt_h/2"/>
                                          </p:val>
                                        </p:tav>
                                        <p:tav tm="100000">
                                          <p:val>
                                            <p:strVal val="#ppt_y"/>
                                          </p:val>
                                        </p:tav>
                                      </p:tavLst>
                                    </p:anim>
                                  </p:childTnLst>
                                </p:cTn>
                              </p:par>
                            </p:childTnLst>
                          </p:cTn>
                        </p:par>
                        <p:par>
                          <p:cTn id="73" fill="hold">
                            <p:stCondLst>
                              <p:cond delay="6500"/>
                            </p:stCondLst>
                            <p:childTnLst>
                              <p:par>
                                <p:cTn id="74" presetID="53" presetClass="entr" presetSubtype="16" fill="hold" grpId="0" nodeType="afterEffect">
                                  <p:stCondLst>
                                    <p:cond delay="0"/>
                                  </p:stCondLst>
                                  <p:childTnLst>
                                    <p:set>
                                      <p:cBhvr>
                                        <p:cTn id="75" dur="1" fill="hold">
                                          <p:stCondLst>
                                            <p:cond delay="0"/>
                                          </p:stCondLst>
                                        </p:cTn>
                                        <p:tgtEl>
                                          <p:spTgt spid="75"/>
                                        </p:tgtEl>
                                        <p:attrNameLst>
                                          <p:attrName>style.visibility</p:attrName>
                                        </p:attrNameLst>
                                      </p:cBhvr>
                                      <p:to>
                                        <p:strVal val="visible"/>
                                      </p:to>
                                    </p:set>
                                    <p:anim calcmode="lin" valueType="num">
                                      <p:cBhvr>
                                        <p:cTn id="76" dur="500" fill="hold"/>
                                        <p:tgtEl>
                                          <p:spTgt spid="75"/>
                                        </p:tgtEl>
                                        <p:attrNameLst>
                                          <p:attrName>ppt_w</p:attrName>
                                        </p:attrNameLst>
                                      </p:cBhvr>
                                      <p:tavLst>
                                        <p:tav tm="0">
                                          <p:val>
                                            <p:fltVal val="0"/>
                                          </p:val>
                                        </p:tav>
                                        <p:tav tm="100000">
                                          <p:val>
                                            <p:strVal val="#ppt_w"/>
                                          </p:val>
                                        </p:tav>
                                      </p:tavLst>
                                    </p:anim>
                                    <p:anim calcmode="lin" valueType="num">
                                      <p:cBhvr>
                                        <p:cTn id="77" dur="500" fill="hold"/>
                                        <p:tgtEl>
                                          <p:spTgt spid="75"/>
                                        </p:tgtEl>
                                        <p:attrNameLst>
                                          <p:attrName>ppt_h</p:attrName>
                                        </p:attrNameLst>
                                      </p:cBhvr>
                                      <p:tavLst>
                                        <p:tav tm="0">
                                          <p:val>
                                            <p:fltVal val="0"/>
                                          </p:val>
                                        </p:tav>
                                        <p:tav tm="100000">
                                          <p:val>
                                            <p:strVal val="#ppt_h"/>
                                          </p:val>
                                        </p:tav>
                                      </p:tavLst>
                                    </p:anim>
                                    <p:animEffect transition="in" filter="fade">
                                      <p:cBhvr>
                                        <p:cTn id="78" dur="500"/>
                                        <p:tgtEl>
                                          <p:spTgt spid="75"/>
                                        </p:tgtEl>
                                      </p:cBhvr>
                                    </p:animEffect>
                                  </p:childTnLst>
                                </p:cTn>
                              </p:par>
                            </p:childTnLst>
                          </p:cTn>
                        </p:par>
                        <p:par>
                          <p:cTn id="79" fill="hold">
                            <p:stCondLst>
                              <p:cond delay="7000"/>
                            </p:stCondLst>
                            <p:childTnLst>
                              <p:par>
                                <p:cTn id="80" presetID="2" presetClass="entr" presetSubtype="4" accel="50000" decel="50000" fill="hold" nodeType="afterEffect">
                                  <p:stCondLst>
                                    <p:cond delay="0"/>
                                  </p:stCondLst>
                                  <p:childTnLst>
                                    <p:set>
                                      <p:cBhvr>
                                        <p:cTn id="81" dur="1" fill="hold">
                                          <p:stCondLst>
                                            <p:cond delay="0"/>
                                          </p:stCondLst>
                                        </p:cTn>
                                        <p:tgtEl>
                                          <p:spTgt spid="3"/>
                                        </p:tgtEl>
                                        <p:attrNameLst>
                                          <p:attrName>style.visibility</p:attrName>
                                        </p:attrNameLst>
                                      </p:cBhvr>
                                      <p:to>
                                        <p:strVal val="visible"/>
                                      </p:to>
                                    </p:set>
                                    <p:anim calcmode="lin" valueType="num">
                                      <p:cBhvr additive="base">
                                        <p:cTn id="82" dur="500" fill="hold"/>
                                        <p:tgtEl>
                                          <p:spTgt spid="3"/>
                                        </p:tgtEl>
                                        <p:attrNameLst>
                                          <p:attrName>ppt_x</p:attrName>
                                        </p:attrNameLst>
                                      </p:cBhvr>
                                      <p:tavLst>
                                        <p:tav tm="0">
                                          <p:val>
                                            <p:strVal val="#ppt_x"/>
                                          </p:val>
                                        </p:tav>
                                        <p:tav tm="100000">
                                          <p:val>
                                            <p:strVal val="#ppt_x"/>
                                          </p:val>
                                        </p:tav>
                                      </p:tavLst>
                                    </p:anim>
                                    <p:anim calcmode="lin" valueType="num">
                                      <p:cBhvr additive="base">
                                        <p:cTn id="83" dur="500" fill="hold"/>
                                        <p:tgtEl>
                                          <p:spTgt spid="3"/>
                                        </p:tgtEl>
                                        <p:attrNameLst>
                                          <p:attrName>ppt_y</p:attrName>
                                        </p:attrNameLst>
                                      </p:cBhvr>
                                      <p:tavLst>
                                        <p:tav tm="0">
                                          <p:val>
                                            <p:strVal val="1+#ppt_h/2"/>
                                          </p:val>
                                        </p:tav>
                                        <p:tav tm="100000">
                                          <p:val>
                                            <p:strVal val="#ppt_y"/>
                                          </p:val>
                                        </p:tav>
                                      </p:tavLst>
                                    </p:anim>
                                  </p:childTnLst>
                                </p:cTn>
                              </p:par>
                            </p:childTnLst>
                          </p:cTn>
                        </p:par>
                        <p:par>
                          <p:cTn id="84" fill="hold">
                            <p:stCondLst>
                              <p:cond delay="7500"/>
                            </p:stCondLst>
                            <p:childTnLst>
                              <p:par>
                                <p:cTn id="85" presetID="53" presetClass="entr" presetSubtype="16" fill="hold" grpId="0" nodeType="afterEffect">
                                  <p:stCondLst>
                                    <p:cond delay="0"/>
                                  </p:stCondLst>
                                  <p:childTnLst>
                                    <p:set>
                                      <p:cBhvr>
                                        <p:cTn id="86" dur="1" fill="hold">
                                          <p:stCondLst>
                                            <p:cond delay="0"/>
                                          </p:stCondLst>
                                        </p:cTn>
                                        <p:tgtEl>
                                          <p:spTgt spid="76"/>
                                        </p:tgtEl>
                                        <p:attrNameLst>
                                          <p:attrName>style.visibility</p:attrName>
                                        </p:attrNameLst>
                                      </p:cBhvr>
                                      <p:to>
                                        <p:strVal val="visible"/>
                                      </p:to>
                                    </p:set>
                                    <p:anim calcmode="lin" valueType="num">
                                      <p:cBhvr>
                                        <p:cTn id="87" dur="500" fill="hold"/>
                                        <p:tgtEl>
                                          <p:spTgt spid="76"/>
                                        </p:tgtEl>
                                        <p:attrNameLst>
                                          <p:attrName>ppt_w</p:attrName>
                                        </p:attrNameLst>
                                      </p:cBhvr>
                                      <p:tavLst>
                                        <p:tav tm="0">
                                          <p:val>
                                            <p:fltVal val="0"/>
                                          </p:val>
                                        </p:tav>
                                        <p:tav tm="100000">
                                          <p:val>
                                            <p:strVal val="#ppt_w"/>
                                          </p:val>
                                        </p:tav>
                                      </p:tavLst>
                                    </p:anim>
                                    <p:anim calcmode="lin" valueType="num">
                                      <p:cBhvr>
                                        <p:cTn id="88" dur="500" fill="hold"/>
                                        <p:tgtEl>
                                          <p:spTgt spid="76"/>
                                        </p:tgtEl>
                                        <p:attrNameLst>
                                          <p:attrName>ppt_h</p:attrName>
                                        </p:attrNameLst>
                                      </p:cBhvr>
                                      <p:tavLst>
                                        <p:tav tm="0">
                                          <p:val>
                                            <p:fltVal val="0"/>
                                          </p:val>
                                        </p:tav>
                                        <p:tav tm="100000">
                                          <p:val>
                                            <p:strVal val="#ppt_h"/>
                                          </p:val>
                                        </p:tav>
                                      </p:tavLst>
                                    </p:anim>
                                    <p:animEffect transition="in" filter="fade">
                                      <p:cBhvr>
                                        <p:cTn id="89" dur="500"/>
                                        <p:tgtEl>
                                          <p:spTgt spid="76"/>
                                        </p:tgtEl>
                                      </p:cBhvr>
                                    </p:animEffect>
                                  </p:childTnLst>
                                </p:cTn>
                              </p:par>
                            </p:childTnLst>
                          </p:cTn>
                        </p:par>
                        <p:par>
                          <p:cTn id="90" fill="hold">
                            <p:stCondLst>
                              <p:cond delay="8000"/>
                            </p:stCondLst>
                            <p:childTnLst>
                              <p:par>
                                <p:cTn id="91" presetID="2" presetClass="entr" presetSubtype="4" accel="50000" decel="50000" fill="hold" nodeType="afterEffect">
                                  <p:stCondLst>
                                    <p:cond delay="0"/>
                                  </p:stCondLst>
                                  <p:childTnLst>
                                    <p:set>
                                      <p:cBhvr>
                                        <p:cTn id="92" dur="1" fill="hold">
                                          <p:stCondLst>
                                            <p:cond delay="0"/>
                                          </p:stCondLst>
                                        </p:cTn>
                                        <p:tgtEl>
                                          <p:spTgt spid="4"/>
                                        </p:tgtEl>
                                        <p:attrNameLst>
                                          <p:attrName>style.visibility</p:attrName>
                                        </p:attrNameLst>
                                      </p:cBhvr>
                                      <p:to>
                                        <p:strVal val="visible"/>
                                      </p:to>
                                    </p:set>
                                    <p:anim calcmode="lin" valueType="num">
                                      <p:cBhvr additive="base">
                                        <p:cTn id="93" dur="500" fill="hold"/>
                                        <p:tgtEl>
                                          <p:spTgt spid="4"/>
                                        </p:tgtEl>
                                        <p:attrNameLst>
                                          <p:attrName>ppt_x</p:attrName>
                                        </p:attrNameLst>
                                      </p:cBhvr>
                                      <p:tavLst>
                                        <p:tav tm="0">
                                          <p:val>
                                            <p:strVal val="#ppt_x"/>
                                          </p:val>
                                        </p:tav>
                                        <p:tav tm="100000">
                                          <p:val>
                                            <p:strVal val="#ppt_x"/>
                                          </p:val>
                                        </p:tav>
                                      </p:tavLst>
                                    </p:anim>
                                    <p:anim calcmode="lin" valueType="num">
                                      <p:cBhvr additive="base">
                                        <p:cTn id="94" dur="500" fill="hold"/>
                                        <p:tgtEl>
                                          <p:spTgt spid="4"/>
                                        </p:tgtEl>
                                        <p:attrNameLst>
                                          <p:attrName>ppt_y</p:attrName>
                                        </p:attrNameLst>
                                      </p:cBhvr>
                                      <p:tavLst>
                                        <p:tav tm="0">
                                          <p:val>
                                            <p:strVal val="1+#ppt_h/2"/>
                                          </p:val>
                                        </p:tav>
                                        <p:tav tm="100000">
                                          <p:val>
                                            <p:strVal val="#ppt_y"/>
                                          </p:val>
                                        </p:tav>
                                      </p:tavLst>
                                    </p:anim>
                                  </p:childTnLst>
                                </p:cTn>
                              </p:par>
                            </p:childTnLst>
                          </p:cTn>
                        </p:par>
                        <p:par>
                          <p:cTn id="95" fill="hold">
                            <p:stCondLst>
                              <p:cond delay="8500"/>
                            </p:stCondLst>
                            <p:childTnLst>
                              <p:par>
                                <p:cTn id="96" presetID="53" presetClass="entr" presetSubtype="16" fill="hold" grpId="0" nodeType="afterEffect">
                                  <p:stCondLst>
                                    <p:cond delay="0"/>
                                  </p:stCondLst>
                                  <p:childTnLst>
                                    <p:set>
                                      <p:cBhvr>
                                        <p:cTn id="97" dur="1" fill="hold">
                                          <p:stCondLst>
                                            <p:cond delay="0"/>
                                          </p:stCondLst>
                                        </p:cTn>
                                        <p:tgtEl>
                                          <p:spTgt spid="77"/>
                                        </p:tgtEl>
                                        <p:attrNameLst>
                                          <p:attrName>style.visibility</p:attrName>
                                        </p:attrNameLst>
                                      </p:cBhvr>
                                      <p:to>
                                        <p:strVal val="visible"/>
                                      </p:to>
                                    </p:set>
                                    <p:anim calcmode="lin" valueType="num">
                                      <p:cBhvr>
                                        <p:cTn id="98" dur="500" fill="hold"/>
                                        <p:tgtEl>
                                          <p:spTgt spid="77"/>
                                        </p:tgtEl>
                                        <p:attrNameLst>
                                          <p:attrName>ppt_w</p:attrName>
                                        </p:attrNameLst>
                                      </p:cBhvr>
                                      <p:tavLst>
                                        <p:tav tm="0">
                                          <p:val>
                                            <p:fltVal val="0"/>
                                          </p:val>
                                        </p:tav>
                                        <p:tav tm="100000">
                                          <p:val>
                                            <p:strVal val="#ppt_w"/>
                                          </p:val>
                                        </p:tav>
                                      </p:tavLst>
                                    </p:anim>
                                    <p:anim calcmode="lin" valueType="num">
                                      <p:cBhvr>
                                        <p:cTn id="99" dur="500" fill="hold"/>
                                        <p:tgtEl>
                                          <p:spTgt spid="77"/>
                                        </p:tgtEl>
                                        <p:attrNameLst>
                                          <p:attrName>ppt_h</p:attrName>
                                        </p:attrNameLst>
                                      </p:cBhvr>
                                      <p:tavLst>
                                        <p:tav tm="0">
                                          <p:val>
                                            <p:fltVal val="0"/>
                                          </p:val>
                                        </p:tav>
                                        <p:tav tm="100000">
                                          <p:val>
                                            <p:strVal val="#ppt_h"/>
                                          </p:val>
                                        </p:tav>
                                      </p:tavLst>
                                    </p:anim>
                                    <p:animEffect transition="in" filter="fade">
                                      <p:cBhvr>
                                        <p:cTn id="100" dur="500"/>
                                        <p:tgtEl>
                                          <p:spTgt spid="77"/>
                                        </p:tgtEl>
                                      </p:cBhvr>
                                    </p:animEffect>
                                  </p:childTnLst>
                                </p:cTn>
                              </p:par>
                            </p:childTnLst>
                          </p:cTn>
                        </p:par>
                        <p:par>
                          <p:cTn id="101" fill="hold">
                            <p:stCondLst>
                              <p:cond delay="9000"/>
                            </p:stCondLst>
                            <p:childTnLst>
                              <p:par>
                                <p:cTn id="102" presetID="2" presetClass="entr" presetSubtype="4" accel="50000" decel="50000" fill="hold" nodeType="afterEffect">
                                  <p:stCondLst>
                                    <p:cond delay="0"/>
                                  </p:stCondLst>
                                  <p:childTnLst>
                                    <p:set>
                                      <p:cBhvr>
                                        <p:cTn id="103" dur="1" fill="hold">
                                          <p:stCondLst>
                                            <p:cond delay="0"/>
                                          </p:stCondLst>
                                        </p:cTn>
                                        <p:tgtEl>
                                          <p:spTgt spid="6"/>
                                        </p:tgtEl>
                                        <p:attrNameLst>
                                          <p:attrName>style.visibility</p:attrName>
                                        </p:attrNameLst>
                                      </p:cBhvr>
                                      <p:to>
                                        <p:strVal val="visible"/>
                                      </p:to>
                                    </p:set>
                                    <p:anim calcmode="lin" valueType="num">
                                      <p:cBhvr additive="base">
                                        <p:cTn id="104" dur="500" fill="hold"/>
                                        <p:tgtEl>
                                          <p:spTgt spid="6"/>
                                        </p:tgtEl>
                                        <p:attrNameLst>
                                          <p:attrName>ppt_x</p:attrName>
                                        </p:attrNameLst>
                                      </p:cBhvr>
                                      <p:tavLst>
                                        <p:tav tm="0">
                                          <p:val>
                                            <p:strVal val="#ppt_x"/>
                                          </p:val>
                                        </p:tav>
                                        <p:tav tm="100000">
                                          <p:val>
                                            <p:strVal val="#ppt_x"/>
                                          </p:val>
                                        </p:tav>
                                      </p:tavLst>
                                    </p:anim>
                                    <p:anim calcmode="lin" valueType="num">
                                      <p:cBhvr additive="base">
                                        <p:cTn id="105" dur="500" fill="hold"/>
                                        <p:tgtEl>
                                          <p:spTgt spid="6"/>
                                        </p:tgtEl>
                                        <p:attrNameLst>
                                          <p:attrName>ppt_y</p:attrName>
                                        </p:attrNameLst>
                                      </p:cBhvr>
                                      <p:tavLst>
                                        <p:tav tm="0">
                                          <p:val>
                                            <p:strVal val="1+#ppt_h/2"/>
                                          </p:val>
                                        </p:tav>
                                        <p:tav tm="100000">
                                          <p:val>
                                            <p:strVal val="#ppt_y"/>
                                          </p:val>
                                        </p:tav>
                                      </p:tavLst>
                                    </p:anim>
                                  </p:childTnLst>
                                </p:cTn>
                              </p:par>
                            </p:childTnLst>
                          </p:cTn>
                        </p:par>
                        <p:par>
                          <p:cTn id="106" fill="hold">
                            <p:stCondLst>
                              <p:cond delay="9500"/>
                            </p:stCondLst>
                            <p:childTnLst>
                              <p:par>
                                <p:cTn id="107" presetID="53" presetClass="entr" presetSubtype="16" fill="hold" grpId="0" nodeType="afterEffect">
                                  <p:stCondLst>
                                    <p:cond delay="0"/>
                                  </p:stCondLst>
                                  <p:childTnLst>
                                    <p:set>
                                      <p:cBhvr>
                                        <p:cTn id="108" dur="1" fill="hold">
                                          <p:stCondLst>
                                            <p:cond delay="0"/>
                                          </p:stCondLst>
                                        </p:cTn>
                                        <p:tgtEl>
                                          <p:spTgt spid="78"/>
                                        </p:tgtEl>
                                        <p:attrNameLst>
                                          <p:attrName>style.visibility</p:attrName>
                                        </p:attrNameLst>
                                      </p:cBhvr>
                                      <p:to>
                                        <p:strVal val="visible"/>
                                      </p:to>
                                    </p:set>
                                    <p:anim calcmode="lin" valueType="num">
                                      <p:cBhvr>
                                        <p:cTn id="109" dur="500" fill="hold"/>
                                        <p:tgtEl>
                                          <p:spTgt spid="78"/>
                                        </p:tgtEl>
                                        <p:attrNameLst>
                                          <p:attrName>ppt_w</p:attrName>
                                        </p:attrNameLst>
                                      </p:cBhvr>
                                      <p:tavLst>
                                        <p:tav tm="0">
                                          <p:val>
                                            <p:fltVal val="0"/>
                                          </p:val>
                                        </p:tav>
                                        <p:tav tm="100000">
                                          <p:val>
                                            <p:strVal val="#ppt_w"/>
                                          </p:val>
                                        </p:tav>
                                      </p:tavLst>
                                    </p:anim>
                                    <p:anim calcmode="lin" valueType="num">
                                      <p:cBhvr>
                                        <p:cTn id="110" dur="500" fill="hold"/>
                                        <p:tgtEl>
                                          <p:spTgt spid="78"/>
                                        </p:tgtEl>
                                        <p:attrNameLst>
                                          <p:attrName>ppt_h</p:attrName>
                                        </p:attrNameLst>
                                      </p:cBhvr>
                                      <p:tavLst>
                                        <p:tav tm="0">
                                          <p:val>
                                            <p:fltVal val="0"/>
                                          </p:val>
                                        </p:tav>
                                        <p:tav tm="100000">
                                          <p:val>
                                            <p:strVal val="#ppt_h"/>
                                          </p:val>
                                        </p:tav>
                                      </p:tavLst>
                                    </p:anim>
                                    <p:animEffect transition="in" filter="fade">
                                      <p:cBhvr>
                                        <p:cTn id="111" dur="500"/>
                                        <p:tgtEl>
                                          <p:spTgt spid="78"/>
                                        </p:tgtEl>
                                      </p:cBhvr>
                                    </p:animEffect>
                                  </p:childTnLst>
                                </p:cTn>
                              </p:par>
                            </p:childTnLst>
                          </p:cTn>
                        </p:par>
                        <p:par>
                          <p:cTn id="112" fill="hold">
                            <p:stCondLst>
                              <p:cond delay="10000"/>
                            </p:stCondLst>
                            <p:childTnLst>
                              <p:par>
                                <p:cTn id="113" presetID="2" presetClass="entr" presetSubtype="4" accel="50000" decel="50000" fill="hold" nodeType="afterEffect">
                                  <p:stCondLst>
                                    <p:cond delay="0"/>
                                  </p:stCondLst>
                                  <p:childTnLst>
                                    <p:set>
                                      <p:cBhvr>
                                        <p:cTn id="114" dur="1" fill="hold">
                                          <p:stCondLst>
                                            <p:cond delay="0"/>
                                          </p:stCondLst>
                                        </p:cTn>
                                        <p:tgtEl>
                                          <p:spTgt spid="7"/>
                                        </p:tgtEl>
                                        <p:attrNameLst>
                                          <p:attrName>style.visibility</p:attrName>
                                        </p:attrNameLst>
                                      </p:cBhvr>
                                      <p:to>
                                        <p:strVal val="visible"/>
                                      </p:to>
                                    </p:set>
                                    <p:anim calcmode="lin" valueType="num">
                                      <p:cBhvr additive="base">
                                        <p:cTn id="115" dur="500" fill="hold"/>
                                        <p:tgtEl>
                                          <p:spTgt spid="7"/>
                                        </p:tgtEl>
                                        <p:attrNameLst>
                                          <p:attrName>ppt_x</p:attrName>
                                        </p:attrNameLst>
                                      </p:cBhvr>
                                      <p:tavLst>
                                        <p:tav tm="0">
                                          <p:val>
                                            <p:strVal val="#ppt_x"/>
                                          </p:val>
                                        </p:tav>
                                        <p:tav tm="100000">
                                          <p:val>
                                            <p:strVal val="#ppt_x"/>
                                          </p:val>
                                        </p:tav>
                                      </p:tavLst>
                                    </p:anim>
                                    <p:anim calcmode="lin" valueType="num">
                                      <p:cBhvr additive="base">
                                        <p:cTn id="116" dur="500" fill="hold"/>
                                        <p:tgtEl>
                                          <p:spTgt spid="7"/>
                                        </p:tgtEl>
                                        <p:attrNameLst>
                                          <p:attrName>ppt_y</p:attrName>
                                        </p:attrNameLst>
                                      </p:cBhvr>
                                      <p:tavLst>
                                        <p:tav tm="0">
                                          <p:val>
                                            <p:strVal val="1+#ppt_h/2"/>
                                          </p:val>
                                        </p:tav>
                                        <p:tav tm="100000">
                                          <p:val>
                                            <p:strVal val="#ppt_y"/>
                                          </p:val>
                                        </p:tav>
                                      </p:tavLst>
                                    </p:anim>
                                  </p:childTnLst>
                                </p:cTn>
                              </p:par>
                            </p:childTnLst>
                          </p:cTn>
                        </p:par>
                        <p:par>
                          <p:cTn id="117" fill="hold">
                            <p:stCondLst>
                              <p:cond delay="10500"/>
                            </p:stCondLst>
                            <p:childTnLst>
                              <p:par>
                                <p:cTn id="118" presetID="53" presetClass="entr" presetSubtype="16" fill="hold" grpId="0" nodeType="afterEffect">
                                  <p:stCondLst>
                                    <p:cond delay="0"/>
                                  </p:stCondLst>
                                  <p:childTnLst>
                                    <p:set>
                                      <p:cBhvr>
                                        <p:cTn id="119" dur="1" fill="hold">
                                          <p:stCondLst>
                                            <p:cond delay="0"/>
                                          </p:stCondLst>
                                        </p:cTn>
                                        <p:tgtEl>
                                          <p:spTgt spid="79"/>
                                        </p:tgtEl>
                                        <p:attrNameLst>
                                          <p:attrName>style.visibility</p:attrName>
                                        </p:attrNameLst>
                                      </p:cBhvr>
                                      <p:to>
                                        <p:strVal val="visible"/>
                                      </p:to>
                                    </p:set>
                                    <p:anim calcmode="lin" valueType="num">
                                      <p:cBhvr>
                                        <p:cTn id="120" dur="500" fill="hold"/>
                                        <p:tgtEl>
                                          <p:spTgt spid="79"/>
                                        </p:tgtEl>
                                        <p:attrNameLst>
                                          <p:attrName>ppt_w</p:attrName>
                                        </p:attrNameLst>
                                      </p:cBhvr>
                                      <p:tavLst>
                                        <p:tav tm="0">
                                          <p:val>
                                            <p:fltVal val="0"/>
                                          </p:val>
                                        </p:tav>
                                        <p:tav tm="100000">
                                          <p:val>
                                            <p:strVal val="#ppt_w"/>
                                          </p:val>
                                        </p:tav>
                                      </p:tavLst>
                                    </p:anim>
                                    <p:anim calcmode="lin" valueType="num">
                                      <p:cBhvr>
                                        <p:cTn id="121" dur="500" fill="hold"/>
                                        <p:tgtEl>
                                          <p:spTgt spid="79"/>
                                        </p:tgtEl>
                                        <p:attrNameLst>
                                          <p:attrName>ppt_h</p:attrName>
                                        </p:attrNameLst>
                                      </p:cBhvr>
                                      <p:tavLst>
                                        <p:tav tm="0">
                                          <p:val>
                                            <p:fltVal val="0"/>
                                          </p:val>
                                        </p:tav>
                                        <p:tav tm="100000">
                                          <p:val>
                                            <p:strVal val="#ppt_h"/>
                                          </p:val>
                                        </p:tav>
                                      </p:tavLst>
                                    </p:anim>
                                    <p:animEffect transition="in" filter="fade">
                                      <p:cBhvr>
                                        <p:cTn id="12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47" grpId="0" animBg="1"/>
      <p:bldP spid="48" grpId="0" animBg="1"/>
      <p:bldP spid="49" grpId="0" animBg="1"/>
      <p:bldP spid="50" grpId="0" animBg="1"/>
      <p:bldP spid="5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p:cNvSpPr/>
          <p:nvPr/>
        </p:nvSpPr>
        <p:spPr>
          <a:xfrm>
            <a:off x="1767239" y="4455267"/>
            <a:ext cx="8735325" cy="701386"/>
          </a:xfrm>
          <a:prstGeom prst="can">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2400" dirty="0">
              <a:solidFill>
                <a:prstClr val="white"/>
              </a:solidFill>
              <a:latin typeface="张海山锐线体简"/>
              <a:cs typeface="+mn-ea"/>
              <a:sym typeface="+mn-lt"/>
            </a:endParaRPr>
          </a:p>
        </p:txBody>
      </p:sp>
      <p:sp>
        <p:nvSpPr>
          <p:cNvPr id="62" name="Can 61"/>
          <p:cNvSpPr/>
          <p:nvPr/>
        </p:nvSpPr>
        <p:spPr>
          <a:xfrm>
            <a:off x="2775162" y="4168336"/>
            <a:ext cx="6719481" cy="573863"/>
          </a:xfrm>
          <a:prstGeom prst="can">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2400" dirty="0">
              <a:solidFill>
                <a:prstClr val="white"/>
              </a:solidFill>
              <a:latin typeface="张海山锐线体简"/>
              <a:cs typeface="+mn-ea"/>
              <a:sym typeface="+mn-lt"/>
            </a:endParaRPr>
          </a:p>
        </p:txBody>
      </p:sp>
      <p:sp>
        <p:nvSpPr>
          <p:cNvPr id="60" name="Can 59"/>
          <p:cNvSpPr/>
          <p:nvPr/>
        </p:nvSpPr>
        <p:spPr>
          <a:xfrm>
            <a:off x="4623020" y="3817643"/>
            <a:ext cx="3023766" cy="541980"/>
          </a:xfrm>
          <a:prstGeom prst="can">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2400" dirty="0">
              <a:solidFill>
                <a:prstClr val="white"/>
              </a:solidFill>
              <a:latin typeface="张海山锐线体简"/>
              <a:cs typeface="+mn-ea"/>
              <a:sym typeface="+mn-lt"/>
            </a:endParaRPr>
          </a:p>
        </p:txBody>
      </p:sp>
      <p:grpSp>
        <p:nvGrpSpPr>
          <p:cNvPr id="2" name="Group 34"/>
          <p:cNvGrpSpPr/>
          <p:nvPr/>
        </p:nvGrpSpPr>
        <p:grpSpPr>
          <a:xfrm>
            <a:off x="9624315" y="2764746"/>
            <a:ext cx="785646" cy="1885821"/>
            <a:chOff x="5686426" y="2062163"/>
            <a:chExt cx="915988" cy="2198687"/>
          </a:xfrm>
          <a:solidFill>
            <a:schemeClr val="accent6"/>
          </a:solidFill>
        </p:grpSpPr>
        <p:sp>
          <p:nvSpPr>
            <p:cNvPr id="66" name="Freeform 6"/>
            <p:cNvSpPr>
              <a:spLocks noEditPoints="1"/>
            </p:cNvSpPr>
            <p:nvPr/>
          </p:nvSpPr>
          <p:spPr bwMode="auto">
            <a:xfrm>
              <a:off x="5686426" y="2062163"/>
              <a:ext cx="915988" cy="2198687"/>
            </a:xfrm>
            <a:custGeom>
              <a:avLst/>
              <a:gdLst/>
              <a:ahLst/>
              <a:cxnLst>
                <a:cxn ang="0">
                  <a:pos x="334" y="194"/>
                </a:cxn>
                <a:cxn ang="0">
                  <a:pos x="373" y="371"/>
                </a:cxn>
                <a:cxn ang="0">
                  <a:pos x="321" y="443"/>
                </a:cxn>
                <a:cxn ang="0">
                  <a:pos x="320" y="350"/>
                </a:cxn>
                <a:cxn ang="0">
                  <a:pos x="320" y="320"/>
                </a:cxn>
                <a:cxn ang="0">
                  <a:pos x="234" y="7"/>
                </a:cxn>
                <a:cxn ang="0">
                  <a:pos x="258" y="27"/>
                </a:cxn>
                <a:cxn ang="0">
                  <a:pos x="265" y="80"/>
                </a:cxn>
                <a:cxn ang="0">
                  <a:pos x="254" y="101"/>
                </a:cxn>
                <a:cxn ang="0">
                  <a:pos x="252" y="134"/>
                </a:cxn>
                <a:cxn ang="0">
                  <a:pos x="302" y="163"/>
                </a:cxn>
                <a:cxn ang="0">
                  <a:pos x="320" y="320"/>
                </a:cxn>
                <a:cxn ang="0">
                  <a:pos x="313" y="370"/>
                </a:cxn>
                <a:cxn ang="0">
                  <a:pos x="320" y="443"/>
                </a:cxn>
                <a:cxn ang="0">
                  <a:pos x="305" y="457"/>
                </a:cxn>
                <a:cxn ang="0">
                  <a:pos x="284" y="513"/>
                </a:cxn>
                <a:cxn ang="0">
                  <a:pos x="256" y="715"/>
                </a:cxn>
                <a:cxn ang="0">
                  <a:pos x="236" y="827"/>
                </a:cxn>
                <a:cxn ang="0">
                  <a:pos x="245" y="876"/>
                </a:cxn>
                <a:cxn ang="0">
                  <a:pos x="236" y="910"/>
                </a:cxn>
                <a:cxn ang="0">
                  <a:pos x="194" y="897"/>
                </a:cxn>
                <a:cxn ang="0">
                  <a:pos x="196" y="861"/>
                </a:cxn>
                <a:cxn ang="0">
                  <a:pos x="193" y="820"/>
                </a:cxn>
                <a:cxn ang="0">
                  <a:pos x="194" y="748"/>
                </a:cxn>
                <a:cxn ang="0">
                  <a:pos x="201" y="684"/>
                </a:cxn>
                <a:cxn ang="0">
                  <a:pos x="197" y="595"/>
                </a:cxn>
                <a:cxn ang="0">
                  <a:pos x="177" y="562"/>
                </a:cxn>
                <a:cxn ang="0">
                  <a:pos x="112" y="808"/>
                </a:cxn>
                <a:cxn ang="0">
                  <a:pos x="115" y="334"/>
                </a:cxn>
                <a:cxn ang="0">
                  <a:pos x="112" y="311"/>
                </a:cxn>
                <a:cxn ang="0">
                  <a:pos x="135" y="154"/>
                </a:cxn>
                <a:cxn ang="0">
                  <a:pos x="193" y="131"/>
                </a:cxn>
                <a:cxn ang="0">
                  <a:pos x="184" y="94"/>
                </a:cxn>
                <a:cxn ang="0">
                  <a:pos x="188" y="49"/>
                </a:cxn>
                <a:cxn ang="0">
                  <a:pos x="205" y="15"/>
                </a:cxn>
                <a:cxn ang="0">
                  <a:pos x="234" y="7"/>
                </a:cxn>
                <a:cxn ang="0">
                  <a:pos x="109" y="819"/>
                </a:cxn>
                <a:cxn ang="0">
                  <a:pos x="93" y="884"/>
                </a:cxn>
                <a:cxn ang="0">
                  <a:pos x="70" y="893"/>
                </a:cxn>
                <a:cxn ang="0">
                  <a:pos x="0" y="914"/>
                </a:cxn>
                <a:cxn ang="0">
                  <a:pos x="35" y="867"/>
                </a:cxn>
                <a:cxn ang="0">
                  <a:pos x="53" y="783"/>
                </a:cxn>
                <a:cxn ang="0">
                  <a:pos x="96" y="558"/>
                </a:cxn>
                <a:cxn ang="0">
                  <a:pos x="109" y="471"/>
                </a:cxn>
                <a:cxn ang="0">
                  <a:pos x="94" y="461"/>
                </a:cxn>
                <a:cxn ang="0">
                  <a:pos x="89" y="434"/>
                </a:cxn>
                <a:cxn ang="0">
                  <a:pos x="59" y="348"/>
                </a:cxn>
                <a:cxn ang="0">
                  <a:pos x="80" y="243"/>
                </a:cxn>
                <a:cxn ang="0">
                  <a:pos x="104" y="169"/>
                </a:cxn>
                <a:cxn ang="0">
                  <a:pos x="112" y="311"/>
                </a:cxn>
                <a:cxn ang="0">
                  <a:pos x="106" y="332"/>
                </a:cxn>
                <a:cxn ang="0">
                  <a:pos x="112" y="362"/>
                </a:cxn>
              </a:cxnLst>
              <a:rect l="0" t="0" r="r" b="b"/>
              <a:pathLst>
                <a:path w="384" h="922">
                  <a:moveTo>
                    <a:pt x="320" y="171"/>
                  </a:moveTo>
                  <a:cubicBezTo>
                    <a:pt x="327" y="175"/>
                    <a:pt x="332" y="182"/>
                    <a:pt x="334" y="194"/>
                  </a:cubicBezTo>
                  <a:cubicBezTo>
                    <a:pt x="338" y="215"/>
                    <a:pt x="360" y="287"/>
                    <a:pt x="371" y="307"/>
                  </a:cubicBezTo>
                  <a:cubicBezTo>
                    <a:pt x="382" y="327"/>
                    <a:pt x="384" y="354"/>
                    <a:pt x="373" y="371"/>
                  </a:cubicBezTo>
                  <a:cubicBezTo>
                    <a:pt x="362" y="387"/>
                    <a:pt x="336" y="428"/>
                    <a:pt x="332" y="434"/>
                  </a:cubicBezTo>
                  <a:cubicBezTo>
                    <a:pt x="328" y="440"/>
                    <a:pt x="327" y="444"/>
                    <a:pt x="321" y="443"/>
                  </a:cubicBezTo>
                  <a:cubicBezTo>
                    <a:pt x="321" y="443"/>
                    <a:pt x="321" y="443"/>
                    <a:pt x="320" y="443"/>
                  </a:cubicBezTo>
                  <a:cubicBezTo>
                    <a:pt x="320" y="350"/>
                    <a:pt x="320" y="350"/>
                    <a:pt x="320" y="350"/>
                  </a:cubicBezTo>
                  <a:cubicBezTo>
                    <a:pt x="325" y="342"/>
                    <a:pt x="331" y="335"/>
                    <a:pt x="329" y="331"/>
                  </a:cubicBezTo>
                  <a:cubicBezTo>
                    <a:pt x="325" y="325"/>
                    <a:pt x="323" y="324"/>
                    <a:pt x="320" y="320"/>
                  </a:cubicBezTo>
                  <a:lnTo>
                    <a:pt x="320" y="171"/>
                  </a:lnTo>
                  <a:close/>
                  <a:moveTo>
                    <a:pt x="234" y="7"/>
                  </a:moveTo>
                  <a:cubicBezTo>
                    <a:pt x="239" y="11"/>
                    <a:pt x="245" y="19"/>
                    <a:pt x="250" y="16"/>
                  </a:cubicBezTo>
                  <a:cubicBezTo>
                    <a:pt x="254" y="14"/>
                    <a:pt x="253" y="27"/>
                    <a:pt x="258" y="27"/>
                  </a:cubicBezTo>
                  <a:cubicBezTo>
                    <a:pt x="264" y="27"/>
                    <a:pt x="270" y="45"/>
                    <a:pt x="269" y="55"/>
                  </a:cubicBezTo>
                  <a:cubicBezTo>
                    <a:pt x="269" y="65"/>
                    <a:pt x="266" y="76"/>
                    <a:pt x="265" y="80"/>
                  </a:cubicBezTo>
                  <a:cubicBezTo>
                    <a:pt x="265" y="84"/>
                    <a:pt x="263" y="100"/>
                    <a:pt x="259" y="100"/>
                  </a:cubicBezTo>
                  <a:cubicBezTo>
                    <a:pt x="256" y="100"/>
                    <a:pt x="254" y="101"/>
                    <a:pt x="254" y="101"/>
                  </a:cubicBezTo>
                  <a:cubicBezTo>
                    <a:pt x="254" y="101"/>
                    <a:pt x="250" y="114"/>
                    <a:pt x="250" y="124"/>
                  </a:cubicBezTo>
                  <a:cubicBezTo>
                    <a:pt x="250" y="134"/>
                    <a:pt x="252" y="134"/>
                    <a:pt x="252" y="134"/>
                  </a:cubicBezTo>
                  <a:cubicBezTo>
                    <a:pt x="258" y="143"/>
                    <a:pt x="258" y="143"/>
                    <a:pt x="258" y="143"/>
                  </a:cubicBezTo>
                  <a:cubicBezTo>
                    <a:pt x="258" y="143"/>
                    <a:pt x="288" y="159"/>
                    <a:pt x="302" y="163"/>
                  </a:cubicBezTo>
                  <a:cubicBezTo>
                    <a:pt x="308" y="165"/>
                    <a:pt x="315" y="167"/>
                    <a:pt x="320" y="171"/>
                  </a:cubicBezTo>
                  <a:cubicBezTo>
                    <a:pt x="320" y="320"/>
                    <a:pt x="320" y="320"/>
                    <a:pt x="320" y="320"/>
                  </a:cubicBezTo>
                  <a:cubicBezTo>
                    <a:pt x="318" y="317"/>
                    <a:pt x="317" y="312"/>
                    <a:pt x="315" y="303"/>
                  </a:cubicBezTo>
                  <a:cubicBezTo>
                    <a:pt x="315" y="323"/>
                    <a:pt x="308" y="351"/>
                    <a:pt x="313" y="370"/>
                  </a:cubicBezTo>
                  <a:cubicBezTo>
                    <a:pt x="312" y="363"/>
                    <a:pt x="316" y="356"/>
                    <a:pt x="320" y="350"/>
                  </a:cubicBezTo>
                  <a:cubicBezTo>
                    <a:pt x="320" y="443"/>
                    <a:pt x="320" y="443"/>
                    <a:pt x="320" y="443"/>
                  </a:cubicBezTo>
                  <a:cubicBezTo>
                    <a:pt x="315" y="442"/>
                    <a:pt x="312" y="443"/>
                    <a:pt x="312" y="443"/>
                  </a:cubicBezTo>
                  <a:cubicBezTo>
                    <a:pt x="312" y="443"/>
                    <a:pt x="309" y="454"/>
                    <a:pt x="305" y="457"/>
                  </a:cubicBezTo>
                  <a:cubicBezTo>
                    <a:pt x="300" y="460"/>
                    <a:pt x="294" y="471"/>
                    <a:pt x="293" y="467"/>
                  </a:cubicBezTo>
                  <a:cubicBezTo>
                    <a:pt x="292" y="464"/>
                    <a:pt x="288" y="496"/>
                    <a:pt x="284" y="513"/>
                  </a:cubicBezTo>
                  <a:cubicBezTo>
                    <a:pt x="280" y="530"/>
                    <a:pt x="262" y="651"/>
                    <a:pt x="262" y="668"/>
                  </a:cubicBezTo>
                  <a:cubicBezTo>
                    <a:pt x="262" y="685"/>
                    <a:pt x="255" y="703"/>
                    <a:pt x="256" y="715"/>
                  </a:cubicBezTo>
                  <a:cubicBezTo>
                    <a:pt x="256" y="728"/>
                    <a:pt x="253" y="760"/>
                    <a:pt x="253" y="778"/>
                  </a:cubicBezTo>
                  <a:cubicBezTo>
                    <a:pt x="252" y="796"/>
                    <a:pt x="236" y="814"/>
                    <a:pt x="236" y="827"/>
                  </a:cubicBezTo>
                  <a:cubicBezTo>
                    <a:pt x="236" y="840"/>
                    <a:pt x="240" y="846"/>
                    <a:pt x="238" y="854"/>
                  </a:cubicBezTo>
                  <a:cubicBezTo>
                    <a:pt x="236" y="862"/>
                    <a:pt x="236" y="867"/>
                    <a:pt x="245" y="876"/>
                  </a:cubicBezTo>
                  <a:cubicBezTo>
                    <a:pt x="253" y="885"/>
                    <a:pt x="256" y="893"/>
                    <a:pt x="256" y="900"/>
                  </a:cubicBezTo>
                  <a:cubicBezTo>
                    <a:pt x="255" y="907"/>
                    <a:pt x="253" y="910"/>
                    <a:pt x="236" y="910"/>
                  </a:cubicBezTo>
                  <a:cubicBezTo>
                    <a:pt x="220" y="911"/>
                    <a:pt x="204" y="906"/>
                    <a:pt x="204" y="902"/>
                  </a:cubicBezTo>
                  <a:cubicBezTo>
                    <a:pt x="204" y="898"/>
                    <a:pt x="199" y="897"/>
                    <a:pt x="194" y="897"/>
                  </a:cubicBezTo>
                  <a:cubicBezTo>
                    <a:pt x="189" y="897"/>
                    <a:pt x="190" y="892"/>
                    <a:pt x="192" y="882"/>
                  </a:cubicBezTo>
                  <a:cubicBezTo>
                    <a:pt x="194" y="873"/>
                    <a:pt x="201" y="859"/>
                    <a:pt x="196" y="861"/>
                  </a:cubicBezTo>
                  <a:cubicBezTo>
                    <a:pt x="192" y="862"/>
                    <a:pt x="189" y="859"/>
                    <a:pt x="189" y="846"/>
                  </a:cubicBezTo>
                  <a:cubicBezTo>
                    <a:pt x="189" y="832"/>
                    <a:pt x="187" y="828"/>
                    <a:pt x="193" y="820"/>
                  </a:cubicBezTo>
                  <a:cubicBezTo>
                    <a:pt x="199" y="811"/>
                    <a:pt x="198" y="796"/>
                    <a:pt x="196" y="784"/>
                  </a:cubicBezTo>
                  <a:cubicBezTo>
                    <a:pt x="195" y="772"/>
                    <a:pt x="191" y="763"/>
                    <a:pt x="194" y="748"/>
                  </a:cubicBezTo>
                  <a:cubicBezTo>
                    <a:pt x="198" y="733"/>
                    <a:pt x="199" y="714"/>
                    <a:pt x="196" y="706"/>
                  </a:cubicBezTo>
                  <a:cubicBezTo>
                    <a:pt x="194" y="699"/>
                    <a:pt x="196" y="690"/>
                    <a:pt x="201" y="684"/>
                  </a:cubicBezTo>
                  <a:cubicBezTo>
                    <a:pt x="207" y="678"/>
                    <a:pt x="199" y="667"/>
                    <a:pt x="199" y="660"/>
                  </a:cubicBezTo>
                  <a:cubicBezTo>
                    <a:pt x="199" y="653"/>
                    <a:pt x="201" y="624"/>
                    <a:pt x="197" y="595"/>
                  </a:cubicBezTo>
                  <a:cubicBezTo>
                    <a:pt x="194" y="566"/>
                    <a:pt x="193" y="544"/>
                    <a:pt x="192" y="537"/>
                  </a:cubicBezTo>
                  <a:cubicBezTo>
                    <a:pt x="192" y="529"/>
                    <a:pt x="188" y="533"/>
                    <a:pt x="177" y="562"/>
                  </a:cubicBezTo>
                  <a:cubicBezTo>
                    <a:pt x="167" y="590"/>
                    <a:pt x="141" y="680"/>
                    <a:pt x="136" y="700"/>
                  </a:cubicBezTo>
                  <a:cubicBezTo>
                    <a:pt x="132" y="717"/>
                    <a:pt x="118" y="780"/>
                    <a:pt x="112" y="808"/>
                  </a:cubicBezTo>
                  <a:cubicBezTo>
                    <a:pt x="112" y="362"/>
                    <a:pt x="112" y="362"/>
                    <a:pt x="112" y="362"/>
                  </a:cubicBezTo>
                  <a:cubicBezTo>
                    <a:pt x="113" y="360"/>
                    <a:pt x="112" y="345"/>
                    <a:pt x="115" y="334"/>
                  </a:cubicBezTo>
                  <a:cubicBezTo>
                    <a:pt x="120" y="321"/>
                    <a:pt x="121" y="303"/>
                    <a:pt x="122" y="282"/>
                  </a:cubicBezTo>
                  <a:cubicBezTo>
                    <a:pt x="122" y="282"/>
                    <a:pt x="117" y="300"/>
                    <a:pt x="112" y="311"/>
                  </a:cubicBezTo>
                  <a:cubicBezTo>
                    <a:pt x="112" y="159"/>
                    <a:pt x="112" y="159"/>
                    <a:pt x="112" y="159"/>
                  </a:cubicBezTo>
                  <a:cubicBezTo>
                    <a:pt x="116" y="157"/>
                    <a:pt x="124" y="155"/>
                    <a:pt x="135" y="154"/>
                  </a:cubicBezTo>
                  <a:cubicBezTo>
                    <a:pt x="160" y="151"/>
                    <a:pt x="179" y="144"/>
                    <a:pt x="185" y="139"/>
                  </a:cubicBezTo>
                  <a:cubicBezTo>
                    <a:pt x="188" y="136"/>
                    <a:pt x="191" y="134"/>
                    <a:pt x="193" y="131"/>
                  </a:cubicBezTo>
                  <a:cubicBezTo>
                    <a:pt x="195" y="129"/>
                    <a:pt x="198" y="126"/>
                    <a:pt x="195" y="126"/>
                  </a:cubicBezTo>
                  <a:cubicBezTo>
                    <a:pt x="188" y="125"/>
                    <a:pt x="187" y="101"/>
                    <a:pt x="184" y="94"/>
                  </a:cubicBezTo>
                  <a:cubicBezTo>
                    <a:pt x="181" y="86"/>
                    <a:pt x="182" y="81"/>
                    <a:pt x="184" y="75"/>
                  </a:cubicBezTo>
                  <a:cubicBezTo>
                    <a:pt x="186" y="69"/>
                    <a:pt x="182" y="59"/>
                    <a:pt x="188" y="49"/>
                  </a:cubicBezTo>
                  <a:cubicBezTo>
                    <a:pt x="193" y="39"/>
                    <a:pt x="186" y="26"/>
                    <a:pt x="193" y="25"/>
                  </a:cubicBezTo>
                  <a:cubicBezTo>
                    <a:pt x="201" y="24"/>
                    <a:pt x="198" y="15"/>
                    <a:pt x="205" y="15"/>
                  </a:cubicBezTo>
                  <a:cubicBezTo>
                    <a:pt x="213" y="15"/>
                    <a:pt x="214" y="4"/>
                    <a:pt x="221" y="8"/>
                  </a:cubicBezTo>
                  <a:cubicBezTo>
                    <a:pt x="229" y="11"/>
                    <a:pt x="229" y="0"/>
                    <a:pt x="234" y="7"/>
                  </a:cubicBezTo>
                  <a:close/>
                  <a:moveTo>
                    <a:pt x="112" y="808"/>
                  </a:moveTo>
                  <a:cubicBezTo>
                    <a:pt x="111" y="813"/>
                    <a:pt x="110" y="817"/>
                    <a:pt x="109" y="819"/>
                  </a:cubicBezTo>
                  <a:cubicBezTo>
                    <a:pt x="106" y="836"/>
                    <a:pt x="102" y="870"/>
                    <a:pt x="97" y="870"/>
                  </a:cubicBezTo>
                  <a:cubicBezTo>
                    <a:pt x="92" y="870"/>
                    <a:pt x="94" y="874"/>
                    <a:pt x="93" y="884"/>
                  </a:cubicBezTo>
                  <a:cubicBezTo>
                    <a:pt x="92" y="893"/>
                    <a:pt x="83" y="894"/>
                    <a:pt x="77" y="897"/>
                  </a:cubicBezTo>
                  <a:cubicBezTo>
                    <a:pt x="72" y="899"/>
                    <a:pt x="70" y="893"/>
                    <a:pt x="70" y="893"/>
                  </a:cubicBezTo>
                  <a:cubicBezTo>
                    <a:pt x="70" y="893"/>
                    <a:pt x="61" y="912"/>
                    <a:pt x="45" y="914"/>
                  </a:cubicBezTo>
                  <a:cubicBezTo>
                    <a:pt x="30" y="916"/>
                    <a:pt x="0" y="922"/>
                    <a:pt x="0" y="914"/>
                  </a:cubicBezTo>
                  <a:cubicBezTo>
                    <a:pt x="0" y="907"/>
                    <a:pt x="3" y="900"/>
                    <a:pt x="13" y="894"/>
                  </a:cubicBezTo>
                  <a:cubicBezTo>
                    <a:pt x="24" y="888"/>
                    <a:pt x="31" y="871"/>
                    <a:pt x="35" y="867"/>
                  </a:cubicBezTo>
                  <a:cubicBezTo>
                    <a:pt x="39" y="863"/>
                    <a:pt x="34" y="864"/>
                    <a:pt x="37" y="856"/>
                  </a:cubicBezTo>
                  <a:cubicBezTo>
                    <a:pt x="41" y="848"/>
                    <a:pt x="51" y="799"/>
                    <a:pt x="53" y="783"/>
                  </a:cubicBezTo>
                  <a:cubicBezTo>
                    <a:pt x="55" y="768"/>
                    <a:pt x="54" y="713"/>
                    <a:pt x="61" y="688"/>
                  </a:cubicBezTo>
                  <a:cubicBezTo>
                    <a:pt x="69" y="663"/>
                    <a:pt x="92" y="581"/>
                    <a:pt x="96" y="558"/>
                  </a:cubicBezTo>
                  <a:cubicBezTo>
                    <a:pt x="99" y="536"/>
                    <a:pt x="104" y="513"/>
                    <a:pt x="104" y="501"/>
                  </a:cubicBezTo>
                  <a:cubicBezTo>
                    <a:pt x="104" y="488"/>
                    <a:pt x="105" y="480"/>
                    <a:pt x="109" y="471"/>
                  </a:cubicBezTo>
                  <a:cubicBezTo>
                    <a:pt x="112" y="462"/>
                    <a:pt x="108" y="450"/>
                    <a:pt x="108" y="450"/>
                  </a:cubicBezTo>
                  <a:cubicBezTo>
                    <a:pt x="108" y="450"/>
                    <a:pt x="99" y="457"/>
                    <a:pt x="94" y="461"/>
                  </a:cubicBezTo>
                  <a:cubicBezTo>
                    <a:pt x="88" y="466"/>
                    <a:pt x="88" y="459"/>
                    <a:pt x="91" y="448"/>
                  </a:cubicBezTo>
                  <a:cubicBezTo>
                    <a:pt x="94" y="437"/>
                    <a:pt x="91" y="431"/>
                    <a:pt x="89" y="434"/>
                  </a:cubicBezTo>
                  <a:cubicBezTo>
                    <a:pt x="86" y="437"/>
                    <a:pt x="84" y="416"/>
                    <a:pt x="77" y="403"/>
                  </a:cubicBezTo>
                  <a:cubicBezTo>
                    <a:pt x="70" y="390"/>
                    <a:pt x="55" y="363"/>
                    <a:pt x="59" y="348"/>
                  </a:cubicBezTo>
                  <a:cubicBezTo>
                    <a:pt x="62" y="333"/>
                    <a:pt x="63" y="306"/>
                    <a:pt x="67" y="293"/>
                  </a:cubicBezTo>
                  <a:cubicBezTo>
                    <a:pt x="72" y="280"/>
                    <a:pt x="76" y="257"/>
                    <a:pt x="80" y="243"/>
                  </a:cubicBezTo>
                  <a:cubicBezTo>
                    <a:pt x="85" y="228"/>
                    <a:pt x="85" y="221"/>
                    <a:pt x="91" y="207"/>
                  </a:cubicBezTo>
                  <a:cubicBezTo>
                    <a:pt x="97" y="192"/>
                    <a:pt x="104" y="176"/>
                    <a:pt x="104" y="169"/>
                  </a:cubicBezTo>
                  <a:cubicBezTo>
                    <a:pt x="104" y="165"/>
                    <a:pt x="106" y="162"/>
                    <a:pt x="112" y="159"/>
                  </a:cubicBezTo>
                  <a:cubicBezTo>
                    <a:pt x="112" y="311"/>
                    <a:pt x="112" y="311"/>
                    <a:pt x="112" y="311"/>
                  </a:cubicBezTo>
                  <a:cubicBezTo>
                    <a:pt x="110" y="316"/>
                    <a:pt x="108" y="319"/>
                    <a:pt x="106" y="319"/>
                  </a:cubicBezTo>
                  <a:cubicBezTo>
                    <a:pt x="100" y="321"/>
                    <a:pt x="100" y="328"/>
                    <a:pt x="106" y="332"/>
                  </a:cubicBezTo>
                  <a:cubicBezTo>
                    <a:pt x="112" y="335"/>
                    <a:pt x="108" y="359"/>
                    <a:pt x="111" y="362"/>
                  </a:cubicBezTo>
                  <a:cubicBezTo>
                    <a:pt x="111" y="362"/>
                    <a:pt x="111" y="362"/>
                    <a:pt x="112" y="362"/>
                  </a:cubicBezTo>
                  <a:lnTo>
                    <a:pt x="112" y="808"/>
                  </a:lnTo>
                  <a:close/>
                </a:path>
              </a:pathLst>
            </a:custGeom>
            <a:grp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67" name="Freeform 7"/>
            <p:cNvSpPr/>
            <p:nvPr/>
          </p:nvSpPr>
          <p:spPr bwMode="auto">
            <a:xfrm>
              <a:off x="6022976" y="2373313"/>
              <a:ext cx="327025" cy="635000"/>
            </a:xfrm>
            <a:custGeom>
              <a:avLst/>
              <a:gdLst/>
              <a:ahLst/>
              <a:cxnLst>
                <a:cxn ang="0">
                  <a:pos x="110" y="1"/>
                </a:cxn>
                <a:cxn ang="0">
                  <a:pos x="111" y="3"/>
                </a:cxn>
                <a:cxn ang="0">
                  <a:pos x="116" y="11"/>
                </a:cxn>
                <a:cxn ang="0">
                  <a:pos x="116" y="13"/>
                </a:cxn>
                <a:cxn ang="0">
                  <a:pos x="111" y="106"/>
                </a:cxn>
                <a:cxn ang="0">
                  <a:pos x="112" y="182"/>
                </a:cxn>
                <a:cxn ang="0">
                  <a:pos x="125" y="238"/>
                </a:cxn>
                <a:cxn ang="0">
                  <a:pos x="137" y="265"/>
                </a:cxn>
                <a:cxn ang="0">
                  <a:pos x="91" y="262"/>
                </a:cxn>
                <a:cxn ang="0">
                  <a:pos x="15" y="263"/>
                </a:cxn>
                <a:cxn ang="0">
                  <a:pos x="0" y="257"/>
                </a:cxn>
                <a:cxn ang="0">
                  <a:pos x="18" y="208"/>
                </a:cxn>
                <a:cxn ang="0">
                  <a:pos x="32" y="111"/>
                </a:cxn>
                <a:cxn ang="0">
                  <a:pos x="38" y="23"/>
                </a:cxn>
                <a:cxn ang="0">
                  <a:pos x="43" y="8"/>
                </a:cxn>
                <a:cxn ang="0">
                  <a:pos x="44" y="8"/>
                </a:cxn>
                <a:cxn ang="0">
                  <a:pos x="52" y="0"/>
                </a:cxn>
                <a:cxn ang="0">
                  <a:pos x="65" y="17"/>
                </a:cxn>
                <a:cxn ang="0">
                  <a:pos x="87" y="24"/>
                </a:cxn>
                <a:cxn ang="0">
                  <a:pos x="110" y="1"/>
                </a:cxn>
              </a:cxnLst>
              <a:rect l="0" t="0" r="r" b="b"/>
              <a:pathLst>
                <a:path w="137" h="266">
                  <a:moveTo>
                    <a:pt x="110" y="1"/>
                  </a:moveTo>
                  <a:cubicBezTo>
                    <a:pt x="110" y="3"/>
                    <a:pt x="111" y="3"/>
                    <a:pt x="111" y="3"/>
                  </a:cubicBezTo>
                  <a:cubicBezTo>
                    <a:pt x="116" y="11"/>
                    <a:pt x="116" y="11"/>
                    <a:pt x="116" y="11"/>
                  </a:cubicBezTo>
                  <a:cubicBezTo>
                    <a:pt x="116" y="12"/>
                    <a:pt x="116" y="12"/>
                    <a:pt x="116" y="13"/>
                  </a:cubicBezTo>
                  <a:cubicBezTo>
                    <a:pt x="114" y="27"/>
                    <a:pt x="111" y="74"/>
                    <a:pt x="111" y="106"/>
                  </a:cubicBezTo>
                  <a:cubicBezTo>
                    <a:pt x="111" y="139"/>
                    <a:pt x="107" y="156"/>
                    <a:pt x="112" y="182"/>
                  </a:cubicBezTo>
                  <a:cubicBezTo>
                    <a:pt x="117" y="208"/>
                    <a:pt x="118" y="223"/>
                    <a:pt x="125" y="238"/>
                  </a:cubicBezTo>
                  <a:cubicBezTo>
                    <a:pt x="132" y="254"/>
                    <a:pt x="137" y="265"/>
                    <a:pt x="137" y="265"/>
                  </a:cubicBezTo>
                  <a:cubicBezTo>
                    <a:pt x="137" y="265"/>
                    <a:pt x="114" y="262"/>
                    <a:pt x="91" y="262"/>
                  </a:cubicBezTo>
                  <a:cubicBezTo>
                    <a:pt x="67" y="262"/>
                    <a:pt x="24" y="266"/>
                    <a:pt x="15" y="263"/>
                  </a:cubicBezTo>
                  <a:cubicBezTo>
                    <a:pt x="6" y="261"/>
                    <a:pt x="0" y="257"/>
                    <a:pt x="0" y="257"/>
                  </a:cubicBezTo>
                  <a:cubicBezTo>
                    <a:pt x="0" y="257"/>
                    <a:pt x="11" y="234"/>
                    <a:pt x="18" y="208"/>
                  </a:cubicBezTo>
                  <a:cubicBezTo>
                    <a:pt x="25" y="182"/>
                    <a:pt x="32" y="146"/>
                    <a:pt x="32" y="111"/>
                  </a:cubicBezTo>
                  <a:cubicBezTo>
                    <a:pt x="32" y="75"/>
                    <a:pt x="31" y="41"/>
                    <a:pt x="38" y="23"/>
                  </a:cubicBezTo>
                  <a:cubicBezTo>
                    <a:pt x="40" y="17"/>
                    <a:pt x="42" y="12"/>
                    <a:pt x="43" y="8"/>
                  </a:cubicBezTo>
                  <a:cubicBezTo>
                    <a:pt x="44" y="8"/>
                    <a:pt x="42" y="9"/>
                    <a:pt x="44" y="8"/>
                  </a:cubicBezTo>
                  <a:cubicBezTo>
                    <a:pt x="46" y="6"/>
                    <a:pt x="50" y="3"/>
                    <a:pt x="52" y="0"/>
                  </a:cubicBezTo>
                  <a:cubicBezTo>
                    <a:pt x="56" y="5"/>
                    <a:pt x="58" y="8"/>
                    <a:pt x="65" y="17"/>
                  </a:cubicBezTo>
                  <a:cubicBezTo>
                    <a:pt x="73" y="26"/>
                    <a:pt x="74" y="33"/>
                    <a:pt x="87" y="24"/>
                  </a:cubicBezTo>
                  <a:cubicBezTo>
                    <a:pt x="96" y="18"/>
                    <a:pt x="103" y="9"/>
                    <a:pt x="110" y="1"/>
                  </a:cubicBezTo>
                  <a:close/>
                </a:path>
              </a:pathLst>
            </a:custGeom>
            <a:grp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68" name="Freeform 8"/>
            <p:cNvSpPr/>
            <p:nvPr/>
          </p:nvSpPr>
          <p:spPr bwMode="auto">
            <a:xfrm>
              <a:off x="6075363" y="2447925"/>
              <a:ext cx="157163" cy="627062"/>
            </a:xfrm>
            <a:custGeom>
              <a:avLst/>
              <a:gdLst/>
              <a:ahLst/>
              <a:cxnLst>
                <a:cxn ang="0">
                  <a:pos x="55" y="0"/>
                </a:cxn>
                <a:cxn ang="0">
                  <a:pos x="42" y="13"/>
                </a:cxn>
                <a:cxn ang="0">
                  <a:pos x="46" y="21"/>
                </a:cxn>
                <a:cxn ang="0">
                  <a:pos x="26" y="99"/>
                </a:cxn>
                <a:cxn ang="0">
                  <a:pos x="3" y="224"/>
                </a:cxn>
                <a:cxn ang="0">
                  <a:pos x="10" y="252"/>
                </a:cxn>
                <a:cxn ang="0">
                  <a:pos x="25" y="253"/>
                </a:cxn>
                <a:cxn ang="0">
                  <a:pos x="42" y="221"/>
                </a:cxn>
                <a:cxn ang="0">
                  <a:pos x="57" y="119"/>
                </a:cxn>
                <a:cxn ang="0">
                  <a:pos x="62" y="41"/>
                </a:cxn>
                <a:cxn ang="0">
                  <a:pos x="58" y="21"/>
                </a:cxn>
                <a:cxn ang="0">
                  <a:pos x="66" y="12"/>
                </a:cxn>
                <a:cxn ang="0">
                  <a:pos x="55" y="0"/>
                </a:cxn>
              </a:cxnLst>
              <a:rect l="0" t="0" r="r" b="b"/>
              <a:pathLst>
                <a:path w="66" h="263">
                  <a:moveTo>
                    <a:pt x="55" y="0"/>
                  </a:moveTo>
                  <a:cubicBezTo>
                    <a:pt x="42" y="13"/>
                    <a:pt x="42" y="13"/>
                    <a:pt x="42" y="13"/>
                  </a:cubicBezTo>
                  <a:cubicBezTo>
                    <a:pt x="42" y="13"/>
                    <a:pt x="49" y="15"/>
                    <a:pt x="46" y="21"/>
                  </a:cubicBezTo>
                  <a:cubicBezTo>
                    <a:pt x="44" y="26"/>
                    <a:pt x="35" y="58"/>
                    <a:pt x="26" y="99"/>
                  </a:cubicBezTo>
                  <a:cubicBezTo>
                    <a:pt x="17" y="141"/>
                    <a:pt x="5" y="214"/>
                    <a:pt x="3" y="224"/>
                  </a:cubicBezTo>
                  <a:cubicBezTo>
                    <a:pt x="0" y="234"/>
                    <a:pt x="3" y="242"/>
                    <a:pt x="10" y="252"/>
                  </a:cubicBezTo>
                  <a:cubicBezTo>
                    <a:pt x="17" y="263"/>
                    <a:pt x="18" y="263"/>
                    <a:pt x="25" y="253"/>
                  </a:cubicBezTo>
                  <a:cubicBezTo>
                    <a:pt x="32" y="244"/>
                    <a:pt x="37" y="248"/>
                    <a:pt x="42" y="221"/>
                  </a:cubicBezTo>
                  <a:cubicBezTo>
                    <a:pt x="46" y="195"/>
                    <a:pt x="53" y="143"/>
                    <a:pt x="57" y="119"/>
                  </a:cubicBezTo>
                  <a:cubicBezTo>
                    <a:pt x="61" y="96"/>
                    <a:pt x="65" y="51"/>
                    <a:pt x="62" y="41"/>
                  </a:cubicBezTo>
                  <a:cubicBezTo>
                    <a:pt x="59" y="31"/>
                    <a:pt x="57" y="25"/>
                    <a:pt x="58" y="21"/>
                  </a:cubicBezTo>
                  <a:cubicBezTo>
                    <a:pt x="59" y="16"/>
                    <a:pt x="66" y="12"/>
                    <a:pt x="66" y="12"/>
                  </a:cubicBezTo>
                  <a:cubicBezTo>
                    <a:pt x="66" y="12"/>
                    <a:pt x="61" y="3"/>
                    <a:pt x="55" y="0"/>
                  </a:cubicBez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grpSp>
      <p:grpSp>
        <p:nvGrpSpPr>
          <p:cNvPr id="3" name="Group 32"/>
          <p:cNvGrpSpPr/>
          <p:nvPr/>
        </p:nvGrpSpPr>
        <p:grpSpPr>
          <a:xfrm>
            <a:off x="8134989" y="2309839"/>
            <a:ext cx="502600" cy="2040402"/>
            <a:chOff x="4129088" y="2282825"/>
            <a:chExt cx="531813" cy="2159000"/>
          </a:xfrm>
          <a:solidFill>
            <a:schemeClr val="accent5"/>
          </a:solidFill>
        </p:grpSpPr>
        <p:sp>
          <p:nvSpPr>
            <p:cNvPr id="70" name="Freeform 9"/>
            <p:cNvSpPr>
              <a:spLocks noEditPoints="1"/>
            </p:cNvSpPr>
            <p:nvPr/>
          </p:nvSpPr>
          <p:spPr bwMode="auto">
            <a:xfrm>
              <a:off x="4129088" y="2282825"/>
              <a:ext cx="531813" cy="2159000"/>
            </a:xfrm>
            <a:custGeom>
              <a:avLst/>
              <a:gdLst/>
              <a:ahLst/>
              <a:cxnLst>
                <a:cxn ang="0">
                  <a:pos x="107" y="1"/>
                </a:cxn>
                <a:cxn ang="0">
                  <a:pos x="147" y="36"/>
                </a:cxn>
                <a:cxn ang="0">
                  <a:pos x="154" y="62"/>
                </a:cxn>
                <a:cxn ang="0">
                  <a:pos x="160" y="98"/>
                </a:cxn>
                <a:cxn ang="0">
                  <a:pos x="171" y="133"/>
                </a:cxn>
                <a:cxn ang="0">
                  <a:pos x="178" y="151"/>
                </a:cxn>
                <a:cxn ang="0">
                  <a:pos x="210" y="170"/>
                </a:cxn>
                <a:cxn ang="0">
                  <a:pos x="221" y="238"/>
                </a:cxn>
                <a:cxn ang="0">
                  <a:pos x="214" y="296"/>
                </a:cxn>
                <a:cxn ang="0">
                  <a:pos x="191" y="313"/>
                </a:cxn>
                <a:cxn ang="0">
                  <a:pos x="198" y="371"/>
                </a:cxn>
                <a:cxn ang="0">
                  <a:pos x="206" y="414"/>
                </a:cxn>
                <a:cxn ang="0">
                  <a:pos x="194" y="416"/>
                </a:cxn>
                <a:cxn ang="0">
                  <a:pos x="189" y="474"/>
                </a:cxn>
                <a:cxn ang="0">
                  <a:pos x="172" y="570"/>
                </a:cxn>
                <a:cxn ang="0">
                  <a:pos x="165" y="582"/>
                </a:cxn>
                <a:cxn ang="0">
                  <a:pos x="157" y="582"/>
                </a:cxn>
                <a:cxn ang="0">
                  <a:pos x="155" y="611"/>
                </a:cxn>
                <a:cxn ang="0">
                  <a:pos x="149" y="670"/>
                </a:cxn>
                <a:cxn ang="0">
                  <a:pos x="123" y="764"/>
                </a:cxn>
                <a:cxn ang="0">
                  <a:pos x="141" y="817"/>
                </a:cxn>
                <a:cxn ang="0">
                  <a:pos x="156" y="852"/>
                </a:cxn>
                <a:cxn ang="0">
                  <a:pos x="133" y="854"/>
                </a:cxn>
                <a:cxn ang="0">
                  <a:pos x="122" y="846"/>
                </a:cxn>
                <a:cxn ang="0">
                  <a:pos x="125" y="864"/>
                </a:cxn>
                <a:cxn ang="0">
                  <a:pos x="112" y="905"/>
                </a:cxn>
                <a:cxn ang="0">
                  <a:pos x="107" y="905"/>
                </a:cxn>
                <a:cxn ang="0">
                  <a:pos x="107" y="636"/>
                </a:cxn>
                <a:cxn ang="0">
                  <a:pos x="109" y="621"/>
                </a:cxn>
                <a:cxn ang="0">
                  <a:pos x="109" y="580"/>
                </a:cxn>
                <a:cxn ang="0">
                  <a:pos x="107" y="596"/>
                </a:cxn>
                <a:cxn ang="0">
                  <a:pos x="107" y="1"/>
                </a:cxn>
                <a:cxn ang="0">
                  <a:pos x="106" y="1"/>
                </a:cxn>
                <a:cxn ang="0">
                  <a:pos x="107" y="1"/>
                </a:cxn>
                <a:cxn ang="0">
                  <a:pos x="107" y="596"/>
                </a:cxn>
                <a:cxn ang="0">
                  <a:pos x="104" y="611"/>
                </a:cxn>
                <a:cxn ang="0">
                  <a:pos x="105" y="632"/>
                </a:cxn>
                <a:cxn ang="0">
                  <a:pos x="106" y="645"/>
                </a:cxn>
                <a:cxn ang="0">
                  <a:pos x="107" y="636"/>
                </a:cxn>
                <a:cxn ang="0">
                  <a:pos x="107" y="905"/>
                </a:cxn>
                <a:cxn ang="0">
                  <a:pos x="89" y="869"/>
                </a:cxn>
                <a:cxn ang="0">
                  <a:pos x="88" y="831"/>
                </a:cxn>
                <a:cxn ang="0">
                  <a:pos x="81" y="789"/>
                </a:cxn>
                <a:cxn ang="0">
                  <a:pos x="52" y="662"/>
                </a:cxn>
                <a:cxn ang="0">
                  <a:pos x="53" y="606"/>
                </a:cxn>
                <a:cxn ang="0">
                  <a:pos x="50" y="579"/>
                </a:cxn>
                <a:cxn ang="0">
                  <a:pos x="34" y="565"/>
                </a:cxn>
                <a:cxn ang="0">
                  <a:pos x="29" y="465"/>
                </a:cxn>
                <a:cxn ang="0">
                  <a:pos x="31" y="410"/>
                </a:cxn>
                <a:cxn ang="0">
                  <a:pos x="11" y="407"/>
                </a:cxn>
                <a:cxn ang="0">
                  <a:pos x="27" y="360"/>
                </a:cxn>
                <a:cxn ang="0">
                  <a:pos x="30" y="326"/>
                </a:cxn>
                <a:cxn ang="0">
                  <a:pos x="2" y="302"/>
                </a:cxn>
                <a:cxn ang="0">
                  <a:pos x="2" y="234"/>
                </a:cxn>
                <a:cxn ang="0">
                  <a:pos x="7" y="204"/>
                </a:cxn>
                <a:cxn ang="0">
                  <a:pos x="27" y="154"/>
                </a:cxn>
                <a:cxn ang="0">
                  <a:pos x="48" y="145"/>
                </a:cxn>
                <a:cxn ang="0">
                  <a:pos x="50" y="126"/>
                </a:cxn>
                <a:cxn ang="0">
                  <a:pos x="63" y="101"/>
                </a:cxn>
                <a:cxn ang="0">
                  <a:pos x="64" y="64"/>
                </a:cxn>
                <a:cxn ang="0">
                  <a:pos x="106" y="1"/>
                </a:cxn>
              </a:cxnLst>
              <a:rect l="0" t="0" r="r" b="b"/>
              <a:pathLst>
                <a:path w="223" h="905">
                  <a:moveTo>
                    <a:pt x="107" y="1"/>
                  </a:moveTo>
                  <a:cubicBezTo>
                    <a:pt x="127" y="0"/>
                    <a:pt x="143" y="19"/>
                    <a:pt x="147" y="36"/>
                  </a:cubicBezTo>
                  <a:cubicBezTo>
                    <a:pt x="151" y="54"/>
                    <a:pt x="154" y="53"/>
                    <a:pt x="154" y="62"/>
                  </a:cubicBezTo>
                  <a:cubicBezTo>
                    <a:pt x="154" y="72"/>
                    <a:pt x="158" y="83"/>
                    <a:pt x="160" y="98"/>
                  </a:cubicBezTo>
                  <a:cubicBezTo>
                    <a:pt x="162" y="114"/>
                    <a:pt x="163" y="124"/>
                    <a:pt x="171" y="133"/>
                  </a:cubicBezTo>
                  <a:cubicBezTo>
                    <a:pt x="179" y="142"/>
                    <a:pt x="178" y="151"/>
                    <a:pt x="178" y="151"/>
                  </a:cubicBezTo>
                  <a:cubicBezTo>
                    <a:pt x="178" y="151"/>
                    <a:pt x="204" y="153"/>
                    <a:pt x="210" y="170"/>
                  </a:cubicBezTo>
                  <a:cubicBezTo>
                    <a:pt x="217" y="188"/>
                    <a:pt x="218" y="218"/>
                    <a:pt x="221" y="238"/>
                  </a:cubicBezTo>
                  <a:cubicBezTo>
                    <a:pt x="223" y="258"/>
                    <a:pt x="221" y="281"/>
                    <a:pt x="214" y="296"/>
                  </a:cubicBezTo>
                  <a:cubicBezTo>
                    <a:pt x="207" y="311"/>
                    <a:pt x="191" y="313"/>
                    <a:pt x="191" y="313"/>
                  </a:cubicBezTo>
                  <a:cubicBezTo>
                    <a:pt x="191" y="313"/>
                    <a:pt x="189" y="344"/>
                    <a:pt x="198" y="371"/>
                  </a:cubicBezTo>
                  <a:cubicBezTo>
                    <a:pt x="207" y="399"/>
                    <a:pt x="213" y="413"/>
                    <a:pt x="206" y="414"/>
                  </a:cubicBezTo>
                  <a:cubicBezTo>
                    <a:pt x="198" y="416"/>
                    <a:pt x="194" y="416"/>
                    <a:pt x="194" y="416"/>
                  </a:cubicBezTo>
                  <a:cubicBezTo>
                    <a:pt x="194" y="416"/>
                    <a:pt x="194" y="451"/>
                    <a:pt x="189" y="474"/>
                  </a:cubicBezTo>
                  <a:cubicBezTo>
                    <a:pt x="184" y="497"/>
                    <a:pt x="172" y="555"/>
                    <a:pt x="172" y="570"/>
                  </a:cubicBezTo>
                  <a:cubicBezTo>
                    <a:pt x="172" y="584"/>
                    <a:pt x="171" y="582"/>
                    <a:pt x="165" y="582"/>
                  </a:cubicBezTo>
                  <a:cubicBezTo>
                    <a:pt x="160" y="582"/>
                    <a:pt x="157" y="582"/>
                    <a:pt x="157" y="582"/>
                  </a:cubicBezTo>
                  <a:cubicBezTo>
                    <a:pt x="157" y="582"/>
                    <a:pt x="158" y="605"/>
                    <a:pt x="155" y="611"/>
                  </a:cubicBezTo>
                  <a:cubicBezTo>
                    <a:pt x="152" y="616"/>
                    <a:pt x="157" y="642"/>
                    <a:pt x="149" y="670"/>
                  </a:cubicBezTo>
                  <a:cubicBezTo>
                    <a:pt x="140" y="697"/>
                    <a:pt x="123" y="744"/>
                    <a:pt x="123" y="764"/>
                  </a:cubicBezTo>
                  <a:cubicBezTo>
                    <a:pt x="123" y="783"/>
                    <a:pt x="132" y="807"/>
                    <a:pt x="141" y="817"/>
                  </a:cubicBezTo>
                  <a:cubicBezTo>
                    <a:pt x="150" y="827"/>
                    <a:pt x="163" y="847"/>
                    <a:pt x="156" y="852"/>
                  </a:cubicBezTo>
                  <a:cubicBezTo>
                    <a:pt x="149" y="857"/>
                    <a:pt x="139" y="856"/>
                    <a:pt x="133" y="854"/>
                  </a:cubicBezTo>
                  <a:cubicBezTo>
                    <a:pt x="127" y="852"/>
                    <a:pt x="122" y="846"/>
                    <a:pt x="122" y="846"/>
                  </a:cubicBezTo>
                  <a:cubicBezTo>
                    <a:pt x="122" y="846"/>
                    <a:pt x="122" y="856"/>
                    <a:pt x="125" y="864"/>
                  </a:cubicBezTo>
                  <a:cubicBezTo>
                    <a:pt x="128" y="871"/>
                    <a:pt x="125" y="905"/>
                    <a:pt x="112" y="905"/>
                  </a:cubicBezTo>
                  <a:cubicBezTo>
                    <a:pt x="110" y="905"/>
                    <a:pt x="108" y="905"/>
                    <a:pt x="107" y="905"/>
                  </a:cubicBezTo>
                  <a:cubicBezTo>
                    <a:pt x="107" y="636"/>
                    <a:pt x="107" y="636"/>
                    <a:pt x="107" y="636"/>
                  </a:cubicBezTo>
                  <a:cubicBezTo>
                    <a:pt x="107" y="631"/>
                    <a:pt x="108" y="624"/>
                    <a:pt x="109" y="621"/>
                  </a:cubicBezTo>
                  <a:cubicBezTo>
                    <a:pt x="112" y="614"/>
                    <a:pt x="110" y="600"/>
                    <a:pt x="109" y="580"/>
                  </a:cubicBezTo>
                  <a:cubicBezTo>
                    <a:pt x="109" y="580"/>
                    <a:pt x="108" y="588"/>
                    <a:pt x="107" y="596"/>
                  </a:cubicBezTo>
                  <a:lnTo>
                    <a:pt x="107" y="1"/>
                  </a:lnTo>
                  <a:close/>
                  <a:moveTo>
                    <a:pt x="106" y="1"/>
                  </a:moveTo>
                  <a:cubicBezTo>
                    <a:pt x="107" y="1"/>
                    <a:pt x="107" y="1"/>
                    <a:pt x="107" y="1"/>
                  </a:cubicBezTo>
                  <a:cubicBezTo>
                    <a:pt x="107" y="596"/>
                    <a:pt x="107" y="596"/>
                    <a:pt x="107" y="596"/>
                  </a:cubicBezTo>
                  <a:cubicBezTo>
                    <a:pt x="106" y="602"/>
                    <a:pt x="105" y="608"/>
                    <a:pt x="104" y="611"/>
                  </a:cubicBezTo>
                  <a:cubicBezTo>
                    <a:pt x="102" y="620"/>
                    <a:pt x="105" y="626"/>
                    <a:pt x="105" y="632"/>
                  </a:cubicBezTo>
                  <a:cubicBezTo>
                    <a:pt x="105" y="637"/>
                    <a:pt x="106" y="645"/>
                    <a:pt x="106" y="645"/>
                  </a:cubicBezTo>
                  <a:cubicBezTo>
                    <a:pt x="106" y="645"/>
                    <a:pt x="106" y="641"/>
                    <a:pt x="107" y="636"/>
                  </a:cubicBezTo>
                  <a:cubicBezTo>
                    <a:pt x="107" y="905"/>
                    <a:pt x="107" y="905"/>
                    <a:pt x="107" y="905"/>
                  </a:cubicBezTo>
                  <a:cubicBezTo>
                    <a:pt x="96" y="901"/>
                    <a:pt x="88" y="888"/>
                    <a:pt x="89" y="869"/>
                  </a:cubicBezTo>
                  <a:cubicBezTo>
                    <a:pt x="89" y="847"/>
                    <a:pt x="84" y="843"/>
                    <a:pt x="88" y="831"/>
                  </a:cubicBezTo>
                  <a:cubicBezTo>
                    <a:pt x="91" y="818"/>
                    <a:pt x="87" y="809"/>
                    <a:pt x="81" y="789"/>
                  </a:cubicBezTo>
                  <a:cubicBezTo>
                    <a:pt x="75" y="769"/>
                    <a:pt x="51" y="684"/>
                    <a:pt x="52" y="662"/>
                  </a:cubicBezTo>
                  <a:cubicBezTo>
                    <a:pt x="53" y="640"/>
                    <a:pt x="56" y="621"/>
                    <a:pt x="53" y="606"/>
                  </a:cubicBezTo>
                  <a:cubicBezTo>
                    <a:pt x="51" y="592"/>
                    <a:pt x="50" y="579"/>
                    <a:pt x="50" y="579"/>
                  </a:cubicBezTo>
                  <a:cubicBezTo>
                    <a:pt x="50" y="579"/>
                    <a:pt x="34" y="586"/>
                    <a:pt x="34" y="565"/>
                  </a:cubicBezTo>
                  <a:cubicBezTo>
                    <a:pt x="34" y="544"/>
                    <a:pt x="31" y="483"/>
                    <a:pt x="29" y="465"/>
                  </a:cubicBezTo>
                  <a:cubicBezTo>
                    <a:pt x="28" y="446"/>
                    <a:pt x="31" y="410"/>
                    <a:pt x="31" y="410"/>
                  </a:cubicBezTo>
                  <a:cubicBezTo>
                    <a:pt x="31" y="410"/>
                    <a:pt x="16" y="409"/>
                    <a:pt x="11" y="407"/>
                  </a:cubicBezTo>
                  <a:cubicBezTo>
                    <a:pt x="6" y="405"/>
                    <a:pt x="24" y="373"/>
                    <a:pt x="27" y="360"/>
                  </a:cubicBezTo>
                  <a:cubicBezTo>
                    <a:pt x="31" y="348"/>
                    <a:pt x="30" y="326"/>
                    <a:pt x="30" y="326"/>
                  </a:cubicBezTo>
                  <a:cubicBezTo>
                    <a:pt x="30" y="326"/>
                    <a:pt x="3" y="325"/>
                    <a:pt x="2" y="302"/>
                  </a:cubicBezTo>
                  <a:cubicBezTo>
                    <a:pt x="1" y="279"/>
                    <a:pt x="0" y="247"/>
                    <a:pt x="2" y="234"/>
                  </a:cubicBezTo>
                  <a:cubicBezTo>
                    <a:pt x="4" y="220"/>
                    <a:pt x="5" y="222"/>
                    <a:pt x="7" y="204"/>
                  </a:cubicBezTo>
                  <a:cubicBezTo>
                    <a:pt x="9" y="186"/>
                    <a:pt x="18" y="155"/>
                    <a:pt x="27" y="154"/>
                  </a:cubicBezTo>
                  <a:cubicBezTo>
                    <a:pt x="36" y="153"/>
                    <a:pt x="48" y="145"/>
                    <a:pt x="48" y="145"/>
                  </a:cubicBezTo>
                  <a:cubicBezTo>
                    <a:pt x="48" y="145"/>
                    <a:pt x="39" y="135"/>
                    <a:pt x="50" y="126"/>
                  </a:cubicBezTo>
                  <a:cubicBezTo>
                    <a:pt x="61" y="117"/>
                    <a:pt x="68" y="113"/>
                    <a:pt x="63" y="101"/>
                  </a:cubicBezTo>
                  <a:cubicBezTo>
                    <a:pt x="58" y="89"/>
                    <a:pt x="61" y="80"/>
                    <a:pt x="64" y="64"/>
                  </a:cubicBezTo>
                  <a:cubicBezTo>
                    <a:pt x="67" y="49"/>
                    <a:pt x="75" y="1"/>
                    <a:pt x="106" y="1"/>
                  </a:cubicBezTo>
                  <a:close/>
                </a:path>
              </a:pathLst>
            </a:custGeom>
            <a:grp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71" name="Freeform 10"/>
            <p:cNvSpPr/>
            <p:nvPr/>
          </p:nvSpPr>
          <p:spPr bwMode="auto">
            <a:xfrm>
              <a:off x="4343401" y="2589213"/>
              <a:ext cx="127000" cy="244475"/>
            </a:xfrm>
            <a:custGeom>
              <a:avLst/>
              <a:gdLst/>
              <a:ahLst/>
              <a:cxnLst>
                <a:cxn ang="0">
                  <a:pos x="1" y="3"/>
                </a:cxn>
                <a:cxn ang="0">
                  <a:pos x="15" y="24"/>
                </a:cxn>
                <a:cxn ang="0">
                  <a:pos x="24" y="72"/>
                </a:cxn>
                <a:cxn ang="0">
                  <a:pos x="33" y="52"/>
                </a:cxn>
                <a:cxn ang="0">
                  <a:pos x="37" y="28"/>
                </a:cxn>
                <a:cxn ang="0">
                  <a:pos x="52" y="0"/>
                </a:cxn>
                <a:cxn ang="0">
                  <a:pos x="53" y="19"/>
                </a:cxn>
                <a:cxn ang="0">
                  <a:pos x="38" y="65"/>
                </a:cxn>
                <a:cxn ang="0">
                  <a:pos x="25" y="97"/>
                </a:cxn>
                <a:cxn ang="0">
                  <a:pos x="13" y="67"/>
                </a:cxn>
                <a:cxn ang="0">
                  <a:pos x="1" y="3"/>
                </a:cxn>
              </a:cxnLst>
              <a:rect l="0" t="0" r="r" b="b"/>
              <a:pathLst>
                <a:path w="53" h="103">
                  <a:moveTo>
                    <a:pt x="1" y="3"/>
                  </a:moveTo>
                  <a:cubicBezTo>
                    <a:pt x="1" y="3"/>
                    <a:pt x="15" y="15"/>
                    <a:pt x="15" y="24"/>
                  </a:cubicBezTo>
                  <a:cubicBezTo>
                    <a:pt x="15" y="33"/>
                    <a:pt x="21" y="63"/>
                    <a:pt x="24" y="72"/>
                  </a:cubicBezTo>
                  <a:cubicBezTo>
                    <a:pt x="27" y="82"/>
                    <a:pt x="28" y="61"/>
                    <a:pt x="33" y="52"/>
                  </a:cubicBezTo>
                  <a:cubicBezTo>
                    <a:pt x="38" y="43"/>
                    <a:pt x="40" y="35"/>
                    <a:pt x="37" y="28"/>
                  </a:cubicBezTo>
                  <a:cubicBezTo>
                    <a:pt x="35" y="21"/>
                    <a:pt x="45" y="18"/>
                    <a:pt x="52" y="0"/>
                  </a:cubicBezTo>
                  <a:cubicBezTo>
                    <a:pt x="53" y="7"/>
                    <a:pt x="53" y="12"/>
                    <a:pt x="53" y="19"/>
                  </a:cubicBezTo>
                  <a:cubicBezTo>
                    <a:pt x="52" y="26"/>
                    <a:pt x="41" y="58"/>
                    <a:pt x="38" y="65"/>
                  </a:cubicBezTo>
                  <a:cubicBezTo>
                    <a:pt x="35" y="71"/>
                    <a:pt x="26" y="91"/>
                    <a:pt x="25" y="97"/>
                  </a:cubicBezTo>
                  <a:cubicBezTo>
                    <a:pt x="25" y="103"/>
                    <a:pt x="17" y="86"/>
                    <a:pt x="13" y="67"/>
                  </a:cubicBezTo>
                  <a:cubicBezTo>
                    <a:pt x="8" y="48"/>
                    <a:pt x="0" y="21"/>
                    <a:pt x="1" y="3"/>
                  </a:cubicBez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72" name="Freeform 11"/>
            <p:cNvSpPr/>
            <p:nvPr/>
          </p:nvSpPr>
          <p:spPr bwMode="auto">
            <a:xfrm>
              <a:off x="4279901" y="2927350"/>
              <a:ext cx="23813" cy="52387"/>
            </a:xfrm>
            <a:custGeom>
              <a:avLst/>
              <a:gdLst/>
              <a:ahLst/>
              <a:cxnLst>
                <a:cxn ang="0">
                  <a:pos x="7" y="22"/>
                </a:cxn>
                <a:cxn ang="0">
                  <a:pos x="9" y="9"/>
                </a:cxn>
                <a:cxn ang="0">
                  <a:pos x="9" y="0"/>
                </a:cxn>
                <a:cxn ang="0">
                  <a:pos x="2" y="1"/>
                </a:cxn>
                <a:cxn ang="0">
                  <a:pos x="0" y="19"/>
                </a:cxn>
                <a:cxn ang="0">
                  <a:pos x="7" y="22"/>
                </a:cxn>
              </a:cxnLst>
              <a:rect l="0" t="0" r="r" b="b"/>
              <a:pathLst>
                <a:path w="10" h="22">
                  <a:moveTo>
                    <a:pt x="7" y="22"/>
                  </a:moveTo>
                  <a:cubicBezTo>
                    <a:pt x="7" y="22"/>
                    <a:pt x="9" y="16"/>
                    <a:pt x="9" y="9"/>
                  </a:cubicBezTo>
                  <a:cubicBezTo>
                    <a:pt x="10" y="2"/>
                    <a:pt x="9" y="0"/>
                    <a:pt x="9" y="0"/>
                  </a:cubicBezTo>
                  <a:cubicBezTo>
                    <a:pt x="2" y="1"/>
                    <a:pt x="2" y="1"/>
                    <a:pt x="2" y="1"/>
                  </a:cubicBezTo>
                  <a:cubicBezTo>
                    <a:pt x="2" y="1"/>
                    <a:pt x="1" y="15"/>
                    <a:pt x="0" y="19"/>
                  </a:cubicBezTo>
                  <a:cubicBezTo>
                    <a:pt x="3" y="22"/>
                    <a:pt x="7" y="22"/>
                    <a:pt x="7" y="22"/>
                  </a:cubicBezTo>
                  <a:close/>
                </a:path>
              </a:pathLst>
            </a:custGeom>
            <a:grp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73" name="Freeform 12"/>
            <p:cNvSpPr/>
            <p:nvPr/>
          </p:nvSpPr>
          <p:spPr bwMode="auto">
            <a:xfrm>
              <a:off x="4456113" y="3035300"/>
              <a:ext cx="26988" cy="53975"/>
            </a:xfrm>
            <a:custGeom>
              <a:avLst/>
              <a:gdLst/>
              <a:ahLst/>
              <a:cxnLst>
                <a:cxn ang="0">
                  <a:pos x="3" y="0"/>
                </a:cxn>
                <a:cxn ang="0">
                  <a:pos x="1" y="18"/>
                </a:cxn>
                <a:cxn ang="0">
                  <a:pos x="11" y="18"/>
                </a:cxn>
                <a:cxn ang="0">
                  <a:pos x="11" y="0"/>
                </a:cxn>
                <a:cxn ang="0">
                  <a:pos x="3" y="0"/>
                </a:cxn>
              </a:cxnLst>
              <a:rect l="0" t="0" r="r" b="b"/>
              <a:pathLst>
                <a:path w="11" h="23">
                  <a:moveTo>
                    <a:pt x="3" y="0"/>
                  </a:moveTo>
                  <a:cubicBezTo>
                    <a:pt x="3" y="0"/>
                    <a:pt x="1" y="14"/>
                    <a:pt x="1" y="18"/>
                  </a:cubicBezTo>
                  <a:cubicBezTo>
                    <a:pt x="0" y="23"/>
                    <a:pt x="11" y="18"/>
                    <a:pt x="11" y="18"/>
                  </a:cubicBezTo>
                  <a:cubicBezTo>
                    <a:pt x="11" y="0"/>
                    <a:pt x="11" y="0"/>
                    <a:pt x="11" y="0"/>
                  </a:cubicBezTo>
                  <a:lnTo>
                    <a:pt x="3" y="0"/>
                  </a:lnTo>
                  <a:close/>
                </a:path>
              </a:pathLst>
            </a:custGeom>
            <a:grp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grpSp>
      <p:grpSp>
        <p:nvGrpSpPr>
          <p:cNvPr id="4" name="Group 33"/>
          <p:cNvGrpSpPr/>
          <p:nvPr/>
        </p:nvGrpSpPr>
        <p:grpSpPr>
          <a:xfrm>
            <a:off x="5889414" y="2005135"/>
            <a:ext cx="582739" cy="2000890"/>
            <a:chOff x="4948238" y="2751138"/>
            <a:chExt cx="585788" cy="2011362"/>
          </a:xfrm>
        </p:grpSpPr>
        <p:sp>
          <p:nvSpPr>
            <p:cNvPr id="75" name="Freeform 13"/>
            <p:cNvSpPr/>
            <p:nvPr/>
          </p:nvSpPr>
          <p:spPr bwMode="auto">
            <a:xfrm>
              <a:off x="4948238" y="2751138"/>
              <a:ext cx="585788" cy="2011362"/>
            </a:xfrm>
            <a:custGeom>
              <a:avLst/>
              <a:gdLst/>
              <a:ahLst/>
              <a:cxnLst>
                <a:cxn ang="0">
                  <a:pos x="102" y="0"/>
                </a:cxn>
                <a:cxn ang="0">
                  <a:pos x="144" y="41"/>
                </a:cxn>
                <a:cxn ang="0">
                  <a:pos x="140" y="85"/>
                </a:cxn>
                <a:cxn ang="0">
                  <a:pos x="136" y="92"/>
                </a:cxn>
                <a:cxn ang="0">
                  <a:pos x="131" y="113"/>
                </a:cxn>
                <a:cxn ang="0">
                  <a:pos x="124" y="124"/>
                </a:cxn>
                <a:cxn ang="0">
                  <a:pos x="132" y="139"/>
                </a:cxn>
                <a:cxn ang="0">
                  <a:pos x="168" y="154"/>
                </a:cxn>
                <a:cxn ang="0">
                  <a:pos x="194" y="179"/>
                </a:cxn>
                <a:cxn ang="0">
                  <a:pos x="220" y="221"/>
                </a:cxn>
                <a:cxn ang="0">
                  <a:pos x="242" y="268"/>
                </a:cxn>
                <a:cxn ang="0">
                  <a:pos x="200" y="292"/>
                </a:cxn>
                <a:cxn ang="0">
                  <a:pos x="181" y="284"/>
                </a:cxn>
                <a:cxn ang="0">
                  <a:pos x="194" y="361"/>
                </a:cxn>
                <a:cxn ang="0">
                  <a:pos x="203" y="440"/>
                </a:cxn>
                <a:cxn ang="0">
                  <a:pos x="188" y="448"/>
                </a:cxn>
                <a:cxn ang="0">
                  <a:pos x="176" y="549"/>
                </a:cxn>
                <a:cxn ang="0">
                  <a:pos x="162" y="646"/>
                </a:cxn>
                <a:cxn ang="0">
                  <a:pos x="160" y="707"/>
                </a:cxn>
                <a:cxn ang="0">
                  <a:pos x="188" y="746"/>
                </a:cxn>
                <a:cxn ang="0">
                  <a:pos x="221" y="753"/>
                </a:cxn>
                <a:cxn ang="0">
                  <a:pos x="217" y="768"/>
                </a:cxn>
                <a:cxn ang="0">
                  <a:pos x="165" y="763"/>
                </a:cxn>
                <a:cxn ang="0">
                  <a:pos x="146" y="755"/>
                </a:cxn>
                <a:cxn ang="0">
                  <a:pos x="132" y="765"/>
                </a:cxn>
                <a:cxn ang="0">
                  <a:pos x="112" y="753"/>
                </a:cxn>
                <a:cxn ang="0">
                  <a:pos x="109" y="720"/>
                </a:cxn>
                <a:cxn ang="0">
                  <a:pos x="113" y="683"/>
                </a:cxn>
                <a:cxn ang="0">
                  <a:pos x="106" y="629"/>
                </a:cxn>
                <a:cxn ang="0">
                  <a:pos x="106" y="585"/>
                </a:cxn>
                <a:cxn ang="0">
                  <a:pos x="111" y="544"/>
                </a:cxn>
                <a:cxn ang="0">
                  <a:pos x="110" y="516"/>
                </a:cxn>
                <a:cxn ang="0">
                  <a:pos x="95" y="594"/>
                </a:cxn>
                <a:cxn ang="0">
                  <a:pos x="87" y="685"/>
                </a:cxn>
                <a:cxn ang="0">
                  <a:pos x="73" y="742"/>
                </a:cxn>
                <a:cxn ang="0">
                  <a:pos x="68" y="767"/>
                </a:cxn>
                <a:cxn ang="0">
                  <a:pos x="75" y="798"/>
                </a:cxn>
                <a:cxn ang="0">
                  <a:pos x="69" y="843"/>
                </a:cxn>
                <a:cxn ang="0">
                  <a:pos x="30" y="816"/>
                </a:cxn>
                <a:cxn ang="0">
                  <a:pos x="27" y="772"/>
                </a:cxn>
                <a:cxn ang="0">
                  <a:pos x="22" y="738"/>
                </a:cxn>
                <a:cxn ang="0">
                  <a:pos x="22" y="690"/>
                </a:cxn>
                <a:cxn ang="0">
                  <a:pos x="29" y="607"/>
                </a:cxn>
                <a:cxn ang="0">
                  <a:pos x="38" y="506"/>
                </a:cxn>
                <a:cxn ang="0">
                  <a:pos x="39" y="453"/>
                </a:cxn>
                <a:cxn ang="0">
                  <a:pos x="13" y="442"/>
                </a:cxn>
                <a:cxn ang="0">
                  <a:pos x="23" y="379"/>
                </a:cxn>
                <a:cxn ang="0">
                  <a:pos x="37" y="314"/>
                </a:cxn>
                <a:cxn ang="0">
                  <a:pos x="33" y="270"/>
                </a:cxn>
                <a:cxn ang="0">
                  <a:pos x="10" y="214"/>
                </a:cxn>
                <a:cxn ang="0">
                  <a:pos x="9" y="152"/>
                </a:cxn>
                <a:cxn ang="0">
                  <a:pos x="47" y="139"/>
                </a:cxn>
                <a:cxn ang="0">
                  <a:pos x="67" y="116"/>
                </a:cxn>
                <a:cxn ang="0">
                  <a:pos x="74" y="107"/>
                </a:cxn>
                <a:cxn ang="0">
                  <a:pos x="72" y="93"/>
                </a:cxn>
                <a:cxn ang="0">
                  <a:pos x="61" y="79"/>
                </a:cxn>
                <a:cxn ang="0">
                  <a:pos x="60" y="33"/>
                </a:cxn>
                <a:cxn ang="0">
                  <a:pos x="102" y="0"/>
                </a:cxn>
              </a:cxnLst>
              <a:rect l="0" t="0" r="r" b="b"/>
              <a:pathLst>
                <a:path w="246" h="843">
                  <a:moveTo>
                    <a:pt x="102" y="0"/>
                  </a:moveTo>
                  <a:cubicBezTo>
                    <a:pt x="118" y="0"/>
                    <a:pt x="144" y="16"/>
                    <a:pt x="144" y="41"/>
                  </a:cubicBezTo>
                  <a:cubicBezTo>
                    <a:pt x="144" y="66"/>
                    <a:pt x="142" y="77"/>
                    <a:pt x="140" y="85"/>
                  </a:cubicBezTo>
                  <a:cubicBezTo>
                    <a:pt x="138" y="93"/>
                    <a:pt x="136" y="92"/>
                    <a:pt x="136" y="92"/>
                  </a:cubicBezTo>
                  <a:cubicBezTo>
                    <a:pt x="136" y="92"/>
                    <a:pt x="136" y="109"/>
                    <a:pt x="131" y="113"/>
                  </a:cubicBezTo>
                  <a:cubicBezTo>
                    <a:pt x="125" y="117"/>
                    <a:pt x="124" y="119"/>
                    <a:pt x="124" y="124"/>
                  </a:cubicBezTo>
                  <a:cubicBezTo>
                    <a:pt x="124" y="129"/>
                    <a:pt x="127" y="133"/>
                    <a:pt x="132" y="139"/>
                  </a:cubicBezTo>
                  <a:cubicBezTo>
                    <a:pt x="137" y="144"/>
                    <a:pt x="157" y="150"/>
                    <a:pt x="168" y="154"/>
                  </a:cubicBezTo>
                  <a:cubicBezTo>
                    <a:pt x="179" y="158"/>
                    <a:pt x="188" y="165"/>
                    <a:pt x="194" y="179"/>
                  </a:cubicBezTo>
                  <a:cubicBezTo>
                    <a:pt x="200" y="192"/>
                    <a:pt x="209" y="209"/>
                    <a:pt x="220" y="221"/>
                  </a:cubicBezTo>
                  <a:cubicBezTo>
                    <a:pt x="232" y="232"/>
                    <a:pt x="246" y="251"/>
                    <a:pt x="242" y="268"/>
                  </a:cubicBezTo>
                  <a:cubicBezTo>
                    <a:pt x="238" y="286"/>
                    <a:pt x="213" y="299"/>
                    <a:pt x="200" y="292"/>
                  </a:cubicBezTo>
                  <a:cubicBezTo>
                    <a:pt x="186" y="284"/>
                    <a:pt x="181" y="284"/>
                    <a:pt x="181" y="284"/>
                  </a:cubicBezTo>
                  <a:cubicBezTo>
                    <a:pt x="181" y="284"/>
                    <a:pt x="190" y="322"/>
                    <a:pt x="194" y="361"/>
                  </a:cubicBezTo>
                  <a:cubicBezTo>
                    <a:pt x="198" y="400"/>
                    <a:pt x="209" y="437"/>
                    <a:pt x="203" y="440"/>
                  </a:cubicBezTo>
                  <a:cubicBezTo>
                    <a:pt x="197" y="444"/>
                    <a:pt x="188" y="448"/>
                    <a:pt x="188" y="448"/>
                  </a:cubicBezTo>
                  <a:cubicBezTo>
                    <a:pt x="188" y="448"/>
                    <a:pt x="186" y="502"/>
                    <a:pt x="176" y="549"/>
                  </a:cubicBezTo>
                  <a:cubicBezTo>
                    <a:pt x="167" y="597"/>
                    <a:pt x="163" y="618"/>
                    <a:pt x="162" y="646"/>
                  </a:cubicBezTo>
                  <a:cubicBezTo>
                    <a:pt x="160" y="674"/>
                    <a:pt x="157" y="695"/>
                    <a:pt x="160" y="707"/>
                  </a:cubicBezTo>
                  <a:cubicBezTo>
                    <a:pt x="162" y="718"/>
                    <a:pt x="179" y="742"/>
                    <a:pt x="188" y="746"/>
                  </a:cubicBezTo>
                  <a:cubicBezTo>
                    <a:pt x="197" y="750"/>
                    <a:pt x="214" y="750"/>
                    <a:pt x="221" y="753"/>
                  </a:cubicBezTo>
                  <a:cubicBezTo>
                    <a:pt x="228" y="756"/>
                    <a:pt x="233" y="765"/>
                    <a:pt x="217" y="768"/>
                  </a:cubicBezTo>
                  <a:cubicBezTo>
                    <a:pt x="202" y="770"/>
                    <a:pt x="172" y="766"/>
                    <a:pt x="165" y="763"/>
                  </a:cubicBezTo>
                  <a:cubicBezTo>
                    <a:pt x="157" y="761"/>
                    <a:pt x="146" y="755"/>
                    <a:pt x="146" y="755"/>
                  </a:cubicBezTo>
                  <a:cubicBezTo>
                    <a:pt x="146" y="755"/>
                    <a:pt x="149" y="765"/>
                    <a:pt x="132" y="765"/>
                  </a:cubicBezTo>
                  <a:cubicBezTo>
                    <a:pt x="116" y="765"/>
                    <a:pt x="112" y="763"/>
                    <a:pt x="112" y="753"/>
                  </a:cubicBezTo>
                  <a:cubicBezTo>
                    <a:pt x="111" y="742"/>
                    <a:pt x="112" y="728"/>
                    <a:pt x="109" y="720"/>
                  </a:cubicBezTo>
                  <a:cubicBezTo>
                    <a:pt x="107" y="713"/>
                    <a:pt x="119" y="693"/>
                    <a:pt x="113" y="683"/>
                  </a:cubicBezTo>
                  <a:cubicBezTo>
                    <a:pt x="107" y="672"/>
                    <a:pt x="101" y="645"/>
                    <a:pt x="106" y="629"/>
                  </a:cubicBezTo>
                  <a:cubicBezTo>
                    <a:pt x="112" y="612"/>
                    <a:pt x="104" y="596"/>
                    <a:pt x="106" y="585"/>
                  </a:cubicBezTo>
                  <a:cubicBezTo>
                    <a:pt x="108" y="575"/>
                    <a:pt x="111" y="561"/>
                    <a:pt x="111" y="544"/>
                  </a:cubicBezTo>
                  <a:cubicBezTo>
                    <a:pt x="111" y="528"/>
                    <a:pt x="110" y="516"/>
                    <a:pt x="110" y="516"/>
                  </a:cubicBezTo>
                  <a:cubicBezTo>
                    <a:pt x="110" y="516"/>
                    <a:pt x="98" y="577"/>
                    <a:pt x="95" y="594"/>
                  </a:cubicBezTo>
                  <a:cubicBezTo>
                    <a:pt x="92" y="610"/>
                    <a:pt x="87" y="668"/>
                    <a:pt x="87" y="685"/>
                  </a:cubicBezTo>
                  <a:cubicBezTo>
                    <a:pt x="87" y="703"/>
                    <a:pt x="74" y="727"/>
                    <a:pt x="73" y="742"/>
                  </a:cubicBezTo>
                  <a:cubicBezTo>
                    <a:pt x="73" y="758"/>
                    <a:pt x="72" y="767"/>
                    <a:pt x="68" y="767"/>
                  </a:cubicBezTo>
                  <a:cubicBezTo>
                    <a:pt x="63" y="767"/>
                    <a:pt x="72" y="785"/>
                    <a:pt x="75" y="798"/>
                  </a:cubicBezTo>
                  <a:cubicBezTo>
                    <a:pt x="78" y="812"/>
                    <a:pt x="87" y="843"/>
                    <a:pt x="69" y="843"/>
                  </a:cubicBezTo>
                  <a:cubicBezTo>
                    <a:pt x="51" y="843"/>
                    <a:pt x="31" y="835"/>
                    <a:pt x="30" y="816"/>
                  </a:cubicBezTo>
                  <a:cubicBezTo>
                    <a:pt x="29" y="796"/>
                    <a:pt x="32" y="780"/>
                    <a:pt x="27" y="772"/>
                  </a:cubicBezTo>
                  <a:cubicBezTo>
                    <a:pt x="22" y="765"/>
                    <a:pt x="21" y="748"/>
                    <a:pt x="22" y="738"/>
                  </a:cubicBezTo>
                  <a:cubicBezTo>
                    <a:pt x="23" y="728"/>
                    <a:pt x="19" y="712"/>
                    <a:pt x="22" y="690"/>
                  </a:cubicBezTo>
                  <a:cubicBezTo>
                    <a:pt x="24" y="669"/>
                    <a:pt x="24" y="634"/>
                    <a:pt x="29" y="607"/>
                  </a:cubicBezTo>
                  <a:cubicBezTo>
                    <a:pt x="34" y="580"/>
                    <a:pt x="36" y="539"/>
                    <a:pt x="38" y="506"/>
                  </a:cubicBezTo>
                  <a:cubicBezTo>
                    <a:pt x="41" y="474"/>
                    <a:pt x="43" y="458"/>
                    <a:pt x="39" y="453"/>
                  </a:cubicBezTo>
                  <a:cubicBezTo>
                    <a:pt x="36" y="448"/>
                    <a:pt x="18" y="443"/>
                    <a:pt x="13" y="442"/>
                  </a:cubicBezTo>
                  <a:cubicBezTo>
                    <a:pt x="8" y="441"/>
                    <a:pt x="19" y="407"/>
                    <a:pt x="23" y="379"/>
                  </a:cubicBezTo>
                  <a:cubicBezTo>
                    <a:pt x="26" y="351"/>
                    <a:pt x="33" y="334"/>
                    <a:pt x="37" y="314"/>
                  </a:cubicBezTo>
                  <a:cubicBezTo>
                    <a:pt x="41" y="294"/>
                    <a:pt x="41" y="285"/>
                    <a:pt x="33" y="270"/>
                  </a:cubicBezTo>
                  <a:cubicBezTo>
                    <a:pt x="24" y="256"/>
                    <a:pt x="14" y="247"/>
                    <a:pt x="10" y="214"/>
                  </a:cubicBezTo>
                  <a:cubicBezTo>
                    <a:pt x="6" y="182"/>
                    <a:pt x="0" y="160"/>
                    <a:pt x="9" y="152"/>
                  </a:cubicBezTo>
                  <a:cubicBezTo>
                    <a:pt x="18" y="144"/>
                    <a:pt x="34" y="149"/>
                    <a:pt x="47" y="139"/>
                  </a:cubicBezTo>
                  <a:cubicBezTo>
                    <a:pt x="59" y="129"/>
                    <a:pt x="61" y="117"/>
                    <a:pt x="67" y="116"/>
                  </a:cubicBezTo>
                  <a:cubicBezTo>
                    <a:pt x="73" y="115"/>
                    <a:pt x="74" y="114"/>
                    <a:pt x="74" y="107"/>
                  </a:cubicBezTo>
                  <a:cubicBezTo>
                    <a:pt x="74" y="100"/>
                    <a:pt x="72" y="93"/>
                    <a:pt x="72" y="93"/>
                  </a:cubicBezTo>
                  <a:cubicBezTo>
                    <a:pt x="72" y="93"/>
                    <a:pt x="63" y="87"/>
                    <a:pt x="61" y="79"/>
                  </a:cubicBezTo>
                  <a:cubicBezTo>
                    <a:pt x="59" y="70"/>
                    <a:pt x="58" y="48"/>
                    <a:pt x="60" y="33"/>
                  </a:cubicBezTo>
                  <a:cubicBezTo>
                    <a:pt x="63" y="18"/>
                    <a:pt x="76" y="0"/>
                    <a:pt x="102" y="0"/>
                  </a:cubicBezTo>
                  <a:close/>
                </a:path>
              </a:pathLst>
            </a:custGeom>
            <a:solidFill>
              <a:schemeClr val="accent4"/>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76" name="Freeform 14"/>
            <p:cNvSpPr/>
            <p:nvPr/>
          </p:nvSpPr>
          <p:spPr bwMode="auto">
            <a:xfrm>
              <a:off x="5111751" y="3011488"/>
              <a:ext cx="146050" cy="111125"/>
            </a:xfrm>
            <a:custGeom>
              <a:avLst/>
              <a:gdLst/>
              <a:ahLst/>
              <a:cxnLst>
                <a:cxn ang="0">
                  <a:pos x="57" y="21"/>
                </a:cxn>
                <a:cxn ang="0">
                  <a:pos x="61" y="27"/>
                </a:cxn>
                <a:cxn ang="0">
                  <a:pos x="58" y="47"/>
                </a:cxn>
                <a:cxn ang="0">
                  <a:pos x="45" y="27"/>
                </a:cxn>
                <a:cxn ang="0">
                  <a:pos x="35" y="35"/>
                </a:cxn>
                <a:cxn ang="0">
                  <a:pos x="33" y="44"/>
                </a:cxn>
                <a:cxn ang="0">
                  <a:pos x="0" y="7"/>
                </a:cxn>
                <a:cxn ang="0">
                  <a:pos x="5" y="0"/>
                </a:cxn>
                <a:cxn ang="0">
                  <a:pos x="44" y="26"/>
                </a:cxn>
                <a:cxn ang="0">
                  <a:pos x="57" y="21"/>
                </a:cxn>
              </a:cxnLst>
              <a:rect l="0" t="0" r="r" b="b"/>
              <a:pathLst>
                <a:path w="61" h="47">
                  <a:moveTo>
                    <a:pt x="57" y="21"/>
                  </a:moveTo>
                  <a:cubicBezTo>
                    <a:pt x="58" y="23"/>
                    <a:pt x="59" y="25"/>
                    <a:pt x="61" y="27"/>
                  </a:cubicBezTo>
                  <a:cubicBezTo>
                    <a:pt x="59" y="34"/>
                    <a:pt x="58" y="41"/>
                    <a:pt x="58" y="47"/>
                  </a:cubicBezTo>
                  <a:cubicBezTo>
                    <a:pt x="49" y="41"/>
                    <a:pt x="53" y="28"/>
                    <a:pt x="45" y="27"/>
                  </a:cubicBezTo>
                  <a:cubicBezTo>
                    <a:pt x="37" y="26"/>
                    <a:pt x="36" y="30"/>
                    <a:pt x="35" y="35"/>
                  </a:cubicBezTo>
                  <a:cubicBezTo>
                    <a:pt x="34" y="40"/>
                    <a:pt x="33" y="44"/>
                    <a:pt x="33" y="44"/>
                  </a:cubicBezTo>
                  <a:cubicBezTo>
                    <a:pt x="33" y="44"/>
                    <a:pt x="7" y="17"/>
                    <a:pt x="0" y="7"/>
                  </a:cubicBezTo>
                  <a:cubicBezTo>
                    <a:pt x="3" y="6"/>
                    <a:pt x="4" y="4"/>
                    <a:pt x="5" y="0"/>
                  </a:cubicBezTo>
                  <a:cubicBezTo>
                    <a:pt x="13" y="9"/>
                    <a:pt x="34" y="26"/>
                    <a:pt x="44" y="26"/>
                  </a:cubicBezTo>
                  <a:cubicBezTo>
                    <a:pt x="49" y="26"/>
                    <a:pt x="53" y="24"/>
                    <a:pt x="57" y="21"/>
                  </a:cubicBezTo>
                  <a:close/>
                </a:path>
              </a:pathLst>
            </a:custGeom>
            <a:solidFill>
              <a:srgbClr val="FFFFFF"/>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77" name="Freeform 15"/>
            <p:cNvSpPr/>
            <p:nvPr/>
          </p:nvSpPr>
          <p:spPr bwMode="auto">
            <a:xfrm>
              <a:off x="5262563" y="3311525"/>
              <a:ext cx="66675" cy="84137"/>
            </a:xfrm>
            <a:custGeom>
              <a:avLst/>
              <a:gdLst/>
              <a:ahLst/>
              <a:cxnLst>
                <a:cxn ang="0">
                  <a:pos x="15" y="1"/>
                </a:cxn>
                <a:cxn ang="0">
                  <a:pos x="0" y="0"/>
                </a:cxn>
                <a:cxn ang="0">
                  <a:pos x="13" y="19"/>
                </a:cxn>
                <a:cxn ang="0">
                  <a:pos x="13" y="33"/>
                </a:cxn>
                <a:cxn ang="0">
                  <a:pos x="24" y="35"/>
                </a:cxn>
                <a:cxn ang="0">
                  <a:pos x="25" y="16"/>
                </a:cxn>
                <a:cxn ang="0">
                  <a:pos x="15" y="1"/>
                </a:cxn>
              </a:cxnLst>
              <a:rect l="0" t="0" r="r" b="b"/>
              <a:pathLst>
                <a:path w="28" h="35">
                  <a:moveTo>
                    <a:pt x="15" y="1"/>
                  </a:moveTo>
                  <a:cubicBezTo>
                    <a:pt x="0" y="0"/>
                    <a:pt x="0" y="0"/>
                    <a:pt x="0" y="0"/>
                  </a:cubicBezTo>
                  <a:cubicBezTo>
                    <a:pt x="0" y="0"/>
                    <a:pt x="13" y="9"/>
                    <a:pt x="13" y="19"/>
                  </a:cubicBezTo>
                  <a:cubicBezTo>
                    <a:pt x="13" y="28"/>
                    <a:pt x="13" y="33"/>
                    <a:pt x="13" y="33"/>
                  </a:cubicBezTo>
                  <a:cubicBezTo>
                    <a:pt x="24" y="35"/>
                    <a:pt x="24" y="35"/>
                    <a:pt x="24" y="35"/>
                  </a:cubicBezTo>
                  <a:cubicBezTo>
                    <a:pt x="24" y="35"/>
                    <a:pt x="28" y="26"/>
                    <a:pt x="25" y="16"/>
                  </a:cubicBezTo>
                  <a:cubicBezTo>
                    <a:pt x="21" y="7"/>
                    <a:pt x="18" y="4"/>
                    <a:pt x="15" y="1"/>
                  </a:cubicBezTo>
                  <a:close/>
                </a:path>
              </a:pathLst>
            </a:custGeom>
            <a:solidFill>
              <a:srgbClr val="FFFFFF"/>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78" name="Freeform 16"/>
            <p:cNvSpPr/>
            <p:nvPr/>
          </p:nvSpPr>
          <p:spPr bwMode="auto">
            <a:xfrm>
              <a:off x="5300663" y="3514725"/>
              <a:ext cx="25400" cy="73025"/>
            </a:xfrm>
            <a:custGeom>
              <a:avLst/>
              <a:gdLst/>
              <a:ahLst/>
              <a:cxnLst>
                <a:cxn ang="0">
                  <a:pos x="3" y="0"/>
                </a:cxn>
                <a:cxn ang="0">
                  <a:pos x="0" y="23"/>
                </a:cxn>
                <a:cxn ang="0">
                  <a:pos x="0" y="31"/>
                </a:cxn>
                <a:cxn ang="0">
                  <a:pos x="11" y="29"/>
                </a:cxn>
                <a:cxn ang="0">
                  <a:pos x="3" y="0"/>
                </a:cxn>
              </a:cxnLst>
              <a:rect l="0" t="0" r="r" b="b"/>
              <a:pathLst>
                <a:path w="11" h="31">
                  <a:moveTo>
                    <a:pt x="3" y="0"/>
                  </a:moveTo>
                  <a:cubicBezTo>
                    <a:pt x="3" y="0"/>
                    <a:pt x="1" y="18"/>
                    <a:pt x="0" y="23"/>
                  </a:cubicBezTo>
                  <a:cubicBezTo>
                    <a:pt x="0" y="29"/>
                    <a:pt x="0" y="31"/>
                    <a:pt x="0" y="31"/>
                  </a:cubicBezTo>
                  <a:cubicBezTo>
                    <a:pt x="11" y="29"/>
                    <a:pt x="11" y="29"/>
                    <a:pt x="11" y="29"/>
                  </a:cubicBezTo>
                  <a:cubicBezTo>
                    <a:pt x="11" y="29"/>
                    <a:pt x="8" y="15"/>
                    <a:pt x="3" y="0"/>
                  </a:cubicBezTo>
                  <a:close/>
                </a:path>
              </a:pathLst>
            </a:custGeom>
            <a:solidFill>
              <a:srgbClr val="FFFFFF"/>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grpSp>
      <p:grpSp>
        <p:nvGrpSpPr>
          <p:cNvPr id="5" name="Group 30"/>
          <p:cNvGrpSpPr/>
          <p:nvPr/>
        </p:nvGrpSpPr>
        <p:grpSpPr>
          <a:xfrm>
            <a:off x="3505083" y="2062892"/>
            <a:ext cx="633440" cy="2211341"/>
            <a:chOff x="2551113" y="1944688"/>
            <a:chExt cx="617538" cy="2155825"/>
          </a:xfrm>
          <a:solidFill>
            <a:schemeClr val="accent3"/>
          </a:solidFill>
        </p:grpSpPr>
        <p:sp>
          <p:nvSpPr>
            <p:cNvPr id="80" name="Freeform 17"/>
            <p:cNvSpPr/>
            <p:nvPr/>
          </p:nvSpPr>
          <p:spPr bwMode="auto">
            <a:xfrm>
              <a:off x="2784476" y="2181225"/>
              <a:ext cx="171450" cy="254000"/>
            </a:xfrm>
            <a:custGeom>
              <a:avLst/>
              <a:gdLst/>
              <a:ahLst/>
              <a:cxnLst>
                <a:cxn ang="0">
                  <a:pos x="4" y="29"/>
                </a:cxn>
                <a:cxn ang="0">
                  <a:pos x="8" y="60"/>
                </a:cxn>
                <a:cxn ang="0">
                  <a:pos x="4" y="92"/>
                </a:cxn>
                <a:cxn ang="0">
                  <a:pos x="56" y="104"/>
                </a:cxn>
                <a:cxn ang="0">
                  <a:pos x="4" y="29"/>
                </a:cxn>
              </a:cxnLst>
              <a:rect l="0" t="0" r="r" b="b"/>
              <a:pathLst>
                <a:path w="72" h="107">
                  <a:moveTo>
                    <a:pt x="4" y="29"/>
                  </a:moveTo>
                  <a:cubicBezTo>
                    <a:pt x="25" y="38"/>
                    <a:pt x="1" y="49"/>
                    <a:pt x="8" y="60"/>
                  </a:cubicBezTo>
                  <a:cubicBezTo>
                    <a:pt x="15" y="70"/>
                    <a:pt x="0" y="78"/>
                    <a:pt x="4" y="92"/>
                  </a:cubicBezTo>
                  <a:cubicBezTo>
                    <a:pt x="8" y="107"/>
                    <a:pt x="40" y="106"/>
                    <a:pt x="56" y="104"/>
                  </a:cubicBezTo>
                  <a:cubicBezTo>
                    <a:pt x="72" y="103"/>
                    <a:pt x="49" y="0"/>
                    <a:pt x="4" y="29"/>
                  </a:cubicBezTo>
                  <a:close/>
                </a:path>
              </a:pathLst>
            </a:custGeom>
            <a:grp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81" name="Freeform 18"/>
            <p:cNvSpPr/>
            <p:nvPr/>
          </p:nvSpPr>
          <p:spPr bwMode="auto">
            <a:xfrm>
              <a:off x="2708276" y="1944688"/>
              <a:ext cx="357188" cy="496887"/>
            </a:xfrm>
            <a:custGeom>
              <a:avLst/>
              <a:gdLst/>
              <a:ahLst/>
              <a:cxnLst>
                <a:cxn ang="0">
                  <a:pos x="12" y="36"/>
                </a:cxn>
                <a:cxn ang="0">
                  <a:pos x="105" y="61"/>
                </a:cxn>
                <a:cxn ang="0">
                  <a:pos x="124" y="101"/>
                </a:cxn>
                <a:cxn ang="0">
                  <a:pos x="132" y="141"/>
                </a:cxn>
                <a:cxn ang="0">
                  <a:pos x="121" y="186"/>
                </a:cxn>
                <a:cxn ang="0">
                  <a:pos x="74" y="202"/>
                </a:cxn>
                <a:cxn ang="0">
                  <a:pos x="30" y="87"/>
                </a:cxn>
                <a:cxn ang="0">
                  <a:pos x="12" y="36"/>
                </a:cxn>
              </a:cxnLst>
              <a:rect l="0" t="0" r="r" b="b"/>
              <a:pathLst>
                <a:path w="150" h="208">
                  <a:moveTo>
                    <a:pt x="12" y="36"/>
                  </a:moveTo>
                  <a:cubicBezTo>
                    <a:pt x="38" y="0"/>
                    <a:pt x="106" y="15"/>
                    <a:pt x="105" y="61"/>
                  </a:cubicBezTo>
                  <a:cubicBezTo>
                    <a:pt x="105" y="107"/>
                    <a:pt x="134" y="78"/>
                    <a:pt x="124" y="101"/>
                  </a:cubicBezTo>
                  <a:cubicBezTo>
                    <a:pt x="115" y="124"/>
                    <a:pt x="145" y="122"/>
                    <a:pt x="132" y="141"/>
                  </a:cubicBezTo>
                  <a:cubicBezTo>
                    <a:pt x="120" y="160"/>
                    <a:pt x="150" y="164"/>
                    <a:pt x="121" y="186"/>
                  </a:cubicBezTo>
                  <a:cubicBezTo>
                    <a:pt x="91" y="208"/>
                    <a:pt x="74" y="202"/>
                    <a:pt x="74" y="202"/>
                  </a:cubicBezTo>
                  <a:cubicBezTo>
                    <a:pt x="74" y="202"/>
                    <a:pt x="83" y="72"/>
                    <a:pt x="30" y="87"/>
                  </a:cubicBezTo>
                  <a:cubicBezTo>
                    <a:pt x="13" y="92"/>
                    <a:pt x="0" y="53"/>
                    <a:pt x="12" y="36"/>
                  </a:cubicBezTo>
                  <a:close/>
                </a:path>
              </a:pathLst>
            </a:custGeom>
            <a:grp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82" name="Freeform 19"/>
            <p:cNvSpPr/>
            <p:nvPr/>
          </p:nvSpPr>
          <p:spPr bwMode="auto">
            <a:xfrm>
              <a:off x="2551113" y="1982788"/>
              <a:ext cx="617538" cy="2117725"/>
            </a:xfrm>
            <a:custGeom>
              <a:avLst/>
              <a:gdLst/>
              <a:ahLst/>
              <a:cxnLst>
                <a:cxn ang="0">
                  <a:pos x="160" y="29"/>
                </a:cxn>
                <a:cxn ang="0">
                  <a:pos x="177" y="130"/>
                </a:cxn>
                <a:cxn ang="0">
                  <a:pos x="198" y="189"/>
                </a:cxn>
                <a:cxn ang="0">
                  <a:pos x="203" y="316"/>
                </a:cxn>
                <a:cxn ang="0">
                  <a:pos x="191" y="377"/>
                </a:cxn>
                <a:cxn ang="0">
                  <a:pos x="188" y="442"/>
                </a:cxn>
                <a:cxn ang="0">
                  <a:pos x="179" y="567"/>
                </a:cxn>
                <a:cxn ang="0">
                  <a:pos x="179" y="609"/>
                </a:cxn>
                <a:cxn ang="0">
                  <a:pos x="235" y="775"/>
                </a:cxn>
                <a:cxn ang="0">
                  <a:pos x="256" y="844"/>
                </a:cxn>
                <a:cxn ang="0">
                  <a:pos x="251" y="865"/>
                </a:cxn>
                <a:cxn ang="0">
                  <a:pos x="239" y="824"/>
                </a:cxn>
                <a:cxn ang="0">
                  <a:pos x="181" y="871"/>
                </a:cxn>
                <a:cxn ang="0">
                  <a:pos x="191" y="839"/>
                </a:cxn>
                <a:cxn ang="0">
                  <a:pos x="167" y="702"/>
                </a:cxn>
                <a:cxn ang="0">
                  <a:pos x="147" y="705"/>
                </a:cxn>
                <a:cxn ang="0">
                  <a:pos x="126" y="804"/>
                </a:cxn>
                <a:cxn ang="0">
                  <a:pos x="118" y="864"/>
                </a:cxn>
                <a:cxn ang="0">
                  <a:pos x="110" y="882"/>
                </a:cxn>
                <a:cxn ang="0">
                  <a:pos x="110" y="838"/>
                </a:cxn>
                <a:cxn ang="0">
                  <a:pos x="51" y="882"/>
                </a:cxn>
                <a:cxn ang="0">
                  <a:pos x="43" y="852"/>
                </a:cxn>
                <a:cxn ang="0">
                  <a:pos x="92" y="707"/>
                </a:cxn>
                <a:cxn ang="0">
                  <a:pos x="99" y="631"/>
                </a:cxn>
                <a:cxn ang="0">
                  <a:pos x="87" y="570"/>
                </a:cxn>
                <a:cxn ang="0">
                  <a:pos x="76" y="504"/>
                </a:cxn>
                <a:cxn ang="0">
                  <a:pos x="68" y="505"/>
                </a:cxn>
                <a:cxn ang="0">
                  <a:pos x="52" y="500"/>
                </a:cxn>
                <a:cxn ang="0">
                  <a:pos x="57" y="452"/>
                </a:cxn>
                <a:cxn ang="0">
                  <a:pos x="8" y="334"/>
                </a:cxn>
                <a:cxn ang="0">
                  <a:pos x="64" y="280"/>
                </a:cxn>
                <a:cxn ang="0">
                  <a:pos x="111" y="171"/>
                </a:cxn>
                <a:cxn ang="0">
                  <a:pos x="110" y="122"/>
                </a:cxn>
                <a:cxn ang="0">
                  <a:pos x="80" y="75"/>
                </a:cxn>
                <a:cxn ang="0">
                  <a:pos x="81" y="32"/>
                </a:cxn>
              </a:cxnLst>
              <a:rect l="0" t="0" r="r" b="b"/>
              <a:pathLst>
                <a:path w="259" h="888">
                  <a:moveTo>
                    <a:pt x="117" y="0"/>
                  </a:moveTo>
                  <a:cubicBezTo>
                    <a:pt x="135" y="0"/>
                    <a:pt x="152" y="9"/>
                    <a:pt x="160" y="29"/>
                  </a:cubicBezTo>
                  <a:cubicBezTo>
                    <a:pt x="168" y="48"/>
                    <a:pt x="169" y="71"/>
                    <a:pt x="167" y="82"/>
                  </a:cubicBezTo>
                  <a:cubicBezTo>
                    <a:pt x="164" y="92"/>
                    <a:pt x="173" y="121"/>
                    <a:pt x="177" y="130"/>
                  </a:cubicBezTo>
                  <a:cubicBezTo>
                    <a:pt x="182" y="143"/>
                    <a:pt x="190" y="159"/>
                    <a:pt x="190" y="159"/>
                  </a:cubicBezTo>
                  <a:cubicBezTo>
                    <a:pt x="190" y="159"/>
                    <a:pt x="198" y="172"/>
                    <a:pt x="198" y="189"/>
                  </a:cubicBezTo>
                  <a:cubicBezTo>
                    <a:pt x="198" y="206"/>
                    <a:pt x="197" y="230"/>
                    <a:pt x="203" y="262"/>
                  </a:cubicBezTo>
                  <a:cubicBezTo>
                    <a:pt x="209" y="293"/>
                    <a:pt x="209" y="300"/>
                    <a:pt x="203" y="316"/>
                  </a:cubicBezTo>
                  <a:cubicBezTo>
                    <a:pt x="198" y="331"/>
                    <a:pt x="180" y="361"/>
                    <a:pt x="180" y="361"/>
                  </a:cubicBezTo>
                  <a:cubicBezTo>
                    <a:pt x="180" y="361"/>
                    <a:pt x="197" y="369"/>
                    <a:pt x="191" y="377"/>
                  </a:cubicBezTo>
                  <a:cubicBezTo>
                    <a:pt x="185" y="384"/>
                    <a:pt x="179" y="387"/>
                    <a:pt x="179" y="387"/>
                  </a:cubicBezTo>
                  <a:cubicBezTo>
                    <a:pt x="179" y="387"/>
                    <a:pt x="198" y="414"/>
                    <a:pt x="188" y="442"/>
                  </a:cubicBezTo>
                  <a:cubicBezTo>
                    <a:pt x="179" y="471"/>
                    <a:pt x="177" y="492"/>
                    <a:pt x="178" y="518"/>
                  </a:cubicBezTo>
                  <a:cubicBezTo>
                    <a:pt x="179" y="544"/>
                    <a:pt x="179" y="567"/>
                    <a:pt x="179" y="567"/>
                  </a:cubicBezTo>
                  <a:cubicBezTo>
                    <a:pt x="168" y="569"/>
                    <a:pt x="168" y="569"/>
                    <a:pt x="168" y="569"/>
                  </a:cubicBezTo>
                  <a:cubicBezTo>
                    <a:pt x="168" y="569"/>
                    <a:pt x="168" y="594"/>
                    <a:pt x="179" y="609"/>
                  </a:cubicBezTo>
                  <a:cubicBezTo>
                    <a:pt x="190" y="624"/>
                    <a:pt x="208" y="649"/>
                    <a:pt x="211" y="690"/>
                  </a:cubicBezTo>
                  <a:cubicBezTo>
                    <a:pt x="214" y="730"/>
                    <a:pt x="223" y="765"/>
                    <a:pt x="235" y="775"/>
                  </a:cubicBezTo>
                  <a:cubicBezTo>
                    <a:pt x="247" y="785"/>
                    <a:pt x="259" y="784"/>
                    <a:pt x="259" y="800"/>
                  </a:cubicBezTo>
                  <a:cubicBezTo>
                    <a:pt x="259" y="817"/>
                    <a:pt x="256" y="836"/>
                    <a:pt x="256" y="844"/>
                  </a:cubicBezTo>
                  <a:cubicBezTo>
                    <a:pt x="256" y="852"/>
                    <a:pt x="256" y="864"/>
                    <a:pt x="256" y="864"/>
                  </a:cubicBezTo>
                  <a:cubicBezTo>
                    <a:pt x="251" y="865"/>
                    <a:pt x="251" y="865"/>
                    <a:pt x="251" y="865"/>
                  </a:cubicBezTo>
                  <a:cubicBezTo>
                    <a:pt x="251" y="865"/>
                    <a:pt x="252" y="856"/>
                    <a:pt x="251" y="845"/>
                  </a:cubicBezTo>
                  <a:cubicBezTo>
                    <a:pt x="250" y="834"/>
                    <a:pt x="246" y="819"/>
                    <a:pt x="239" y="824"/>
                  </a:cubicBezTo>
                  <a:cubicBezTo>
                    <a:pt x="232" y="828"/>
                    <a:pt x="222" y="849"/>
                    <a:pt x="217" y="858"/>
                  </a:cubicBezTo>
                  <a:cubicBezTo>
                    <a:pt x="211" y="868"/>
                    <a:pt x="201" y="877"/>
                    <a:pt x="181" y="871"/>
                  </a:cubicBezTo>
                  <a:cubicBezTo>
                    <a:pt x="161" y="865"/>
                    <a:pt x="154" y="852"/>
                    <a:pt x="164" y="849"/>
                  </a:cubicBezTo>
                  <a:cubicBezTo>
                    <a:pt x="175" y="845"/>
                    <a:pt x="189" y="850"/>
                    <a:pt x="191" y="839"/>
                  </a:cubicBezTo>
                  <a:cubicBezTo>
                    <a:pt x="194" y="828"/>
                    <a:pt x="198" y="798"/>
                    <a:pt x="194" y="783"/>
                  </a:cubicBezTo>
                  <a:cubicBezTo>
                    <a:pt x="189" y="768"/>
                    <a:pt x="173" y="720"/>
                    <a:pt x="167" y="702"/>
                  </a:cubicBezTo>
                  <a:cubicBezTo>
                    <a:pt x="161" y="684"/>
                    <a:pt x="152" y="663"/>
                    <a:pt x="152" y="663"/>
                  </a:cubicBezTo>
                  <a:cubicBezTo>
                    <a:pt x="152" y="663"/>
                    <a:pt x="152" y="691"/>
                    <a:pt x="147" y="705"/>
                  </a:cubicBezTo>
                  <a:cubicBezTo>
                    <a:pt x="141" y="718"/>
                    <a:pt x="121" y="770"/>
                    <a:pt x="117" y="780"/>
                  </a:cubicBezTo>
                  <a:cubicBezTo>
                    <a:pt x="113" y="791"/>
                    <a:pt x="120" y="798"/>
                    <a:pt x="126" y="804"/>
                  </a:cubicBezTo>
                  <a:cubicBezTo>
                    <a:pt x="132" y="810"/>
                    <a:pt x="129" y="824"/>
                    <a:pt x="124" y="835"/>
                  </a:cubicBezTo>
                  <a:cubicBezTo>
                    <a:pt x="120" y="845"/>
                    <a:pt x="118" y="859"/>
                    <a:pt x="118" y="864"/>
                  </a:cubicBezTo>
                  <a:cubicBezTo>
                    <a:pt x="118" y="870"/>
                    <a:pt x="118" y="882"/>
                    <a:pt x="118" y="882"/>
                  </a:cubicBezTo>
                  <a:cubicBezTo>
                    <a:pt x="110" y="882"/>
                    <a:pt x="110" y="882"/>
                    <a:pt x="110" y="882"/>
                  </a:cubicBezTo>
                  <a:cubicBezTo>
                    <a:pt x="110" y="882"/>
                    <a:pt x="112" y="869"/>
                    <a:pt x="112" y="858"/>
                  </a:cubicBezTo>
                  <a:cubicBezTo>
                    <a:pt x="112" y="847"/>
                    <a:pt x="114" y="840"/>
                    <a:pt x="110" y="838"/>
                  </a:cubicBezTo>
                  <a:cubicBezTo>
                    <a:pt x="106" y="836"/>
                    <a:pt x="89" y="851"/>
                    <a:pt x="82" y="862"/>
                  </a:cubicBezTo>
                  <a:cubicBezTo>
                    <a:pt x="75" y="873"/>
                    <a:pt x="74" y="888"/>
                    <a:pt x="51" y="882"/>
                  </a:cubicBezTo>
                  <a:cubicBezTo>
                    <a:pt x="28" y="877"/>
                    <a:pt x="13" y="864"/>
                    <a:pt x="19" y="857"/>
                  </a:cubicBezTo>
                  <a:cubicBezTo>
                    <a:pt x="24" y="850"/>
                    <a:pt x="36" y="856"/>
                    <a:pt x="43" y="852"/>
                  </a:cubicBezTo>
                  <a:cubicBezTo>
                    <a:pt x="50" y="849"/>
                    <a:pt x="63" y="815"/>
                    <a:pt x="71" y="794"/>
                  </a:cubicBezTo>
                  <a:cubicBezTo>
                    <a:pt x="80" y="774"/>
                    <a:pt x="89" y="732"/>
                    <a:pt x="92" y="707"/>
                  </a:cubicBezTo>
                  <a:cubicBezTo>
                    <a:pt x="94" y="682"/>
                    <a:pt x="98" y="663"/>
                    <a:pt x="99" y="655"/>
                  </a:cubicBezTo>
                  <a:cubicBezTo>
                    <a:pt x="99" y="647"/>
                    <a:pt x="99" y="631"/>
                    <a:pt x="99" y="631"/>
                  </a:cubicBezTo>
                  <a:cubicBezTo>
                    <a:pt x="99" y="631"/>
                    <a:pt x="92" y="603"/>
                    <a:pt x="89" y="591"/>
                  </a:cubicBezTo>
                  <a:cubicBezTo>
                    <a:pt x="87" y="579"/>
                    <a:pt x="87" y="570"/>
                    <a:pt x="87" y="570"/>
                  </a:cubicBezTo>
                  <a:cubicBezTo>
                    <a:pt x="87" y="570"/>
                    <a:pt x="73" y="572"/>
                    <a:pt x="73" y="564"/>
                  </a:cubicBezTo>
                  <a:cubicBezTo>
                    <a:pt x="73" y="556"/>
                    <a:pt x="78" y="521"/>
                    <a:pt x="76" y="504"/>
                  </a:cubicBezTo>
                  <a:cubicBezTo>
                    <a:pt x="75" y="488"/>
                    <a:pt x="69" y="489"/>
                    <a:pt x="69" y="489"/>
                  </a:cubicBezTo>
                  <a:cubicBezTo>
                    <a:pt x="69" y="489"/>
                    <a:pt x="68" y="498"/>
                    <a:pt x="68" y="505"/>
                  </a:cubicBezTo>
                  <a:cubicBezTo>
                    <a:pt x="68" y="512"/>
                    <a:pt x="63" y="510"/>
                    <a:pt x="61" y="505"/>
                  </a:cubicBezTo>
                  <a:cubicBezTo>
                    <a:pt x="59" y="500"/>
                    <a:pt x="52" y="505"/>
                    <a:pt x="52" y="500"/>
                  </a:cubicBezTo>
                  <a:cubicBezTo>
                    <a:pt x="52" y="495"/>
                    <a:pt x="49" y="484"/>
                    <a:pt x="50" y="475"/>
                  </a:cubicBezTo>
                  <a:cubicBezTo>
                    <a:pt x="52" y="467"/>
                    <a:pt x="57" y="452"/>
                    <a:pt x="57" y="452"/>
                  </a:cubicBezTo>
                  <a:cubicBezTo>
                    <a:pt x="0" y="450"/>
                    <a:pt x="0" y="450"/>
                    <a:pt x="0" y="450"/>
                  </a:cubicBezTo>
                  <a:cubicBezTo>
                    <a:pt x="8" y="334"/>
                    <a:pt x="8" y="334"/>
                    <a:pt x="8" y="334"/>
                  </a:cubicBezTo>
                  <a:cubicBezTo>
                    <a:pt x="61" y="334"/>
                    <a:pt x="61" y="334"/>
                    <a:pt x="61" y="334"/>
                  </a:cubicBezTo>
                  <a:cubicBezTo>
                    <a:pt x="61" y="334"/>
                    <a:pt x="64" y="298"/>
                    <a:pt x="64" y="280"/>
                  </a:cubicBezTo>
                  <a:cubicBezTo>
                    <a:pt x="64" y="263"/>
                    <a:pt x="62" y="239"/>
                    <a:pt x="74" y="220"/>
                  </a:cubicBezTo>
                  <a:cubicBezTo>
                    <a:pt x="86" y="200"/>
                    <a:pt x="101" y="184"/>
                    <a:pt x="111" y="171"/>
                  </a:cubicBezTo>
                  <a:cubicBezTo>
                    <a:pt x="121" y="159"/>
                    <a:pt x="122" y="158"/>
                    <a:pt x="120" y="147"/>
                  </a:cubicBezTo>
                  <a:cubicBezTo>
                    <a:pt x="117" y="135"/>
                    <a:pt x="117" y="121"/>
                    <a:pt x="110" y="122"/>
                  </a:cubicBezTo>
                  <a:cubicBezTo>
                    <a:pt x="103" y="123"/>
                    <a:pt x="96" y="122"/>
                    <a:pt x="93" y="113"/>
                  </a:cubicBezTo>
                  <a:cubicBezTo>
                    <a:pt x="89" y="104"/>
                    <a:pt x="81" y="87"/>
                    <a:pt x="80" y="75"/>
                  </a:cubicBezTo>
                  <a:cubicBezTo>
                    <a:pt x="79" y="63"/>
                    <a:pt x="82" y="61"/>
                    <a:pt x="80" y="57"/>
                  </a:cubicBezTo>
                  <a:cubicBezTo>
                    <a:pt x="79" y="54"/>
                    <a:pt x="81" y="42"/>
                    <a:pt x="81" y="32"/>
                  </a:cubicBezTo>
                  <a:cubicBezTo>
                    <a:pt x="82" y="23"/>
                    <a:pt x="94" y="0"/>
                    <a:pt x="117" y="0"/>
                  </a:cubicBezTo>
                  <a:close/>
                </a:path>
              </a:pathLst>
            </a:custGeom>
            <a:grp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83" name="Freeform 20"/>
            <p:cNvSpPr/>
            <p:nvPr/>
          </p:nvSpPr>
          <p:spPr bwMode="auto">
            <a:xfrm>
              <a:off x="2836863" y="2252663"/>
              <a:ext cx="128588" cy="106362"/>
            </a:xfrm>
            <a:custGeom>
              <a:avLst/>
              <a:gdLst/>
              <a:ahLst/>
              <a:cxnLst>
                <a:cxn ang="0">
                  <a:pos x="51" y="0"/>
                </a:cxn>
                <a:cxn ang="0">
                  <a:pos x="54" y="10"/>
                </a:cxn>
                <a:cxn ang="0">
                  <a:pos x="0" y="45"/>
                </a:cxn>
                <a:cxn ang="0">
                  <a:pos x="4" y="22"/>
                </a:cxn>
                <a:cxn ang="0">
                  <a:pos x="29" y="5"/>
                </a:cxn>
                <a:cxn ang="0">
                  <a:pos x="51" y="0"/>
                </a:cxn>
              </a:cxnLst>
              <a:rect l="0" t="0" r="r" b="b"/>
              <a:pathLst>
                <a:path w="54" h="45">
                  <a:moveTo>
                    <a:pt x="51" y="0"/>
                  </a:moveTo>
                  <a:cubicBezTo>
                    <a:pt x="52" y="4"/>
                    <a:pt x="53" y="7"/>
                    <a:pt x="54" y="10"/>
                  </a:cubicBezTo>
                  <a:cubicBezTo>
                    <a:pt x="27" y="8"/>
                    <a:pt x="12" y="29"/>
                    <a:pt x="0" y="45"/>
                  </a:cubicBezTo>
                  <a:cubicBezTo>
                    <a:pt x="5" y="38"/>
                    <a:pt x="4" y="27"/>
                    <a:pt x="4" y="22"/>
                  </a:cubicBezTo>
                  <a:cubicBezTo>
                    <a:pt x="10" y="15"/>
                    <a:pt x="20" y="9"/>
                    <a:pt x="29" y="5"/>
                  </a:cubicBezTo>
                  <a:cubicBezTo>
                    <a:pt x="37" y="2"/>
                    <a:pt x="46" y="1"/>
                    <a:pt x="51" y="0"/>
                  </a:cubicBezTo>
                  <a:close/>
                </a:path>
              </a:pathLst>
            </a:custGeom>
            <a:grp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grpSp>
      <p:grpSp>
        <p:nvGrpSpPr>
          <p:cNvPr id="6" name="Group 31"/>
          <p:cNvGrpSpPr/>
          <p:nvPr/>
        </p:nvGrpSpPr>
        <p:grpSpPr>
          <a:xfrm>
            <a:off x="2086855" y="2850827"/>
            <a:ext cx="579654" cy="1813177"/>
            <a:chOff x="3276601" y="2190750"/>
            <a:chExt cx="719138" cy="2249487"/>
          </a:xfrm>
          <a:solidFill>
            <a:schemeClr val="accent1"/>
          </a:solidFill>
        </p:grpSpPr>
        <p:sp>
          <p:nvSpPr>
            <p:cNvPr id="85" name="Freeform 21"/>
            <p:cNvSpPr>
              <a:spLocks noEditPoints="1"/>
            </p:cNvSpPr>
            <p:nvPr/>
          </p:nvSpPr>
          <p:spPr bwMode="auto">
            <a:xfrm>
              <a:off x="3276601" y="2190750"/>
              <a:ext cx="719138" cy="2249487"/>
            </a:xfrm>
            <a:custGeom>
              <a:avLst/>
              <a:gdLst/>
              <a:ahLst/>
              <a:cxnLst>
                <a:cxn ang="0">
                  <a:pos x="251" y="190"/>
                </a:cxn>
                <a:cxn ang="0">
                  <a:pos x="270" y="402"/>
                </a:cxn>
                <a:cxn ang="0">
                  <a:pos x="269" y="482"/>
                </a:cxn>
                <a:cxn ang="0">
                  <a:pos x="265" y="515"/>
                </a:cxn>
                <a:cxn ang="0">
                  <a:pos x="299" y="661"/>
                </a:cxn>
                <a:cxn ang="0">
                  <a:pos x="224" y="700"/>
                </a:cxn>
                <a:cxn ang="0">
                  <a:pos x="231" y="519"/>
                </a:cxn>
                <a:cxn ang="0">
                  <a:pos x="231" y="481"/>
                </a:cxn>
                <a:cxn ang="0">
                  <a:pos x="224" y="161"/>
                </a:cxn>
                <a:cxn ang="0">
                  <a:pos x="179" y="29"/>
                </a:cxn>
                <a:cxn ang="0">
                  <a:pos x="182" y="91"/>
                </a:cxn>
                <a:cxn ang="0">
                  <a:pos x="163" y="120"/>
                </a:cxn>
                <a:cxn ang="0">
                  <a:pos x="218" y="159"/>
                </a:cxn>
                <a:cxn ang="0">
                  <a:pos x="224" y="489"/>
                </a:cxn>
                <a:cxn ang="0">
                  <a:pos x="215" y="490"/>
                </a:cxn>
                <a:cxn ang="0">
                  <a:pos x="217" y="521"/>
                </a:cxn>
                <a:cxn ang="0">
                  <a:pos x="224" y="700"/>
                </a:cxn>
                <a:cxn ang="0">
                  <a:pos x="210" y="700"/>
                </a:cxn>
                <a:cxn ang="0">
                  <a:pos x="203" y="819"/>
                </a:cxn>
                <a:cxn ang="0">
                  <a:pos x="210" y="898"/>
                </a:cxn>
                <a:cxn ang="0">
                  <a:pos x="161" y="903"/>
                </a:cxn>
                <a:cxn ang="0">
                  <a:pos x="150" y="845"/>
                </a:cxn>
                <a:cxn ang="0">
                  <a:pos x="152" y="754"/>
                </a:cxn>
                <a:cxn ang="0">
                  <a:pos x="129" y="554"/>
                </a:cxn>
                <a:cxn ang="0">
                  <a:pos x="105" y="597"/>
                </a:cxn>
                <a:cxn ang="0">
                  <a:pos x="80" y="798"/>
                </a:cxn>
                <a:cxn ang="0">
                  <a:pos x="85" y="832"/>
                </a:cxn>
                <a:cxn ang="0">
                  <a:pos x="70" y="893"/>
                </a:cxn>
                <a:cxn ang="0">
                  <a:pos x="25" y="938"/>
                </a:cxn>
                <a:cxn ang="0">
                  <a:pos x="31" y="861"/>
                </a:cxn>
                <a:cxn ang="0">
                  <a:pos x="28" y="815"/>
                </a:cxn>
                <a:cxn ang="0">
                  <a:pos x="24" y="645"/>
                </a:cxn>
                <a:cxn ang="0">
                  <a:pos x="25" y="469"/>
                </a:cxn>
                <a:cxn ang="0">
                  <a:pos x="16" y="440"/>
                </a:cxn>
                <a:cxn ang="0">
                  <a:pos x="6" y="361"/>
                </a:cxn>
                <a:cxn ang="0">
                  <a:pos x="18" y="208"/>
                </a:cxn>
                <a:cxn ang="0">
                  <a:pos x="101" y="142"/>
                </a:cxn>
                <a:cxn ang="0">
                  <a:pos x="104" y="96"/>
                </a:cxn>
                <a:cxn ang="0">
                  <a:pos x="92" y="65"/>
                </a:cxn>
                <a:cxn ang="0">
                  <a:pos x="97" y="29"/>
                </a:cxn>
              </a:cxnLst>
              <a:rect l="0" t="0" r="r" b="b"/>
              <a:pathLst>
                <a:path w="302" h="943">
                  <a:moveTo>
                    <a:pt x="224" y="161"/>
                  </a:moveTo>
                  <a:cubicBezTo>
                    <a:pt x="239" y="166"/>
                    <a:pt x="251" y="170"/>
                    <a:pt x="251" y="190"/>
                  </a:cubicBezTo>
                  <a:cubicBezTo>
                    <a:pt x="252" y="213"/>
                    <a:pt x="254" y="258"/>
                    <a:pt x="257" y="288"/>
                  </a:cubicBezTo>
                  <a:cubicBezTo>
                    <a:pt x="260" y="318"/>
                    <a:pt x="269" y="382"/>
                    <a:pt x="270" y="402"/>
                  </a:cubicBezTo>
                  <a:cubicBezTo>
                    <a:pt x="270" y="422"/>
                    <a:pt x="273" y="465"/>
                    <a:pt x="272" y="470"/>
                  </a:cubicBezTo>
                  <a:cubicBezTo>
                    <a:pt x="272" y="475"/>
                    <a:pt x="268" y="474"/>
                    <a:pt x="269" y="482"/>
                  </a:cubicBezTo>
                  <a:cubicBezTo>
                    <a:pt x="271" y="490"/>
                    <a:pt x="271" y="498"/>
                    <a:pt x="267" y="503"/>
                  </a:cubicBezTo>
                  <a:cubicBezTo>
                    <a:pt x="262" y="509"/>
                    <a:pt x="265" y="515"/>
                    <a:pt x="265" y="515"/>
                  </a:cubicBezTo>
                  <a:cubicBezTo>
                    <a:pt x="302" y="514"/>
                    <a:pt x="302" y="514"/>
                    <a:pt x="302" y="514"/>
                  </a:cubicBezTo>
                  <a:cubicBezTo>
                    <a:pt x="299" y="661"/>
                    <a:pt x="299" y="661"/>
                    <a:pt x="299" y="661"/>
                  </a:cubicBezTo>
                  <a:cubicBezTo>
                    <a:pt x="241" y="707"/>
                    <a:pt x="241" y="707"/>
                    <a:pt x="241" y="707"/>
                  </a:cubicBezTo>
                  <a:cubicBezTo>
                    <a:pt x="241" y="707"/>
                    <a:pt x="232" y="701"/>
                    <a:pt x="224" y="700"/>
                  </a:cubicBezTo>
                  <a:cubicBezTo>
                    <a:pt x="224" y="520"/>
                    <a:pt x="224" y="520"/>
                    <a:pt x="224" y="520"/>
                  </a:cubicBezTo>
                  <a:cubicBezTo>
                    <a:pt x="231" y="519"/>
                    <a:pt x="231" y="519"/>
                    <a:pt x="231" y="519"/>
                  </a:cubicBezTo>
                  <a:cubicBezTo>
                    <a:pt x="231" y="519"/>
                    <a:pt x="229" y="509"/>
                    <a:pt x="231" y="502"/>
                  </a:cubicBezTo>
                  <a:cubicBezTo>
                    <a:pt x="234" y="495"/>
                    <a:pt x="233" y="488"/>
                    <a:pt x="231" y="481"/>
                  </a:cubicBezTo>
                  <a:cubicBezTo>
                    <a:pt x="231" y="481"/>
                    <a:pt x="229" y="488"/>
                    <a:pt x="224" y="489"/>
                  </a:cubicBezTo>
                  <a:lnTo>
                    <a:pt x="224" y="161"/>
                  </a:lnTo>
                  <a:close/>
                  <a:moveTo>
                    <a:pt x="142" y="0"/>
                  </a:moveTo>
                  <a:cubicBezTo>
                    <a:pt x="158" y="0"/>
                    <a:pt x="177" y="12"/>
                    <a:pt x="179" y="29"/>
                  </a:cubicBezTo>
                  <a:cubicBezTo>
                    <a:pt x="182" y="46"/>
                    <a:pt x="180" y="70"/>
                    <a:pt x="180" y="70"/>
                  </a:cubicBezTo>
                  <a:cubicBezTo>
                    <a:pt x="180" y="70"/>
                    <a:pt x="186" y="82"/>
                    <a:pt x="182" y="91"/>
                  </a:cubicBezTo>
                  <a:cubicBezTo>
                    <a:pt x="177" y="100"/>
                    <a:pt x="166" y="98"/>
                    <a:pt x="166" y="98"/>
                  </a:cubicBezTo>
                  <a:cubicBezTo>
                    <a:pt x="166" y="98"/>
                    <a:pt x="163" y="112"/>
                    <a:pt x="163" y="120"/>
                  </a:cubicBezTo>
                  <a:cubicBezTo>
                    <a:pt x="163" y="128"/>
                    <a:pt x="164" y="134"/>
                    <a:pt x="170" y="139"/>
                  </a:cubicBezTo>
                  <a:cubicBezTo>
                    <a:pt x="176" y="144"/>
                    <a:pt x="200" y="154"/>
                    <a:pt x="218" y="159"/>
                  </a:cubicBezTo>
                  <a:cubicBezTo>
                    <a:pt x="220" y="160"/>
                    <a:pt x="222" y="160"/>
                    <a:pt x="224" y="161"/>
                  </a:cubicBezTo>
                  <a:cubicBezTo>
                    <a:pt x="224" y="489"/>
                    <a:pt x="224" y="489"/>
                    <a:pt x="224" y="489"/>
                  </a:cubicBezTo>
                  <a:cubicBezTo>
                    <a:pt x="224" y="489"/>
                    <a:pt x="223" y="489"/>
                    <a:pt x="223" y="489"/>
                  </a:cubicBezTo>
                  <a:cubicBezTo>
                    <a:pt x="218" y="489"/>
                    <a:pt x="215" y="490"/>
                    <a:pt x="215" y="490"/>
                  </a:cubicBezTo>
                  <a:cubicBezTo>
                    <a:pt x="215" y="490"/>
                    <a:pt x="218" y="498"/>
                    <a:pt x="218" y="506"/>
                  </a:cubicBezTo>
                  <a:cubicBezTo>
                    <a:pt x="218" y="513"/>
                    <a:pt x="217" y="521"/>
                    <a:pt x="217" y="521"/>
                  </a:cubicBezTo>
                  <a:cubicBezTo>
                    <a:pt x="224" y="520"/>
                    <a:pt x="224" y="520"/>
                    <a:pt x="224" y="520"/>
                  </a:cubicBezTo>
                  <a:cubicBezTo>
                    <a:pt x="224" y="700"/>
                    <a:pt x="224" y="700"/>
                    <a:pt x="224" y="700"/>
                  </a:cubicBezTo>
                  <a:cubicBezTo>
                    <a:pt x="224" y="700"/>
                    <a:pt x="223" y="700"/>
                    <a:pt x="222" y="700"/>
                  </a:cubicBezTo>
                  <a:cubicBezTo>
                    <a:pt x="214" y="700"/>
                    <a:pt x="210" y="700"/>
                    <a:pt x="210" y="700"/>
                  </a:cubicBezTo>
                  <a:cubicBezTo>
                    <a:pt x="210" y="700"/>
                    <a:pt x="212" y="744"/>
                    <a:pt x="212" y="761"/>
                  </a:cubicBezTo>
                  <a:cubicBezTo>
                    <a:pt x="212" y="779"/>
                    <a:pt x="211" y="806"/>
                    <a:pt x="203" y="819"/>
                  </a:cubicBezTo>
                  <a:cubicBezTo>
                    <a:pt x="195" y="832"/>
                    <a:pt x="194" y="836"/>
                    <a:pt x="194" y="847"/>
                  </a:cubicBezTo>
                  <a:cubicBezTo>
                    <a:pt x="194" y="858"/>
                    <a:pt x="211" y="888"/>
                    <a:pt x="210" y="898"/>
                  </a:cubicBezTo>
                  <a:cubicBezTo>
                    <a:pt x="209" y="908"/>
                    <a:pt x="207" y="924"/>
                    <a:pt x="190" y="924"/>
                  </a:cubicBezTo>
                  <a:cubicBezTo>
                    <a:pt x="173" y="923"/>
                    <a:pt x="161" y="917"/>
                    <a:pt x="161" y="903"/>
                  </a:cubicBezTo>
                  <a:cubicBezTo>
                    <a:pt x="161" y="889"/>
                    <a:pt x="163" y="880"/>
                    <a:pt x="157" y="875"/>
                  </a:cubicBezTo>
                  <a:cubicBezTo>
                    <a:pt x="151" y="870"/>
                    <a:pt x="160" y="858"/>
                    <a:pt x="150" y="845"/>
                  </a:cubicBezTo>
                  <a:cubicBezTo>
                    <a:pt x="141" y="832"/>
                    <a:pt x="151" y="830"/>
                    <a:pt x="149" y="818"/>
                  </a:cubicBezTo>
                  <a:cubicBezTo>
                    <a:pt x="146" y="806"/>
                    <a:pt x="151" y="769"/>
                    <a:pt x="152" y="754"/>
                  </a:cubicBezTo>
                  <a:cubicBezTo>
                    <a:pt x="153" y="739"/>
                    <a:pt x="150" y="722"/>
                    <a:pt x="143" y="659"/>
                  </a:cubicBezTo>
                  <a:cubicBezTo>
                    <a:pt x="135" y="596"/>
                    <a:pt x="131" y="568"/>
                    <a:pt x="129" y="554"/>
                  </a:cubicBezTo>
                  <a:cubicBezTo>
                    <a:pt x="127" y="541"/>
                    <a:pt x="123" y="523"/>
                    <a:pt x="123" y="523"/>
                  </a:cubicBezTo>
                  <a:cubicBezTo>
                    <a:pt x="123" y="523"/>
                    <a:pt x="113" y="582"/>
                    <a:pt x="105" y="597"/>
                  </a:cubicBezTo>
                  <a:cubicBezTo>
                    <a:pt x="97" y="612"/>
                    <a:pt x="88" y="685"/>
                    <a:pt x="86" y="706"/>
                  </a:cubicBezTo>
                  <a:cubicBezTo>
                    <a:pt x="83" y="728"/>
                    <a:pt x="85" y="791"/>
                    <a:pt x="80" y="798"/>
                  </a:cubicBezTo>
                  <a:cubicBezTo>
                    <a:pt x="75" y="804"/>
                    <a:pt x="72" y="813"/>
                    <a:pt x="72" y="813"/>
                  </a:cubicBezTo>
                  <a:cubicBezTo>
                    <a:pt x="72" y="813"/>
                    <a:pt x="85" y="821"/>
                    <a:pt x="85" y="832"/>
                  </a:cubicBezTo>
                  <a:cubicBezTo>
                    <a:pt x="85" y="842"/>
                    <a:pt x="76" y="851"/>
                    <a:pt x="76" y="865"/>
                  </a:cubicBezTo>
                  <a:cubicBezTo>
                    <a:pt x="77" y="878"/>
                    <a:pt x="75" y="890"/>
                    <a:pt x="70" y="893"/>
                  </a:cubicBezTo>
                  <a:cubicBezTo>
                    <a:pt x="64" y="896"/>
                    <a:pt x="65" y="920"/>
                    <a:pt x="58" y="928"/>
                  </a:cubicBezTo>
                  <a:cubicBezTo>
                    <a:pt x="51" y="936"/>
                    <a:pt x="39" y="943"/>
                    <a:pt x="25" y="938"/>
                  </a:cubicBezTo>
                  <a:cubicBezTo>
                    <a:pt x="11" y="934"/>
                    <a:pt x="11" y="916"/>
                    <a:pt x="18" y="898"/>
                  </a:cubicBezTo>
                  <a:cubicBezTo>
                    <a:pt x="25" y="880"/>
                    <a:pt x="33" y="868"/>
                    <a:pt x="31" y="861"/>
                  </a:cubicBezTo>
                  <a:cubicBezTo>
                    <a:pt x="28" y="854"/>
                    <a:pt x="26" y="843"/>
                    <a:pt x="33" y="836"/>
                  </a:cubicBezTo>
                  <a:cubicBezTo>
                    <a:pt x="40" y="829"/>
                    <a:pt x="32" y="821"/>
                    <a:pt x="28" y="815"/>
                  </a:cubicBezTo>
                  <a:cubicBezTo>
                    <a:pt x="23" y="809"/>
                    <a:pt x="24" y="780"/>
                    <a:pt x="24" y="765"/>
                  </a:cubicBezTo>
                  <a:cubicBezTo>
                    <a:pt x="23" y="750"/>
                    <a:pt x="25" y="673"/>
                    <a:pt x="24" y="645"/>
                  </a:cubicBezTo>
                  <a:cubicBezTo>
                    <a:pt x="23" y="617"/>
                    <a:pt x="21" y="533"/>
                    <a:pt x="25" y="510"/>
                  </a:cubicBezTo>
                  <a:cubicBezTo>
                    <a:pt x="29" y="487"/>
                    <a:pt x="25" y="469"/>
                    <a:pt x="25" y="469"/>
                  </a:cubicBezTo>
                  <a:cubicBezTo>
                    <a:pt x="25" y="469"/>
                    <a:pt x="16" y="474"/>
                    <a:pt x="16" y="465"/>
                  </a:cubicBezTo>
                  <a:cubicBezTo>
                    <a:pt x="16" y="457"/>
                    <a:pt x="20" y="455"/>
                    <a:pt x="16" y="440"/>
                  </a:cubicBezTo>
                  <a:cubicBezTo>
                    <a:pt x="12" y="425"/>
                    <a:pt x="11" y="410"/>
                    <a:pt x="6" y="399"/>
                  </a:cubicBezTo>
                  <a:cubicBezTo>
                    <a:pt x="1" y="387"/>
                    <a:pt x="0" y="367"/>
                    <a:pt x="6" y="361"/>
                  </a:cubicBezTo>
                  <a:cubicBezTo>
                    <a:pt x="12" y="355"/>
                    <a:pt x="3" y="321"/>
                    <a:pt x="9" y="296"/>
                  </a:cubicBezTo>
                  <a:cubicBezTo>
                    <a:pt x="14" y="270"/>
                    <a:pt x="17" y="230"/>
                    <a:pt x="18" y="208"/>
                  </a:cubicBezTo>
                  <a:cubicBezTo>
                    <a:pt x="18" y="186"/>
                    <a:pt x="19" y="170"/>
                    <a:pt x="48" y="163"/>
                  </a:cubicBezTo>
                  <a:cubicBezTo>
                    <a:pt x="76" y="156"/>
                    <a:pt x="97" y="148"/>
                    <a:pt x="101" y="142"/>
                  </a:cubicBezTo>
                  <a:cubicBezTo>
                    <a:pt x="105" y="136"/>
                    <a:pt x="107" y="120"/>
                    <a:pt x="106" y="113"/>
                  </a:cubicBezTo>
                  <a:cubicBezTo>
                    <a:pt x="105" y="106"/>
                    <a:pt x="104" y="100"/>
                    <a:pt x="104" y="96"/>
                  </a:cubicBezTo>
                  <a:cubicBezTo>
                    <a:pt x="104" y="92"/>
                    <a:pt x="96" y="98"/>
                    <a:pt x="94" y="90"/>
                  </a:cubicBezTo>
                  <a:cubicBezTo>
                    <a:pt x="92" y="83"/>
                    <a:pt x="91" y="66"/>
                    <a:pt x="92" y="65"/>
                  </a:cubicBezTo>
                  <a:cubicBezTo>
                    <a:pt x="94" y="63"/>
                    <a:pt x="95" y="64"/>
                    <a:pt x="97" y="64"/>
                  </a:cubicBezTo>
                  <a:cubicBezTo>
                    <a:pt x="96" y="61"/>
                    <a:pt x="95" y="46"/>
                    <a:pt x="97" y="29"/>
                  </a:cubicBezTo>
                  <a:cubicBezTo>
                    <a:pt x="98" y="14"/>
                    <a:pt x="113" y="1"/>
                    <a:pt x="142" y="0"/>
                  </a:cubicBezTo>
                  <a:close/>
                </a:path>
              </a:pathLst>
            </a:custGeom>
            <a:grp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86" name="Freeform 22"/>
            <p:cNvSpPr/>
            <p:nvPr/>
          </p:nvSpPr>
          <p:spPr bwMode="auto">
            <a:xfrm>
              <a:off x="3309938" y="3201988"/>
              <a:ext cx="76200" cy="76200"/>
            </a:xfrm>
            <a:custGeom>
              <a:avLst/>
              <a:gdLst/>
              <a:ahLst/>
              <a:cxnLst>
                <a:cxn ang="0">
                  <a:pos x="7" y="32"/>
                </a:cxn>
                <a:cxn ang="0">
                  <a:pos x="7" y="10"/>
                </a:cxn>
                <a:cxn ang="0">
                  <a:pos x="32" y="8"/>
                </a:cxn>
                <a:cxn ang="0">
                  <a:pos x="13" y="13"/>
                </a:cxn>
                <a:cxn ang="0">
                  <a:pos x="7" y="32"/>
                </a:cxn>
              </a:cxnLst>
              <a:rect l="0" t="0" r="r" b="b"/>
              <a:pathLst>
                <a:path w="32" h="32">
                  <a:moveTo>
                    <a:pt x="7" y="32"/>
                  </a:moveTo>
                  <a:cubicBezTo>
                    <a:pt x="7" y="32"/>
                    <a:pt x="0" y="20"/>
                    <a:pt x="7" y="10"/>
                  </a:cubicBezTo>
                  <a:cubicBezTo>
                    <a:pt x="15" y="0"/>
                    <a:pt x="32" y="8"/>
                    <a:pt x="32" y="8"/>
                  </a:cubicBezTo>
                  <a:cubicBezTo>
                    <a:pt x="32" y="8"/>
                    <a:pt x="20" y="8"/>
                    <a:pt x="13" y="13"/>
                  </a:cubicBezTo>
                  <a:cubicBezTo>
                    <a:pt x="7" y="18"/>
                    <a:pt x="9" y="22"/>
                    <a:pt x="7" y="32"/>
                  </a:cubicBezTo>
                  <a:close/>
                </a:path>
              </a:pathLst>
            </a:custGeom>
            <a:grp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87" name="Freeform 23"/>
            <p:cNvSpPr/>
            <p:nvPr/>
          </p:nvSpPr>
          <p:spPr bwMode="auto">
            <a:xfrm>
              <a:off x="3827463" y="3302000"/>
              <a:ext cx="90488" cy="30162"/>
            </a:xfrm>
            <a:custGeom>
              <a:avLst/>
              <a:gdLst/>
              <a:ahLst/>
              <a:cxnLst>
                <a:cxn ang="0">
                  <a:pos x="0" y="12"/>
                </a:cxn>
                <a:cxn ang="0">
                  <a:pos x="18" y="0"/>
                </a:cxn>
                <a:cxn ang="0">
                  <a:pos x="38" y="13"/>
                </a:cxn>
                <a:cxn ang="0">
                  <a:pos x="17" y="6"/>
                </a:cxn>
                <a:cxn ang="0">
                  <a:pos x="0" y="12"/>
                </a:cxn>
              </a:cxnLst>
              <a:rect l="0" t="0" r="r" b="b"/>
              <a:pathLst>
                <a:path w="38" h="13">
                  <a:moveTo>
                    <a:pt x="0" y="12"/>
                  </a:moveTo>
                  <a:cubicBezTo>
                    <a:pt x="0" y="12"/>
                    <a:pt x="0" y="0"/>
                    <a:pt x="18" y="0"/>
                  </a:cubicBezTo>
                  <a:cubicBezTo>
                    <a:pt x="35" y="0"/>
                    <a:pt x="38" y="13"/>
                    <a:pt x="38" y="13"/>
                  </a:cubicBezTo>
                  <a:cubicBezTo>
                    <a:pt x="38" y="13"/>
                    <a:pt x="29" y="6"/>
                    <a:pt x="17" y="6"/>
                  </a:cubicBezTo>
                  <a:cubicBezTo>
                    <a:pt x="6" y="7"/>
                    <a:pt x="6" y="7"/>
                    <a:pt x="0" y="12"/>
                  </a:cubicBezTo>
                  <a:close/>
                </a:path>
              </a:pathLst>
            </a:custGeom>
            <a:grp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88" name="Freeform 24"/>
            <p:cNvSpPr/>
            <p:nvPr/>
          </p:nvSpPr>
          <p:spPr bwMode="auto">
            <a:xfrm>
              <a:off x="3435351" y="2500313"/>
              <a:ext cx="241300" cy="627062"/>
            </a:xfrm>
            <a:custGeom>
              <a:avLst/>
              <a:gdLst/>
              <a:ahLst/>
              <a:cxnLst>
                <a:cxn ang="0">
                  <a:pos x="97" y="0"/>
                </a:cxn>
                <a:cxn ang="0">
                  <a:pos x="101" y="7"/>
                </a:cxn>
                <a:cxn ang="0">
                  <a:pos x="87" y="123"/>
                </a:cxn>
                <a:cxn ang="0">
                  <a:pos x="92" y="262"/>
                </a:cxn>
                <a:cxn ang="0">
                  <a:pos x="64" y="263"/>
                </a:cxn>
                <a:cxn ang="0">
                  <a:pos x="0" y="250"/>
                </a:cxn>
                <a:cxn ang="0">
                  <a:pos x="13" y="220"/>
                </a:cxn>
                <a:cxn ang="0">
                  <a:pos x="32" y="69"/>
                </a:cxn>
                <a:cxn ang="0">
                  <a:pos x="32" y="14"/>
                </a:cxn>
                <a:cxn ang="0">
                  <a:pos x="34" y="12"/>
                </a:cxn>
                <a:cxn ang="0">
                  <a:pos x="37" y="3"/>
                </a:cxn>
                <a:cxn ang="0">
                  <a:pos x="69" y="29"/>
                </a:cxn>
                <a:cxn ang="0">
                  <a:pos x="97" y="0"/>
                </a:cxn>
              </a:cxnLst>
              <a:rect l="0" t="0" r="r" b="b"/>
              <a:pathLst>
                <a:path w="101" h="263">
                  <a:moveTo>
                    <a:pt x="97" y="0"/>
                  </a:moveTo>
                  <a:cubicBezTo>
                    <a:pt x="98" y="2"/>
                    <a:pt x="99" y="4"/>
                    <a:pt x="101" y="7"/>
                  </a:cubicBezTo>
                  <a:cubicBezTo>
                    <a:pt x="98" y="26"/>
                    <a:pt x="90" y="82"/>
                    <a:pt x="87" y="123"/>
                  </a:cubicBezTo>
                  <a:cubicBezTo>
                    <a:pt x="83" y="171"/>
                    <a:pt x="92" y="262"/>
                    <a:pt x="92" y="262"/>
                  </a:cubicBezTo>
                  <a:cubicBezTo>
                    <a:pt x="92" y="262"/>
                    <a:pt x="85" y="263"/>
                    <a:pt x="64" y="263"/>
                  </a:cubicBezTo>
                  <a:cubicBezTo>
                    <a:pt x="43" y="263"/>
                    <a:pt x="0" y="250"/>
                    <a:pt x="0" y="250"/>
                  </a:cubicBezTo>
                  <a:cubicBezTo>
                    <a:pt x="0" y="250"/>
                    <a:pt x="7" y="237"/>
                    <a:pt x="13" y="220"/>
                  </a:cubicBezTo>
                  <a:cubicBezTo>
                    <a:pt x="19" y="204"/>
                    <a:pt x="29" y="131"/>
                    <a:pt x="32" y="69"/>
                  </a:cubicBezTo>
                  <a:cubicBezTo>
                    <a:pt x="34" y="38"/>
                    <a:pt x="34" y="23"/>
                    <a:pt x="32" y="14"/>
                  </a:cubicBezTo>
                  <a:cubicBezTo>
                    <a:pt x="33" y="13"/>
                    <a:pt x="34" y="12"/>
                    <a:pt x="34" y="12"/>
                  </a:cubicBezTo>
                  <a:cubicBezTo>
                    <a:pt x="35" y="10"/>
                    <a:pt x="37" y="7"/>
                    <a:pt x="37" y="3"/>
                  </a:cubicBezTo>
                  <a:cubicBezTo>
                    <a:pt x="44" y="16"/>
                    <a:pt x="60" y="29"/>
                    <a:pt x="69" y="29"/>
                  </a:cubicBezTo>
                  <a:cubicBezTo>
                    <a:pt x="79" y="29"/>
                    <a:pt x="91" y="10"/>
                    <a:pt x="97" y="0"/>
                  </a:cubicBez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89" name="Freeform 25"/>
            <p:cNvSpPr/>
            <p:nvPr/>
          </p:nvSpPr>
          <p:spPr bwMode="auto">
            <a:xfrm>
              <a:off x="3548063" y="2576513"/>
              <a:ext cx="96838" cy="617537"/>
            </a:xfrm>
            <a:custGeom>
              <a:avLst/>
              <a:gdLst/>
              <a:ahLst/>
              <a:cxnLst>
                <a:cxn ang="0">
                  <a:pos x="0" y="11"/>
                </a:cxn>
                <a:cxn ang="0">
                  <a:pos x="20" y="0"/>
                </a:cxn>
                <a:cxn ang="0">
                  <a:pos x="41" y="11"/>
                </a:cxn>
                <a:cxn ang="0">
                  <a:pos x="27" y="18"/>
                </a:cxn>
                <a:cxn ang="0">
                  <a:pos x="33" y="107"/>
                </a:cxn>
                <a:cxn ang="0">
                  <a:pos x="32" y="238"/>
                </a:cxn>
                <a:cxn ang="0">
                  <a:pos x="15" y="239"/>
                </a:cxn>
                <a:cxn ang="0">
                  <a:pos x="14" y="89"/>
                </a:cxn>
                <a:cxn ang="0">
                  <a:pos x="15" y="18"/>
                </a:cxn>
                <a:cxn ang="0">
                  <a:pos x="0" y="11"/>
                </a:cxn>
              </a:cxnLst>
              <a:rect l="0" t="0" r="r" b="b"/>
              <a:pathLst>
                <a:path w="41" h="259">
                  <a:moveTo>
                    <a:pt x="0" y="11"/>
                  </a:moveTo>
                  <a:cubicBezTo>
                    <a:pt x="0" y="11"/>
                    <a:pt x="7" y="0"/>
                    <a:pt x="20" y="0"/>
                  </a:cubicBezTo>
                  <a:cubicBezTo>
                    <a:pt x="33" y="0"/>
                    <a:pt x="41" y="11"/>
                    <a:pt x="41" y="11"/>
                  </a:cubicBezTo>
                  <a:cubicBezTo>
                    <a:pt x="41" y="11"/>
                    <a:pt x="27" y="8"/>
                    <a:pt x="27" y="18"/>
                  </a:cubicBezTo>
                  <a:cubicBezTo>
                    <a:pt x="28" y="27"/>
                    <a:pt x="33" y="76"/>
                    <a:pt x="33" y="107"/>
                  </a:cubicBezTo>
                  <a:cubicBezTo>
                    <a:pt x="33" y="139"/>
                    <a:pt x="35" y="222"/>
                    <a:pt x="32" y="238"/>
                  </a:cubicBezTo>
                  <a:cubicBezTo>
                    <a:pt x="28" y="253"/>
                    <a:pt x="17" y="259"/>
                    <a:pt x="15" y="239"/>
                  </a:cubicBezTo>
                  <a:cubicBezTo>
                    <a:pt x="12" y="219"/>
                    <a:pt x="13" y="110"/>
                    <a:pt x="14" y="89"/>
                  </a:cubicBezTo>
                  <a:cubicBezTo>
                    <a:pt x="14" y="68"/>
                    <a:pt x="18" y="24"/>
                    <a:pt x="15" y="18"/>
                  </a:cubicBezTo>
                  <a:cubicBezTo>
                    <a:pt x="13" y="12"/>
                    <a:pt x="7" y="8"/>
                    <a:pt x="0" y="11"/>
                  </a:cubicBezTo>
                  <a:close/>
                </a:path>
              </a:pathLst>
            </a:custGeom>
            <a:grp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grpSp>
      <p:sp>
        <p:nvSpPr>
          <p:cNvPr id="109" name="TextBox 108"/>
          <p:cNvSpPr txBox="1"/>
          <p:nvPr/>
        </p:nvSpPr>
        <p:spPr>
          <a:xfrm>
            <a:off x="1004109" y="5234457"/>
            <a:ext cx="2834826" cy="748600"/>
          </a:xfrm>
          <a:prstGeom prst="rect">
            <a:avLst/>
          </a:prstGeom>
          <a:noFill/>
        </p:spPr>
        <p:txBody>
          <a:bodyPr wrap="square" rtlCol="0">
            <a:spAutoFit/>
          </a:bodyPr>
          <a:lstStyle/>
          <a:p>
            <a:pPr algn="ctr" defTabSz="913765"/>
            <a:r>
              <a:rPr lang="zh-CN" altLang="en-US" sz="1600" b="1" dirty="0">
                <a:solidFill>
                  <a:srgbClr val="00B0F0"/>
                </a:solidFill>
                <a:latin typeface="张海山锐线体简"/>
                <a:cs typeface="+mn-ea"/>
                <a:sym typeface="+mn-lt"/>
              </a:rPr>
              <a:t>添加标题</a:t>
            </a:r>
            <a:endParaRPr lang="en-US" altLang="zh-CN" sz="1600" b="1" dirty="0">
              <a:solidFill>
                <a:srgbClr val="00B0F0"/>
              </a:solidFill>
              <a:latin typeface="张海山锐线体简"/>
              <a:cs typeface="+mn-ea"/>
              <a:sym typeface="+mn-lt"/>
            </a:endParaRPr>
          </a:p>
          <a:p>
            <a:pPr algn="ctr" defTabSz="913765"/>
            <a:r>
              <a:rPr lang="en-US" sz="1335" dirty="0">
                <a:solidFill>
                  <a:srgbClr val="FFFFFF">
                    <a:lumMod val="50000"/>
                    <a:lumOff val="50000"/>
                  </a:srgbClr>
                </a:solidFill>
                <a:latin typeface="张海山锐线体简"/>
                <a:cs typeface="+mn-ea"/>
                <a:sym typeface="+mn-lt"/>
              </a:rPr>
              <a:t>There are many variations of</a:t>
            </a:r>
            <a:endParaRPr lang="en-US" sz="1335" dirty="0">
              <a:solidFill>
                <a:srgbClr val="FFFFFF">
                  <a:lumMod val="50000"/>
                  <a:lumOff val="50000"/>
                </a:srgbClr>
              </a:solidFill>
              <a:latin typeface="张海山锐线体简"/>
              <a:cs typeface="+mn-ea"/>
              <a:sym typeface="+mn-lt"/>
            </a:endParaRPr>
          </a:p>
          <a:p>
            <a:pPr algn="ctr" defTabSz="913765"/>
            <a:r>
              <a:rPr lang="en-US" sz="1335" dirty="0">
                <a:solidFill>
                  <a:srgbClr val="FFFFFF">
                    <a:lumMod val="50000"/>
                    <a:lumOff val="50000"/>
                  </a:srgbClr>
                </a:solidFill>
                <a:latin typeface="张海山锐线体简"/>
                <a:cs typeface="+mn-ea"/>
                <a:sym typeface="+mn-lt"/>
              </a:rPr>
              <a:t>passages of Lorem Ipsum</a:t>
            </a:r>
            <a:endParaRPr lang="en-US" sz="1335" dirty="0">
              <a:solidFill>
                <a:srgbClr val="FFFFFF">
                  <a:lumMod val="50000"/>
                  <a:lumOff val="50000"/>
                </a:srgbClr>
              </a:solidFill>
              <a:latin typeface="张海山锐线体简"/>
              <a:cs typeface="+mn-ea"/>
              <a:sym typeface="+mn-lt"/>
            </a:endParaRPr>
          </a:p>
        </p:txBody>
      </p:sp>
      <p:sp>
        <p:nvSpPr>
          <p:cNvPr id="110" name="TextBox 109"/>
          <p:cNvSpPr txBox="1"/>
          <p:nvPr/>
        </p:nvSpPr>
        <p:spPr>
          <a:xfrm>
            <a:off x="1360946" y="1825001"/>
            <a:ext cx="2170191" cy="748600"/>
          </a:xfrm>
          <a:prstGeom prst="rect">
            <a:avLst/>
          </a:prstGeom>
          <a:noFill/>
        </p:spPr>
        <p:txBody>
          <a:bodyPr wrap="square" rtlCol="0">
            <a:spAutoFit/>
          </a:bodyPr>
          <a:lstStyle/>
          <a:p>
            <a:pPr algn="r" defTabSz="913765"/>
            <a:r>
              <a:rPr lang="zh-CN" altLang="en-US" sz="1600" b="1" dirty="0">
                <a:solidFill>
                  <a:srgbClr val="00B0F0"/>
                </a:solidFill>
                <a:latin typeface="张海山锐线体简"/>
                <a:cs typeface="+mn-ea"/>
                <a:sym typeface="+mn-lt"/>
              </a:rPr>
              <a:t>添加标题</a:t>
            </a:r>
            <a:endParaRPr lang="en-US" sz="1600" dirty="0">
              <a:solidFill>
                <a:srgbClr val="00B0F0"/>
              </a:solidFill>
              <a:latin typeface="张海山锐线体简"/>
              <a:cs typeface="+mn-ea"/>
              <a:sym typeface="+mn-lt"/>
            </a:endParaRPr>
          </a:p>
          <a:p>
            <a:pPr algn="r" defTabSz="913765"/>
            <a:r>
              <a:rPr lang="en-US" sz="1335" dirty="0">
                <a:solidFill>
                  <a:srgbClr val="FFFFFF">
                    <a:lumMod val="50000"/>
                    <a:lumOff val="50000"/>
                  </a:srgbClr>
                </a:solidFill>
                <a:latin typeface="张海山锐线体简"/>
                <a:cs typeface="+mn-ea"/>
                <a:sym typeface="+mn-lt"/>
              </a:rPr>
              <a:t>There are many variations of</a:t>
            </a:r>
            <a:endParaRPr lang="en-US" sz="1335" dirty="0">
              <a:solidFill>
                <a:srgbClr val="FFFFFF">
                  <a:lumMod val="50000"/>
                  <a:lumOff val="50000"/>
                </a:srgbClr>
              </a:solidFill>
              <a:latin typeface="张海山锐线体简"/>
              <a:cs typeface="+mn-ea"/>
              <a:sym typeface="+mn-lt"/>
            </a:endParaRPr>
          </a:p>
          <a:p>
            <a:pPr algn="r" defTabSz="913765"/>
            <a:r>
              <a:rPr lang="en-US" sz="1335" dirty="0">
                <a:solidFill>
                  <a:srgbClr val="FFFFFF">
                    <a:lumMod val="50000"/>
                    <a:lumOff val="50000"/>
                  </a:srgbClr>
                </a:solidFill>
                <a:latin typeface="张海山锐线体简"/>
                <a:cs typeface="+mn-ea"/>
                <a:sym typeface="+mn-lt"/>
              </a:rPr>
              <a:t>passages of Lorem Ipsum</a:t>
            </a:r>
            <a:endParaRPr lang="en-US" sz="1335" dirty="0">
              <a:solidFill>
                <a:srgbClr val="FFFFFF">
                  <a:lumMod val="50000"/>
                  <a:lumOff val="50000"/>
                </a:srgbClr>
              </a:solidFill>
              <a:latin typeface="张海山锐线体简"/>
              <a:cs typeface="+mn-ea"/>
              <a:sym typeface="+mn-lt"/>
            </a:endParaRPr>
          </a:p>
        </p:txBody>
      </p:sp>
      <p:sp>
        <p:nvSpPr>
          <p:cNvPr id="111" name="TextBox 110"/>
          <p:cNvSpPr txBox="1"/>
          <p:nvPr/>
        </p:nvSpPr>
        <p:spPr>
          <a:xfrm>
            <a:off x="4623018" y="5260393"/>
            <a:ext cx="2834826" cy="748600"/>
          </a:xfrm>
          <a:prstGeom prst="rect">
            <a:avLst/>
          </a:prstGeom>
          <a:noFill/>
        </p:spPr>
        <p:txBody>
          <a:bodyPr wrap="square" rtlCol="0">
            <a:spAutoFit/>
          </a:bodyPr>
          <a:lstStyle/>
          <a:p>
            <a:pPr algn="ctr" defTabSz="913765"/>
            <a:r>
              <a:rPr lang="zh-CN" altLang="en-US" sz="1600" b="1" dirty="0">
                <a:solidFill>
                  <a:srgbClr val="0070C0"/>
                </a:solidFill>
                <a:latin typeface="张海山锐线体简"/>
                <a:cs typeface="+mn-ea"/>
                <a:sym typeface="+mn-lt"/>
              </a:rPr>
              <a:t>添加标题</a:t>
            </a:r>
            <a:endParaRPr lang="en-US" altLang="zh-CN" sz="1600" b="1" dirty="0">
              <a:solidFill>
                <a:srgbClr val="0070C0"/>
              </a:solidFill>
              <a:latin typeface="张海山锐线体简"/>
              <a:cs typeface="+mn-ea"/>
              <a:sym typeface="+mn-lt"/>
            </a:endParaRPr>
          </a:p>
          <a:p>
            <a:pPr algn="ctr" defTabSz="913765"/>
            <a:r>
              <a:rPr lang="en-US" sz="1335" dirty="0">
                <a:solidFill>
                  <a:srgbClr val="FFFFFF">
                    <a:lumMod val="50000"/>
                    <a:lumOff val="50000"/>
                  </a:srgbClr>
                </a:solidFill>
                <a:latin typeface="张海山锐线体简"/>
                <a:cs typeface="+mn-ea"/>
                <a:sym typeface="+mn-lt"/>
              </a:rPr>
              <a:t>There are many variations of</a:t>
            </a:r>
            <a:endParaRPr lang="en-US" sz="1335" dirty="0">
              <a:solidFill>
                <a:srgbClr val="FFFFFF">
                  <a:lumMod val="50000"/>
                  <a:lumOff val="50000"/>
                </a:srgbClr>
              </a:solidFill>
              <a:latin typeface="张海山锐线体简"/>
              <a:cs typeface="+mn-ea"/>
              <a:sym typeface="+mn-lt"/>
            </a:endParaRPr>
          </a:p>
          <a:p>
            <a:pPr algn="ctr" defTabSz="913765"/>
            <a:r>
              <a:rPr lang="en-US" sz="1335" dirty="0">
                <a:solidFill>
                  <a:srgbClr val="FFFFFF">
                    <a:lumMod val="50000"/>
                    <a:lumOff val="50000"/>
                  </a:srgbClr>
                </a:solidFill>
                <a:latin typeface="张海山锐线体简"/>
                <a:cs typeface="+mn-ea"/>
                <a:sym typeface="+mn-lt"/>
              </a:rPr>
              <a:t>passages of Lorem Ipsum</a:t>
            </a:r>
            <a:endParaRPr lang="en-US" sz="1335" dirty="0">
              <a:solidFill>
                <a:srgbClr val="FFFFFF">
                  <a:lumMod val="50000"/>
                  <a:lumOff val="50000"/>
                </a:srgbClr>
              </a:solidFill>
              <a:latin typeface="张海山锐线体简"/>
              <a:cs typeface="+mn-ea"/>
              <a:sym typeface="+mn-lt"/>
            </a:endParaRPr>
          </a:p>
        </p:txBody>
      </p:sp>
      <p:sp>
        <p:nvSpPr>
          <p:cNvPr id="112" name="TextBox 111"/>
          <p:cNvSpPr txBox="1"/>
          <p:nvPr/>
        </p:nvSpPr>
        <p:spPr>
          <a:xfrm>
            <a:off x="8663522" y="1825001"/>
            <a:ext cx="2170191" cy="748600"/>
          </a:xfrm>
          <a:prstGeom prst="rect">
            <a:avLst/>
          </a:prstGeom>
          <a:noFill/>
        </p:spPr>
        <p:txBody>
          <a:bodyPr wrap="square" rtlCol="0">
            <a:spAutoFit/>
          </a:bodyPr>
          <a:lstStyle/>
          <a:p>
            <a:pPr defTabSz="913765"/>
            <a:r>
              <a:rPr lang="zh-CN" altLang="en-US" sz="1600" b="1" dirty="0">
                <a:solidFill>
                  <a:srgbClr val="00B0F0"/>
                </a:solidFill>
                <a:latin typeface="张海山锐线体简"/>
                <a:cs typeface="+mn-ea"/>
                <a:sym typeface="+mn-lt"/>
              </a:rPr>
              <a:t>添加标题</a:t>
            </a:r>
            <a:endParaRPr lang="en-US" altLang="zh-CN" sz="1600" b="1" dirty="0">
              <a:solidFill>
                <a:srgbClr val="00B0F0"/>
              </a:solidFill>
              <a:latin typeface="张海山锐线体简"/>
              <a:cs typeface="+mn-ea"/>
              <a:sym typeface="+mn-lt"/>
            </a:endParaRPr>
          </a:p>
          <a:p>
            <a:pPr defTabSz="913765"/>
            <a:r>
              <a:rPr lang="en-US" sz="1335" dirty="0">
                <a:solidFill>
                  <a:srgbClr val="FFFFFF">
                    <a:lumMod val="50000"/>
                    <a:lumOff val="50000"/>
                  </a:srgbClr>
                </a:solidFill>
                <a:latin typeface="张海山锐线体简"/>
                <a:cs typeface="+mn-ea"/>
                <a:sym typeface="+mn-lt"/>
              </a:rPr>
              <a:t>There are many variations of</a:t>
            </a:r>
            <a:endParaRPr lang="en-US" sz="1335" dirty="0">
              <a:solidFill>
                <a:srgbClr val="FFFFFF">
                  <a:lumMod val="50000"/>
                  <a:lumOff val="50000"/>
                </a:srgbClr>
              </a:solidFill>
              <a:latin typeface="张海山锐线体简"/>
              <a:cs typeface="+mn-ea"/>
              <a:sym typeface="+mn-lt"/>
            </a:endParaRPr>
          </a:p>
          <a:p>
            <a:pPr defTabSz="913765"/>
            <a:r>
              <a:rPr lang="en-US" sz="1335" dirty="0">
                <a:solidFill>
                  <a:srgbClr val="FFFFFF">
                    <a:lumMod val="50000"/>
                    <a:lumOff val="50000"/>
                  </a:srgbClr>
                </a:solidFill>
                <a:latin typeface="张海山锐线体简"/>
                <a:cs typeface="+mn-ea"/>
                <a:sym typeface="+mn-lt"/>
              </a:rPr>
              <a:t>passages of Lorem Ipsum</a:t>
            </a:r>
            <a:endParaRPr lang="en-US" sz="1335" dirty="0">
              <a:solidFill>
                <a:srgbClr val="FFFFFF">
                  <a:lumMod val="50000"/>
                  <a:lumOff val="50000"/>
                </a:srgbClr>
              </a:solidFill>
              <a:latin typeface="张海山锐线体简"/>
              <a:cs typeface="+mn-ea"/>
              <a:sym typeface="+mn-lt"/>
            </a:endParaRPr>
          </a:p>
        </p:txBody>
      </p:sp>
      <p:sp>
        <p:nvSpPr>
          <p:cNvPr id="113" name="TextBox 112"/>
          <p:cNvSpPr txBox="1"/>
          <p:nvPr/>
        </p:nvSpPr>
        <p:spPr>
          <a:xfrm>
            <a:off x="8342353" y="5221491"/>
            <a:ext cx="2834826" cy="748600"/>
          </a:xfrm>
          <a:prstGeom prst="rect">
            <a:avLst/>
          </a:prstGeom>
          <a:noFill/>
        </p:spPr>
        <p:txBody>
          <a:bodyPr wrap="square" rtlCol="0">
            <a:spAutoFit/>
          </a:bodyPr>
          <a:lstStyle/>
          <a:p>
            <a:pPr algn="ctr" defTabSz="913765"/>
            <a:r>
              <a:rPr lang="zh-CN" altLang="en-US" sz="1600" b="1" dirty="0">
                <a:solidFill>
                  <a:srgbClr val="0070C0"/>
                </a:solidFill>
                <a:latin typeface="张海山锐线体简"/>
                <a:cs typeface="+mn-ea"/>
                <a:sym typeface="+mn-lt"/>
              </a:rPr>
              <a:t>添加标题</a:t>
            </a:r>
            <a:endParaRPr lang="en-US" altLang="zh-CN" sz="1600" b="1" dirty="0">
              <a:solidFill>
                <a:srgbClr val="0070C0"/>
              </a:solidFill>
              <a:latin typeface="张海山锐线体简"/>
              <a:cs typeface="+mn-ea"/>
              <a:sym typeface="+mn-lt"/>
            </a:endParaRPr>
          </a:p>
          <a:p>
            <a:pPr algn="ctr" defTabSz="913765"/>
            <a:r>
              <a:rPr lang="en-US" sz="1335" dirty="0">
                <a:solidFill>
                  <a:srgbClr val="FFFFFF">
                    <a:lumMod val="50000"/>
                    <a:lumOff val="50000"/>
                  </a:srgbClr>
                </a:solidFill>
                <a:latin typeface="张海山锐线体简"/>
                <a:cs typeface="+mn-ea"/>
                <a:sym typeface="+mn-lt"/>
              </a:rPr>
              <a:t>There are many variations of</a:t>
            </a:r>
            <a:endParaRPr lang="en-US" sz="1335" dirty="0">
              <a:solidFill>
                <a:srgbClr val="FFFFFF">
                  <a:lumMod val="50000"/>
                  <a:lumOff val="50000"/>
                </a:srgbClr>
              </a:solidFill>
              <a:latin typeface="张海山锐线体简"/>
              <a:cs typeface="+mn-ea"/>
              <a:sym typeface="+mn-lt"/>
            </a:endParaRPr>
          </a:p>
          <a:p>
            <a:pPr algn="ctr" defTabSz="913765"/>
            <a:r>
              <a:rPr lang="en-US" sz="1335" dirty="0">
                <a:solidFill>
                  <a:srgbClr val="FFFFFF">
                    <a:lumMod val="50000"/>
                    <a:lumOff val="50000"/>
                  </a:srgbClr>
                </a:solidFill>
                <a:latin typeface="张海山锐线体简"/>
                <a:cs typeface="+mn-ea"/>
                <a:sym typeface="+mn-lt"/>
              </a:rPr>
              <a:t>passages of Lorem Ipsum</a:t>
            </a:r>
            <a:endParaRPr lang="en-US" sz="1335" dirty="0">
              <a:solidFill>
                <a:srgbClr val="FFFFFF">
                  <a:lumMod val="50000"/>
                  <a:lumOff val="50000"/>
                </a:srgbClr>
              </a:solidFill>
              <a:latin typeface="张海山锐线体简"/>
              <a:cs typeface="+mn-ea"/>
              <a:sym typeface="+mn-lt"/>
            </a:endParaRPr>
          </a:p>
        </p:txBody>
      </p:sp>
      <p:sp>
        <p:nvSpPr>
          <p:cNvPr id="38" name="文本框 37"/>
          <p:cNvSpPr txBox="1"/>
          <p:nvPr/>
        </p:nvSpPr>
        <p:spPr>
          <a:xfrm>
            <a:off x="3613462" y="153671"/>
            <a:ext cx="5255202" cy="769241"/>
          </a:xfrm>
          <a:prstGeom prst="rect">
            <a:avLst/>
          </a:prstGeom>
          <a:noFill/>
        </p:spPr>
        <p:txBody>
          <a:bodyPr wrap="square" lIns="91416" tIns="45708" rIns="91416" bIns="45708" rtlCol="0">
            <a:spAutoFit/>
          </a:bodyPr>
          <a:lstStyle/>
          <a:p>
            <a:pPr algn="ctr" defTabSz="913765"/>
            <a:r>
              <a:rPr kumimoji="1" lang="zh-CN" altLang="en-US" sz="4400" b="1" dirty="0">
                <a:solidFill>
                  <a:prstClr val="white"/>
                </a:solidFill>
                <a:latin typeface="张海山锐线体简"/>
                <a:cs typeface="+mn-ea"/>
                <a:sym typeface="+mn-lt"/>
              </a:rPr>
              <a:t>添加您的标题</a:t>
            </a:r>
            <a:endParaRPr kumimoji="1" lang="zh-CN" altLang="en-US" sz="4400" b="1" dirty="0">
              <a:solidFill>
                <a:prstClr val="white"/>
              </a:solidFill>
              <a:latin typeface="张海山锐线体简"/>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accel="50000" decel="50000" fill="hold" grpId="0" nodeType="after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additive="base">
                                        <p:cTn id="12" dur="500" fill="hold"/>
                                        <p:tgtEl>
                                          <p:spTgt spid="62"/>
                                        </p:tgtEl>
                                        <p:attrNameLst>
                                          <p:attrName>ppt_x</p:attrName>
                                        </p:attrNameLst>
                                      </p:cBhvr>
                                      <p:tavLst>
                                        <p:tav tm="0">
                                          <p:val>
                                            <p:strVal val="#ppt_x"/>
                                          </p:val>
                                        </p:tav>
                                        <p:tav tm="100000">
                                          <p:val>
                                            <p:strVal val="#ppt_x"/>
                                          </p:val>
                                        </p:tav>
                                      </p:tavLst>
                                    </p:anim>
                                    <p:anim calcmode="lin" valueType="num">
                                      <p:cBhvr additive="base">
                                        <p:cTn id="13" dur="500" fill="hold"/>
                                        <p:tgtEl>
                                          <p:spTgt spid="6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accel="50000" decel="50000" fill="hold" grpId="0" nodeType="after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additive="base">
                                        <p:cTn id="17" dur="500" fill="hold"/>
                                        <p:tgtEl>
                                          <p:spTgt spid="60"/>
                                        </p:tgtEl>
                                        <p:attrNameLst>
                                          <p:attrName>ppt_x</p:attrName>
                                        </p:attrNameLst>
                                      </p:cBhvr>
                                      <p:tavLst>
                                        <p:tav tm="0">
                                          <p:val>
                                            <p:strVal val="#ppt_x"/>
                                          </p:val>
                                        </p:tav>
                                        <p:tav tm="100000">
                                          <p:val>
                                            <p:strVal val="#ppt_x"/>
                                          </p:val>
                                        </p:tav>
                                      </p:tavLst>
                                    </p:anim>
                                    <p:anim calcmode="lin" valueType="num">
                                      <p:cBhvr additive="base">
                                        <p:cTn id="18" dur="500" fill="hold"/>
                                        <p:tgtEl>
                                          <p:spTgt spid="6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accel="50000" decel="5000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 accel="50000" decel="5000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1" accel="50000" decel="5000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0-#ppt_h/2"/>
                                          </p:val>
                                        </p:tav>
                                        <p:tav tm="100000">
                                          <p:val>
                                            <p:strVal val="#ppt_y"/>
                                          </p:val>
                                        </p:tav>
                                      </p:tavLst>
                                    </p:anim>
                                  </p:childTnLst>
                                </p:cTn>
                              </p:par>
                            </p:childTnLst>
                          </p:cTn>
                        </p:par>
                        <p:par>
                          <p:cTn id="34" fill="hold">
                            <p:stCondLst>
                              <p:cond delay="3000"/>
                            </p:stCondLst>
                            <p:childTnLst>
                              <p:par>
                                <p:cTn id="35" presetID="2" presetClass="entr" presetSubtype="1" accel="50000" decel="50000"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0-#ppt_h/2"/>
                                          </p:val>
                                        </p:tav>
                                        <p:tav tm="100000">
                                          <p:val>
                                            <p:strVal val="#ppt_y"/>
                                          </p:val>
                                        </p:tav>
                                      </p:tavLst>
                                    </p:anim>
                                  </p:childTnLst>
                                </p:cTn>
                              </p:par>
                            </p:childTnLst>
                          </p:cTn>
                        </p:par>
                        <p:par>
                          <p:cTn id="39" fill="hold">
                            <p:stCondLst>
                              <p:cond delay="3500"/>
                            </p:stCondLst>
                            <p:childTnLst>
                              <p:par>
                                <p:cTn id="40" presetID="2" presetClass="entr" presetSubtype="1" accel="50000" decel="50000" fill="hold" nodeType="after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fill="hold"/>
                                        <p:tgtEl>
                                          <p:spTgt spid="2"/>
                                        </p:tgtEl>
                                        <p:attrNameLst>
                                          <p:attrName>ppt_x</p:attrName>
                                        </p:attrNameLst>
                                      </p:cBhvr>
                                      <p:tavLst>
                                        <p:tav tm="0">
                                          <p:val>
                                            <p:strVal val="#ppt_x"/>
                                          </p:val>
                                        </p:tav>
                                        <p:tav tm="100000">
                                          <p:val>
                                            <p:strVal val="#ppt_x"/>
                                          </p:val>
                                        </p:tav>
                                      </p:tavLst>
                                    </p:anim>
                                    <p:anim calcmode="lin" valueType="num">
                                      <p:cBhvr additive="base">
                                        <p:cTn id="43" dur="500" fill="hold"/>
                                        <p:tgtEl>
                                          <p:spTgt spid="2"/>
                                        </p:tgtEl>
                                        <p:attrNameLst>
                                          <p:attrName>ppt_y</p:attrName>
                                        </p:attrNameLst>
                                      </p:cBhvr>
                                      <p:tavLst>
                                        <p:tav tm="0">
                                          <p:val>
                                            <p:strVal val="0-#ppt_h/2"/>
                                          </p:val>
                                        </p:tav>
                                        <p:tav tm="100000">
                                          <p:val>
                                            <p:strVal val="#ppt_y"/>
                                          </p:val>
                                        </p:tav>
                                      </p:tavLst>
                                    </p:anim>
                                  </p:childTnLst>
                                </p:cTn>
                              </p:par>
                            </p:childTnLst>
                          </p:cTn>
                        </p:par>
                        <p:par>
                          <p:cTn id="44" fill="hold">
                            <p:stCondLst>
                              <p:cond delay="4000"/>
                            </p:stCondLst>
                            <p:childTnLst>
                              <p:par>
                                <p:cTn id="45" presetID="22" presetClass="entr" presetSubtype="1" fill="hold" grpId="0" nodeType="afterEffect">
                                  <p:stCondLst>
                                    <p:cond delay="0"/>
                                  </p:stCondLst>
                                  <p:childTnLst>
                                    <p:set>
                                      <p:cBhvr>
                                        <p:cTn id="46" dur="1" fill="hold">
                                          <p:stCondLst>
                                            <p:cond delay="0"/>
                                          </p:stCondLst>
                                        </p:cTn>
                                        <p:tgtEl>
                                          <p:spTgt spid="109"/>
                                        </p:tgtEl>
                                        <p:attrNameLst>
                                          <p:attrName>style.visibility</p:attrName>
                                        </p:attrNameLst>
                                      </p:cBhvr>
                                      <p:to>
                                        <p:strVal val="visible"/>
                                      </p:to>
                                    </p:set>
                                    <p:animEffect transition="in" filter="wipe(up)">
                                      <p:cBhvr>
                                        <p:cTn id="47" dur="500"/>
                                        <p:tgtEl>
                                          <p:spTgt spid="109"/>
                                        </p:tgtEl>
                                      </p:cBhvr>
                                    </p:animEffect>
                                  </p:childTnLst>
                                </p:cTn>
                              </p:par>
                            </p:childTnLst>
                          </p:cTn>
                        </p:par>
                        <p:par>
                          <p:cTn id="48" fill="hold">
                            <p:stCondLst>
                              <p:cond delay="4500"/>
                            </p:stCondLst>
                            <p:childTnLst>
                              <p:par>
                                <p:cTn id="49" presetID="22" presetClass="entr" presetSubtype="2" fill="hold" grpId="0" nodeType="afterEffect">
                                  <p:stCondLst>
                                    <p:cond delay="0"/>
                                  </p:stCondLst>
                                  <p:childTnLst>
                                    <p:set>
                                      <p:cBhvr>
                                        <p:cTn id="50" dur="1" fill="hold">
                                          <p:stCondLst>
                                            <p:cond delay="0"/>
                                          </p:stCondLst>
                                        </p:cTn>
                                        <p:tgtEl>
                                          <p:spTgt spid="110"/>
                                        </p:tgtEl>
                                        <p:attrNameLst>
                                          <p:attrName>style.visibility</p:attrName>
                                        </p:attrNameLst>
                                      </p:cBhvr>
                                      <p:to>
                                        <p:strVal val="visible"/>
                                      </p:to>
                                    </p:set>
                                    <p:animEffect transition="in" filter="wipe(right)">
                                      <p:cBhvr>
                                        <p:cTn id="51" dur="500"/>
                                        <p:tgtEl>
                                          <p:spTgt spid="110"/>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112"/>
                                        </p:tgtEl>
                                        <p:attrNameLst>
                                          <p:attrName>style.visibility</p:attrName>
                                        </p:attrNameLst>
                                      </p:cBhvr>
                                      <p:to>
                                        <p:strVal val="visible"/>
                                      </p:to>
                                    </p:set>
                                    <p:animEffect transition="in" filter="wipe(left)">
                                      <p:cBhvr>
                                        <p:cTn id="55" dur="500"/>
                                        <p:tgtEl>
                                          <p:spTgt spid="112"/>
                                        </p:tgtEl>
                                      </p:cBhvr>
                                    </p:animEffect>
                                  </p:childTnLst>
                                </p:cTn>
                              </p:par>
                            </p:childTnLst>
                          </p:cTn>
                        </p:par>
                        <p:par>
                          <p:cTn id="56" fill="hold">
                            <p:stCondLst>
                              <p:cond delay="5500"/>
                            </p:stCondLst>
                            <p:childTnLst>
                              <p:par>
                                <p:cTn id="57" presetID="22" presetClass="entr" presetSubtype="1" fill="hold" grpId="0" nodeType="afterEffect">
                                  <p:stCondLst>
                                    <p:cond delay="0"/>
                                  </p:stCondLst>
                                  <p:childTnLst>
                                    <p:set>
                                      <p:cBhvr>
                                        <p:cTn id="58" dur="1" fill="hold">
                                          <p:stCondLst>
                                            <p:cond delay="0"/>
                                          </p:stCondLst>
                                        </p:cTn>
                                        <p:tgtEl>
                                          <p:spTgt spid="113"/>
                                        </p:tgtEl>
                                        <p:attrNameLst>
                                          <p:attrName>style.visibility</p:attrName>
                                        </p:attrNameLst>
                                      </p:cBhvr>
                                      <p:to>
                                        <p:strVal val="visible"/>
                                      </p:to>
                                    </p:set>
                                    <p:animEffect transition="in" filter="wipe(up)">
                                      <p:cBhvr>
                                        <p:cTn id="59" dur="500"/>
                                        <p:tgtEl>
                                          <p:spTgt spid="113"/>
                                        </p:tgtEl>
                                      </p:cBhvr>
                                    </p:animEffect>
                                  </p:childTnLst>
                                </p:cTn>
                              </p:par>
                            </p:childTnLst>
                          </p:cTn>
                        </p:par>
                        <p:par>
                          <p:cTn id="60" fill="hold">
                            <p:stCondLst>
                              <p:cond delay="6000"/>
                            </p:stCondLst>
                            <p:childTnLst>
                              <p:par>
                                <p:cTn id="61" presetID="22" presetClass="entr" presetSubtype="1" fill="hold" grpId="0" nodeType="afterEffect">
                                  <p:stCondLst>
                                    <p:cond delay="0"/>
                                  </p:stCondLst>
                                  <p:childTnLst>
                                    <p:set>
                                      <p:cBhvr>
                                        <p:cTn id="62" dur="1" fill="hold">
                                          <p:stCondLst>
                                            <p:cond delay="0"/>
                                          </p:stCondLst>
                                        </p:cTn>
                                        <p:tgtEl>
                                          <p:spTgt spid="111"/>
                                        </p:tgtEl>
                                        <p:attrNameLst>
                                          <p:attrName>style.visibility</p:attrName>
                                        </p:attrNameLst>
                                      </p:cBhvr>
                                      <p:to>
                                        <p:strVal val="visible"/>
                                      </p:to>
                                    </p:set>
                                    <p:animEffect transition="in" filter="wipe(up)">
                                      <p:cBhvr>
                                        <p:cTn id="63"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2" grpId="0" animBg="1"/>
      <p:bldP spid="60" grpId="0" animBg="1"/>
      <p:bldP spid="109" grpId="0"/>
      <p:bldP spid="110" grpId="0"/>
      <p:bldP spid="111" grpId="0"/>
      <p:bldP spid="112" grpId="0"/>
      <p:bldP spid="1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Chart 63"/>
          <p:cNvGraphicFramePr/>
          <p:nvPr/>
        </p:nvGraphicFramePr>
        <p:xfrm>
          <a:off x="1060678" y="1586057"/>
          <a:ext cx="10070646" cy="3246151"/>
        </p:xfrm>
        <a:graphic>
          <a:graphicData uri="http://schemas.openxmlformats.org/drawingml/2006/chart">
            <c:chart xmlns:c="http://schemas.openxmlformats.org/drawingml/2006/chart" xmlns:r="http://schemas.openxmlformats.org/officeDocument/2006/relationships" r:id="rId1"/>
          </a:graphicData>
        </a:graphic>
      </p:graphicFrame>
      <p:sp>
        <p:nvSpPr>
          <p:cNvPr id="57" name="Slide Number Placeholder 56"/>
          <p:cNvSpPr>
            <a:spLocks noGrp="1"/>
          </p:cNvSpPr>
          <p:nvPr>
            <p:ph type="sldNum" sz="quarter" idx="4294967295"/>
          </p:nvPr>
        </p:nvSpPr>
        <p:spPr>
          <a:xfrm>
            <a:off x="9347200" y="6356350"/>
            <a:ext cx="2844800" cy="365125"/>
          </a:xfrm>
          <a:prstGeom prst="rect">
            <a:avLst/>
          </a:prstGeom>
        </p:spPr>
        <p:txBody>
          <a:bodyPr/>
          <a:lstStyle/>
          <a:p>
            <a:pPr defTabSz="913765"/>
            <a:fld id="{C136B7D2-B98C-44FD-8D04-7EC62A564975}" type="slidenum">
              <a:rPr lang="en-US" sz="1800">
                <a:solidFill>
                  <a:srgbClr val="FFFFFF"/>
                </a:solidFill>
                <a:latin typeface="张海山锐线体简"/>
                <a:cs typeface="+mn-ea"/>
                <a:sym typeface="+mn-lt"/>
              </a:rPr>
            </a:fld>
            <a:endParaRPr lang="en-US" sz="1800" dirty="0">
              <a:solidFill>
                <a:srgbClr val="FFFFFF"/>
              </a:solidFill>
              <a:latin typeface="张海山锐线体简"/>
              <a:cs typeface="+mn-ea"/>
              <a:sym typeface="+mn-lt"/>
            </a:endParaRPr>
          </a:p>
        </p:txBody>
      </p:sp>
      <p:grpSp>
        <p:nvGrpSpPr>
          <p:cNvPr id="3" name="Group 78"/>
          <p:cNvGrpSpPr/>
          <p:nvPr/>
        </p:nvGrpSpPr>
        <p:grpSpPr>
          <a:xfrm>
            <a:off x="874326" y="5041577"/>
            <a:ext cx="1727774" cy="691104"/>
            <a:chOff x="654724" y="3666283"/>
            <a:chExt cx="1296168" cy="518463"/>
          </a:xfrm>
        </p:grpSpPr>
        <p:grpSp>
          <p:nvGrpSpPr>
            <p:cNvPr id="5" name="Group 57"/>
            <p:cNvGrpSpPr/>
            <p:nvPr/>
          </p:nvGrpSpPr>
          <p:grpSpPr>
            <a:xfrm flipV="1">
              <a:off x="654724" y="3666283"/>
              <a:ext cx="1296168" cy="518463"/>
              <a:chOff x="654725" y="3090213"/>
              <a:chExt cx="1296168" cy="518463"/>
            </a:xfrm>
          </p:grpSpPr>
          <p:sp>
            <p:nvSpPr>
              <p:cNvPr id="59" name="Isosceles Triangle 58"/>
              <p:cNvSpPr/>
              <p:nvPr/>
            </p:nvSpPr>
            <p:spPr>
              <a:xfrm>
                <a:off x="1158914" y="3090213"/>
                <a:ext cx="287790" cy="21276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1865" dirty="0">
                  <a:solidFill>
                    <a:prstClr val="white"/>
                  </a:solidFill>
                  <a:latin typeface="张海山锐线体简"/>
                  <a:cs typeface="+mn-ea"/>
                  <a:sym typeface="+mn-lt"/>
                </a:endParaRPr>
              </a:p>
            </p:txBody>
          </p:sp>
          <p:sp>
            <p:nvSpPr>
              <p:cNvPr id="60" name="Round Same Side Corner Rectangle 59"/>
              <p:cNvSpPr/>
              <p:nvPr/>
            </p:nvSpPr>
            <p:spPr>
              <a:xfrm>
                <a:off x="654725" y="3187760"/>
                <a:ext cx="1296168" cy="420916"/>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913765"/>
                <a:endParaRPr lang="en-US" sz="1865" dirty="0">
                  <a:solidFill>
                    <a:prstClr val="white"/>
                  </a:solidFill>
                  <a:latin typeface="张海山锐线体简"/>
                  <a:cs typeface="+mn-ea"/>
                  <a:sym typeface="+mn-lt"/>
                </a:endParaRPr>
              </a:p>
            </p:txBody>
          </p:sp>
        </p:grpSp>
        <p:sp>
          <p:nvSpPr>
            <p:cNvPr id="74" name="TextBox 73"/>
            <p:cNvSpPr txBox="1"/>
            <p:nvPr/>
          </p:nvSpPr>
          <p:spPr>
            <a:xfrm>
              <a:off x="921510" y="3765547"/>
              <a:ext cx="721352" cy="215492"/>
            </a:xfrm>
            <a:prstGeom prst="rect">
              <a:avLst/>
            </a:prstGeom>
            <a:noFill/>
          </p:spPr>
          <p:txBody>
            <a:bodyPr wrap="none" lIns="0" tIns="0" rIns="0" bIns="0" rtlCol="0" anchor="t">
              <a:spAutoFit/>
            </a:bodyPr>
            <a:lstStyle/>
            <a:p>
              <a:pPr algn="ctr" defTabSz="913765"/>
              <a:r>
                <a:rPr lang="zh-CN" altLang="en-US" sz="1865" b="1" dirty="0">
                  <a:solidFill>
                    <a:prstClr val="white"/>
                  </a:solidFill>
                  <a:latin typeface="张海山锐线体简"/>
                  <a:cs typeface="+mn-ea"/>
                  <a:sym typeface="+mn-lt"/>
                </a:rPr>
                <a:t>添加标题</a:t>
              </a:r>
              <a:endParaRPr lang="en-US" sz="1865" b="1" dirty="0">
                <a:solidFill>
                  <a:prstClr val="white"/>
                </a:solidFill>
                <a:latin typeface="张海山锐线体简"/>
                <a:cs typeface="+mn-ea"/>
                <a:sym typeface="+mn-lt"/>
              </a:endParaRPr>
            </a:p>
          </p:txBody>
        </p:sp>
      </p:grpSp>
      <p:grpSp>
        <p:nvGrpSpPr>
          <p:cNvPr id="6" name="Group 79"/>
          <p:cNvGrpSpPr/>
          <p:nvPr/>
        </p:nvGrpSpPr>
        <p:grpSpPr>
          <a:xfrm>
            <a:off x="3114202" y="5041577"/>
            <a:ext cx="1727774" cy="691104"/>
            <a:chOff x="2335069" y="3666283"/>
            <a:chExt cx="1296168" cy="518463"/>
          </a:xfrm>
        </p:grpSpPr>
        <p:grpSp>
          <p:nvGrpSpPr>
            <p:cNvPr id="7" name="Group 60"/>
            <p:cNvGrpSpPr/>
            <p:nvPr/>
          </p:nvGrpSpPr>
          <p:grpSpPr>
            <a:xfrm flipV="1">
              <a:off x="2335069" y="3666283"/>
              <a:ext cx="1296168" cy="518463"/>
              <a:chOff x="654725" y="3090213"/>
              <a:chExt cx="1296168" cy="518463"/>
            </a:xfrm>
          </p:grpSpPr>
          <p:sp>
            <p:nvSpPr>
              <p:cNvPr id="62" name="Isosceles Triangle 61"/>
              <p:cNvSpPr/>
              <p:nvPr/>
            </p:nvSpPr>
            <p:spPr>
              <a:xfrm>
                <a:off x="1158914" y="3090213"/>
                <a:ext cx="287790" cy="21276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1865" dirty="0">
                  <a:solidFill>
                    <a:prstClr val="white"/>
                  </a:solidFill>
                  <a:latin typeface="张海山锐线体简"/>
                  <a:cs typeface="+mn-ea"/>
                  <a:sym typeface="+mn-lt"/>
                </a:endParaRPr>
              </a:p>
            </p:txBody>
          </p:sp>
          <p:sp>
            <p:nvSpPr>
              <p:cNvPr id="63" name="Round Same Side Corner Rectangle 62"/>
              <p:cNvSpPr/>
              <p:nvPr/>
            </p:nvSpPr>
            <p:spPr>
              <a:xfrm>
                <a:off x="654725" y="3187760"/>
                <a:ext cx="1296168" cy="42091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1865" dirty="0">
                  <a:solidFill>
                    <a:prstClr val="white"/>
                  </a:solidFill>
                  <a:latin typeface="张海山锐线体简"/>
                  <a:cs typeface="+mn-ea"/>
                  <a:sym typeface="+mn-lt"/>
                </a:endParaRPr>
              </a:p>
            </p:txBody>
          </p:sp>
        </p:grpSp>
        <p:sp>
          <p:nvSpPr>
            <p:cNvPr id="75" name="TextBox 74"/>
            <p:cNvSpPr txBox="1"/>
            <p:nvPr/>
          </p:nvSpPr>
          <p:spPr>
            <a:xfrm>
              <a:off x="2598726" y="3765547"/>
              <a:ext cx="721352" cy="215492"/>
            </a:xfrm>
            <a:prstGeom prst="rect">
              <a:avLst/>
            </a:prstGeom>
            <a:noFill/>
          </p:spPr>
          <p:txBody>
            <a:bodyPr wrap="none" lIns="0" tIns="0" rIns="0" bIns="0" rtlCol="0" anchor="t">
              <a:spAutoFit/>
            </a:bodyPr>
            <a:lstStyle/>
            <a:p>
              <a:pPr algn="ctr" defTabSz="913765"/>
              <a:r>
                <a:rPr lang="zh-CN" altLang="en-US" sz="1865" b="1" dirty="0">
                  <a:solidFill>
                    <a:prstClr val="white"/>
                  </a:solidFill>
                  <a:latin typeface="张海山锐线体简"/>
                  <a:cs typeface="+mn-ea"/>
                  <a:sym typeface="+mn-lt"/>
                </a:rPr>
                <a:t>添加标题</a:t>
              </a:r>
              <a:endParaRPr lang="en-US" sz="1865" b="1" dirty="0">
                <a:solidFill>
                  <a:prstClr val="white"/>
                </a:solidFill>
                <a:latin typeface="张海山锐线体简"/>
                <a:cs typeface="+mn-ea"/>
                <a:sym typeface="+mn-lt"/>
              </a:endParaRPr>
            </a:p>
          </p:txBody>
        </p:sp>
      </p:grpSp>
      <p:grpSp>
        <p:nvGrpSpPr>
          <p:cNvPr id="8" name="Group 80"/>
          <p:cNvGrpSpPr/>
          <p:nvPr/>
        </p:nvGrpSpPr>
        <p:grpSpPr>
          <a:xfrm>
            <a:off x="5277320" y="5041577"/>
            <a:ext cx="1727774" cy="691104"/>
            <a:chOff x="3957830" y="3666283"/>
            <a:chExt cx="1296168" cy="518463"/>
          </a:xfrm>
        </p:grpSpPr>
        <p:grpSp>
          <p:nvGrpSpPr>
            <p:cNvPr id="9" name="Group 64"/>
            <p:cNvGrpSpPr/>
            <p:nvPr/>
          </p:nvGrpSpPr>
          <p:grpSpPr>
            <a:xfrm flipV="1">
              <a:off x="3957830" y="3666283"/>
              <a:ext cx="1296168" cy="518463"/>
              <a:chOff x="654725" y="3090213"/>
              <a:chExt cx="1296168" cy="518463"/>
            </a:xfrm>
          </p:grpSpPr>
          <p:sp>
            <p:nvSpPr>
              <p:cNvPr id="66" name="Isosceles Triangle 65"/>
              <p:cNvSpPr/>
              <p:nvPr/>
            </p:nvSpPr>
            <p:spPr>
              <a:xfrm>
                <a:off x="1158914" y="3090213"/>
                <a:ext cx="287790" cy="21276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1865" dirty="0">
                  <a:solidFill>
                    <a:prstClr val="white"/>
                  </a:solidFill>
                  <a:latin typeface="张海山锐线体简"/>
                  <a:cs typeface="+mn-ea"/>
                  <a:sym typeface="+mn-lt"/>
                </a:endParaRPr>
              </a:p>
            </p:txBody>
          </p:sp>
          <p:sp>
            <p:nvSpPr>
              <p:cNvPr id="67" name="Round Same Side Corner Rectangle 66"/>
              <p:cNvSpPr/>
              <p:nvPr/>
            </p:nvSpPr>
            <p:spPr>
              <a:xfrm>
                <a:off x="654725" y="3187760"/>
                <a:ext cx="1296168" cy="420916"/>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1865" dirty="0">
                  <a:solidFill>
                    <a:prstClr val="white"/>
                  </a:solidFill>
                  <a:latin typeface="张海山锐线体简"/>
                  <a:cs typeface="+mn-ea"/>
                  <a:sym typeface="+mn-lt"/>
                </a:endParaRPr>
              </a:p>
            </p:txBody>
          </p:sp>
        </p:grpSp>
        <p:sp>
          <p:nvSpPr>
            <p:cNvPr id="76" name="TextBox 75"/>
            <p:cNvSpPr txBox="1"/>
            <p:nvPr/>
          </p:nvSpPr>
          <p:spPr>
            <a:xfrm>
              <a:off x="4266076" y="3773242"/>
              <a:ext cx="721352" cy="215492"/>
            </a:xfrm>
            <a:prstGeom prst="rect">
              <a:avLst/>
            </a:prstGeom>
            <a:noFill/>
          </p:spPr>
          <p:txBody>
            <a:bodyPr wrap="none" lIns="0" tIns="0" rIns="0" bIns="0" rtlCol="0" anchor="t">
              <a:spAutoFit/>
            </a:bodyPr>
            <a:lstStyle/>
            <a:p>
              <a:pPr algn="ctr" defTabSz="913765"/>
              <a:r>
                <a:rPr lang="zh-CN" altLang="en-US" sz="1865" b="1" dirty="0">
                  <a:solidFill>
                    <a:prstClr val="white"/>
                  </a:solidFill>
                  <a:latin typeface="张海山锐线体简"/>
                  <a:cs typeface="+mn-ea"/>
                  <a:sym typeface="+mn-lt"/>
                </a:rPr>
                <a:t>添加标题</a:t>
              </a:r>
              <a:endParaRPr lang="en-US" sz="1865" b="1" dirty="0">
                <a:solidFill>
                  <a:prstClr val="white"/>
                </a:solidFill>
                <a:latin typeface="张海山锐线体简"/>
                <a:cs typeface="+mn-ea"/>
                <a:sym typeface="+mn-lt"/>
              </a:endParaRPr>
            </a:p>
          </p:txBody>
        </p:sp>
      </p:grpSp>
      <p:grpSp>
        <p:nvGrpSpPr>
          <p:cNvPr id="10" name="Group 81"/>
          <p:cNvGrpSpPr/>
          <p:nvPr/>
        </p:nvGrpSpPr>
        <p:grpSpPr>
          <a:xfrm>
            <a:off x="7439800" y="5041577"/>
            <a:ext cx="1727774" cy="691104"/>
            <a:chOff x="5580111" y="3666283"/>
            <a:chExt cx="1296168" cy="518463"/>
          </a:xfrm>
        </p:grpSpPr>
        <p:grpSp>
          <p:nvGrpSpPr>
            <p:cNvPr id="11" name="Group 67"/>
            <p:cNvGrpSpPr/>
            <p:nvPr/>
          </p:nvGrpSpPr>
          <p:grpSpPr>
            <a:xfrm flipV="1">
              <a:off x="5580111" y="3666283"/>
              <a:ext cx="1296168" cy="518463"/>
              <a:chOff x="654725" y="3090213"/>
              <a:chExt cx="1296168" cy="518463"/>
            </a:xfrm>
          </p:grpSpPr>
          <p:sp>
            <p:nvSpPr>
              <p:cNvPr id="69" name="Isosceles Triangle 68"/>
              <p:cNvSpPr/>
              <p:nvPr/>
            </p:nvSpPr>
            <p:spPr>
              <a:xfrm>
                <a:off x="1158914" y="3090213"/>
                <a:ext cx="287790" cy="21276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1865" dirty="0">
                  <a:solidFill>
                    <a:prstClr val="white"/>
                  </a:solidFill>
                  <a:latin typeface="张海山锐线体简"/>
                  <a:cs typeface="+mn-ea"/>
                  <a:sym typeface="+mn-lt"/>
                </a:endParaRPr>
              </a:p>
            </p:txBody>
          </p:sp>
          <p:sp>
            <p:nvSpPr>
              <p:cNvPr id="70" name="Round Same Side Corner Rectangle 69"/>
              <p:cNvSpPr/>
              <p:nvPr/>
            </p:nvSpPr>
            <p:spPr>
              <a:xfrm>
                <a:off x="654725" y="3187760"/>
                <a:ext cx="1296168" cy="420916"/>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1865" dirty="0">
                  <a:solidFill>
                    <a:prstClr val="white"/>
                  </a:solidFill>
                  <a:latin typeface="张海山锐线体简"/>
                  <a:cs typeface="+mn-ea"/>
                  <a:sym typeface="+mn-lt"/>
                </a:endParaRPr>
              </a:p>
            </p:txBody>
          </p:sp>
        </p:grpSp>
        <p:sp>
          <p:nvSpPr>
            <p:cNvPr id="77" name="TextBox 76"/>
            <p:cNvSpPr txBox="1"/>
            <p:nvPr/>
          </p:nvSpPr>
          <p:spPr>
            <a:xfrm>
              <a:off x="5884351" y="3773242"/>
              <a:ext cx="721352" cy="215492"/>
            </a:xfrm>
            <a:prstGeom prst="rect">
              <a:avLst/>
            </a:prstGeom>
            <a:noFill/>
          </p:spPr>
          <p:txBody>
            <a:bodyPr wrap="none" lIns="0" tIns="0" rIns="0" bIns="0" rtlCol="0" anchor="t">
              <a:spAutoFit/>
            </a:bodyPr>
            <a:lstStyle/>
            <a:p>
              <a:pPr algn="ctr" defTabSz="913765"/>
              <a:r>
                <a:rPr lang="zh-CN" altLang="en-US" sz="1865" b="1" dirty="0">
                  <a:solidFill>
                    <a:prstClr val="white"/>
                  </a:solidFill>
                  <a:latin typeface="张海山锐线体简"/>
                  <a:cs typeface="+mn-ea"/>
                  <a:sym typeface="+mn-lt"/>
                </a:rPr>
                <a:t>添加标题</a:t>
              </a:r>
              <a:endParaRPr lang="en-US" sz="1865" b="1" dirty="0">
                <a:solidFill>
                  <a:prstClr val="white"/>
                </a:solidFill>
                <a:latin typeface="张海山锐线体简"/>
                <a:cs typeface="+mn-ea"/>
                <a:sym typeface="+mn-lt"/>
              </a:endParaRPr>
            </a:p>
          </p:txBody>
        </p:sp>
      </p:grpSp>
      <p:grpSp>
        <p:nvGrpSpPr>
          <p:cNvPr id="12" name="Group 82"/>
          <p:cNvGrpSpPr/>
          <p:nvPr/>
        </p:nvGrpSpPr>
        <p:grpSpPr>
          <a:xfrm>
            <a:off x="9589899" y="5041577"/>
            <a:ext cx="1727774" cy="691104"/>
            <a:chOff x="7193107" y="3666283"/>
            <a:chExt cx="1296168" cy="518463"/>
          </a:xfrm>
        </p:grpSpPr>
        <p:grpSp>
          <p:nvGrpSpPr>
            <p:cNvPr id="13" name="Group 70"/>
            <p:cNvGrpSpPr/>
            <p:nvPr/>
          </p:nvGrpSpPr>
          <p:grpSpPr>
            <a:xfrm flipV="1">
              <a:off x="7193107" y="3666283"/>
              <a:ext cx="1296168" cy="518463"/>
              <a:chOff x="654725" y="3090213"/>
              <a:chExt cx="1296168" cy="518463"/>
            </a:xfrm>
          </p:grpSpPr>
          <p:sp>
            <p:nvSpPr>
              <p:cNvPr id="72" name="Isosceles Triangle 71"/>
              <p:cNvSpPr/>
              <p:nvPr/>
            </p:nvSpPr>
            <p:spPr>
              <a:xfrm>
                <a:off x="1158914" y="3090213"/>
                <a:ext cx="287790" cy="2127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1865" dirty="0">
                  <a:solidFill>
                    <a:prstClr val="white"/>
                  </a:solidFill>
                  <a:latin typeface="张海山锐线体简"/>
                  <a:cs typeface="+mn-ea"/>
                  <a:sym typeface="+mn-lt"/>
                </a:endParaRPr>
              </a:p>
            </p:txBody>
          </p:sp>
          <p:sp>
            <p:nvSpPr>
              <p:cNvPr id="73" name="Round Same Side Corner Rectangle 72"/>
              <p:cNvSpPr/>
              <p:nvPr/>
            </p:nvSpPr>
            <p:spPr>
              <a:xfrm>
                <a:off x="654725" y="3187760"/>
                <a:ext cx="1296168" cy="420916"/>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1865" dirty="0">
                  <a:solidFill>
                    <a:prstClr val="white"/>
                  </a:solidFill>
                  <a:latin typeface="张海山锐线体简"/>
                  <a:cs typeface="+mn-ea"/>
                  <a:sym typeface="+mn-lt"/>
                </a:endParaRPr>
              </a:p>
            </p:txBody>
          </p:sp>
        </p:grpSp>
        <p:sp>
          <p:nvSpPr>
            <p:cNvPr id="78" name="TextBox 77"/>
            <p:cNvSpPr txBox="1"/>
            <p:nvPr/>
          </p:nvSpPr>
          <p:spPr>
            <a:xfrm>
              <a:off x="7461278" y="3765547"/>
              <a:ext cx="721352" cy="215492"/>
            </a:xfrm>
            <a:prstGeom prst="rect">
              <a:avLst/>
            </a:prstGeom>
            <a:noFill/>
          </p:spPr>
          <p:txBody>
            <a:bodyPr wrap="none" lIns="0" tIns="0" rIns="0" bIns="0" rtlCol="0" anchor="t">
              <a:spAutoFit/>
            </a:bodyPr>
            <a:lstStyle/>
            <a:p>
              <a:pPr algn="ctr" defTabSz="913765"/>
              <a:r>
                <a:rPr lang="zh-CN" altLang="en-US" sz="1865" b="1" dirty="0">
                  <a:solidFill>
                    <a:prstClr val="white"/>
                  </a:solidFill>
                  <a:latin typeface="张海山锐线体简"/>
                  <a:cs typeface="+mn-ea"/>
                  <a:sym typeface="+mn-lt"/>
                </a:rPr>
                <a:t>添加标题</a:t>
              </a:r>
              <a:endParaRPr lang="en-US" sz="1865" b="1" dirty="0">
                <a:solidFill>
                  <a:prstClr val="white"/>
                </a:solidFill>
                <a:latin typeface="张海山锐线体简"/>
                <a:cs typeface="+mn-ea"/>
                <a:sym typeface="+mn-lt"/>
              </a:endParaRPr>
            </a:p>
          </p:txBody>
        </p:sp>
      </p:grpSp>
      <p:sp>
        <p:nvSpPr>
          <p:cNvPr id="31" name="文本框 30"/>
          <p:cNvSpPr txBox="1"/>
          <p:nvPr/>
        </p:nvSpPr>
        <p:spPr>
          <a:xfrm>
            <a:off x="3613462" y="153671"/>
            <a:ext cx="5255202" cy="769241"/>
          </a:xfrm>
          <a:prstGeom prst="rect">
            <a:avLst/>
          </a:prstGeom>
          <a:noFill/>
        </p:spPr>
        <p:txBody>
          <a:bodyPr wrap="square" lIns="91416" tIns="45708" rIns="91416" bIns="45708" rtlCol="0">
            <a:spAutoFit/>
          </a:bodyPr>
          <a:lstStyle/>
          <a:p>
            <a:pPr algn="ctr" defTabSz="913765"/>
            <a:r>
              <a:rPr kumimoji="1" lang="zh-CN" altLang="en-US" sz="4400" b="1" dirty="0">
                <a:solidFill>
                  <a:prstClr val="white"/>
                </a:solidFill>
                <a:latin typeface="张海山锐线体简"/>
                <a:cs typeface="+mn-ea"/>
                <a:sym typeface="+mn-lt"/>
              </a:rPr>
              <a:t>添加您的标题</a:t>
            </a:r>
            <a:endParaRPr kumimoji="1" lang="zh-CN" altLang="en-US" sz="4400" b="1" dirty="0">
              <a:solidFill>
                <a:prstClr val="white"/>
              </a:solidFill>
              <a:latin typeface="张海山锐线体简"/>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graphicEl>
                                              <a:chart seriesIdx="-3" categoryIdx="-3" bldStep="gridLegend"/>
                                            </p:graphicEl>
                                          </p:spTgt>
                                        </p:tgtEl>
                                        <p:attrNameLst>
                                          <p:attrName>style.visibility</p:attrName>
                                        </p:attrNameLst>
                                      </p:cBhvr>
                                      <p:to>
                                        <p:strVal val="visible"/>
                                      </p:to>
                                    </p:set>
                                    <p:animEffect transition="in" filter="fade">
                                      <p:cBhvr>
                                        <p:cTn id="7" dur="1000"/>
                                        <p:tgtEl>
                                          <p:spTgt spid="64">
                                            <p:graphicEl>
                                              <a:chart seriesIdx="-3" categoryIdx="-3" bldStep="gridLegend"/>
                                            </p:graphicEl>
                                          </p:spTgt>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64">
                                            <p:graphicEl>
                                              <a:chart seriesIdx="0" categoryIdx="-4" bldStep="series"/>
                                            </p:graphicEl>
                                          </p:spTgt>
                                        </p:tgtEl>
                                        <p:attrNameLst>
                                          <p:attrName>style.visibility</p:attrName>
                                        </p:attrNameLst>
                                      </p:cBhvr>
                                      <p:to>
                                        <p:strVal val="visible"/>
                                      </p:to>
                                    </p:set>
                                    <p:animEffect transition="in" filter="slide(fromBottom)">
                                      <p:cBhvr>
                                        <p:cTn id="11" dur="1000"/>
                                        <p:tgtEl>
                                          <p:spTgt spid="64">
                                            <p:graphicEl>
                                              <a:chart seriesIdx="0" categoryIdx="-4" bldStep="series"/>
                                            </p:graphicEl>
                                          </p:spTgt>
                                        </p:tgtEl>
                                      </p:cBhvr>
                                    </p:animEffect>
                                  </p:childTnLst>
                                </p:cTn>
                              </p:par>
                            </p:childTnLst>
                          </p:cTn>
                        </p:par>
                        <p:par>
                          <p:cTn id="12" fill="hold">
                            <p:stCondLst>
                              <p:cond delay="2000"/>
                            </p:stCondLst>
                            <p:childTnLst>
                              <p:par>
                                <p:cTn id="13" presetID="12" presetClass="entr" presetSubtype="4" fill="hold" grpId="0" nodeType="afterEffect">
                                  <p:stCondLst>
                                    <p:cond delay="0"/>
                                  </p:stCondLst>
                                  <p:childTnLst>
                                    <p:set>
                                      <p:cBhvr>
                                        <p:cTn id="14" dur="1" fill="hold">
                                          <p:stCondLst>
                                            <p:cond delay="0"/>
                                          </p:stCondLst>
                                        </p:cTn>
                                        <p:tgtEl>
                                          <p:spTgt spid="64">
                                            <p:graphicEl>
                                              <a:chart seriesIdx="1" categoryIdx="-4" bldStep="series"/>
                                            </p:graphicEl>
                                          </p:spTgt>
                                        </p:tgtEl>
                                        <p:attrNameLst>
                                          <p:attrName>style.visibility</p:attrName>
                                        </p:attrNameLst>
                                      </p:cBhvr>
                                      <p:to>
                                        <p:strVal val="visible"/>
                                      </p:to>
                                    </p:set>
                                    <p:animEffect transition="in" filter="slide(fromBottom)">
                                      <p:cBhvr>
                                        <p:cTn id="15" dur="1000"/>
                                        <p:tgtEl>
                                          <p:spTgt spid="64">
                                            <p:graphicEl>
                                              <a:chart seriesIdx="1" categoryIdx="-4" bldStep="series"/>
                                            </p:graphicEl>
                                          </p:spTgt>
                                        </p:tgtEl>
                                      </p:cBhvr>
                                    </p:animEffect>
                                  </p:childTnLst>
                                </p:cTn>
                              </p:par>
                            </p:childTnLst>
                          </p:cTn>
                        </p:par>
                        <p:par>
                          <p:cTn id="16" fill="hold">
                            <p:stCondLst>
                              <p:cond delay="3000"/>
                            </p:stCondLst>
                            <p:childTnLst>
                              <p:par>
                                <p:cTn id="17" presetID="12" presetClass="entr" presetSubtype="4" fill="hold" grpId="0" nodeType="afterEffect">
                                  <p:stCondLst>
                                    <p:cond delay="0"/>
                                  </p:stCondLst>
                                  <p:childTnLst>
                                    <p:set>
                                      <p:cBhvr>
                                        <p:cTn id="18" dur="1" fill="hold">
                                          <p:stCondLst>
                                            <p:cond delay="0"/>
                                          </p:stCondLst>
                                        </p:cTn>
                                        <p:tgtEl>
                                          <p:spTgt spid="64">
                                            <p:graphicEl>
                                              <a:chart seriesIdx="2" categoryIdx="-4" bldStep="series"/>
                                            </p:graphicEl>
                                          </p:spTgt>
                                        </p:tgtEl>
                                        <p:attrNameLst>
                                          <p:attrName>style.visibility</p:attrName>
                                        </p:attrNameLst>
                                      </p:cBhvr>
                                      <p:to>
                                        <p:strVal val="visible"/>
                                      </p:to>
                                    </p:set>
                                    <p:animEffect transition="in" filter="slide(fromBottom)">
                                      <p:cBhvr>
                                        <p:cTn id="19" dur="1000"/>
                                        <p:tgtEl>
                                          <p:spTgt spid="64">
                                            <p:graphicEl>
                                              <a:chart seriesIdx="2" categoryIdx="-4" bldStep="series"/>
                                            </p:graphicEl>
                                          </p:spTgt>
                                        </p:tgtEl>
                                      </p:cBhvr>
                                    </p:animEffect>
                                  </p:childTnLst>
                                </p:cTn>
                              </p:par>
                            </p:childTnLst>
                          </p:cTn>
                        </p:par>
                        <p:par>
                          <p:cTn id="20" fill="hold">
                            <p:stCondLst>
                              <p:cond delay="4000"/>
                            </p:stCondLst>
                            <p:childTnLst>
                              <p:par>
                                <p:cTn id="21" presetID="12" presetClass="entr" presetSubtype="4" fill="hold" grpId="0" nodeType="afterEffect">
                                  <p:stCondLst>
                                    <p:cond delay="0"/>
                                  </p:stCondLst>
                                  <p:childTnLst>
                                    <p:set>
                                      <p:cBhvr>
                                        <p:cTn id="22" dur="1" fill="hold">
                                          <p:stCondLst>
                                            <p:cond delay="0"/>
                                          </p:stCondLst>
                                        </p:cTn>
                                        <p:tgtEl>
                                          <p:spTgt spid="64">
                                            <p:graphicEl>
                                              <a:chart seriesIdx="3" categoryIdx="-4" bldStep="series"/>
                                            </p:graphicEl>
                                          </p:spTgt>
                                        </p:tgtEl>
                                        <p:attrNameLst>
                                          <p:attrName>style.visibility</p:attrName>
                                        </p:attrNameLst>
                                      </p:cBhvr>
                                      <p:to>
                                        <p:strVal val="visible"/>
                                      </p:to>
                                    </p:set>
                                    <p:animEffect transition="in" filter="slide(fromBottom)">
                                      <p:cBhvr>
                                        <p:cTn id="23" dur="500"/>
                                        <p:tgtEl>
                                          <p:spTgt spid="64">
                                            <p:graphicEl>
                                              <a:chart seriesIdx="3" categoryIdx="-4" bldStep="series"/>
                                            </p:graphicEl>
                                          </p:spTgt>
                                        </p:tgtEl>
                                      </p:cBhvr>
                                    </p:animEffect>
                                  </p:childTnLst>
                                </p:cTn>
                              </p:par>
                            </p:childTnLst>
                          </p:cTn>
                        </p:par>
                        <p:par>
                          <p:cTn id="24" fill="hold">
                            <p:stCondLst>
                              <p:cond delay="4500"/>
                            </p:stCondLst>
                            <p:childTnLst>
                              <p:par>
                                <p:cTn id="25" presetID="12" presetClass="entr" presetSubtype="4" fill="hold" grpId="0" nodeType="afterEffect">
                                  <p:stCondLst>
                                    <p:cond delay="0"/>
                                  </p:stCondLst>
                                  <p:childTnLst>
                                    <p:set>
                                      <p:cBhvr>
                                        <p:cTn id="26" dur="1" fill="hold">
                                          <p:stCondLst>
                                            <p:cond delay="0"/>
                                          </p:stCondLst>
                                        </p:cTn>
                                        <p:tgtEl>
                                          <p:spTgt spid="64">
                                            <p:graphicEl>
                                              <a:chart seriesIdx="4" categoryIdx="-4" bldStep="series"/>
                                            </p:graphicEl>
                                          </p:spTgt>
                                        </p:tgtEl>
                                        <p:attrNameLst>
                                          <p:attrName>style.visibility</p:attrName>
                                        </p:attrNameLst>
                                      </p:cBhvr>
                                      <p:to>
                                        <p:strVal val="visible"/>
                                      </p:to>
                                    </p:set>
                                    <p:animEffect transition="in" filter="slide(fromBottom)">
                                      <p:cBhvr>
                                        <p:cTn id="27" dur="500"/>
                                        <p:tgtEl>
                                          <p:spTgt spid="64">
                                            <p:graphicEl>
                                              <a:chart seriesIdx="4" categoryIdx="-4" bldStep="series"/>
                                            </p:graphicEl>
                                          </p:spTgt>
                                        </p:tgtEl>
                                      </p:cBhvr>
                                    </p:animEffect>
                                  </p:childTnLst>
                                </p:cTn>
                              </p:par>
                            </p:childTnLst>
                          </p:cTn>
                        </p:par>
                        <p:par>
                          <p:cTn id="28" fill="hold">
                            <p:stCondLst>
                              <p:cond delay="5000"/>
                            </p:stCondLst>
                            <p:childTnLst>
                              <p:par>
                                <p:cTn id="29" presetID="2" presetClass="entr" presetSubtype="4" accel="50000" decel="5000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par>
                          <p:cTn id="33" fill="hold">
                            <p:stCondLst>
                              <p:cond delay="5500"/>
                            </p:stCondLst>
                            <p:childTnLst>
                              <p:par>
                                <p:cTn id="34" presetID="2" presetClass="entr" presetSubtype="4" accel="50000" decel="50000"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childTnLst>
                          </p:cTn>
                        </p:par>
                        <p:par>
                          <p:cTn id="38" fill="hold">
                            <p:stCondLst>
                              <p:cond delay="6000"/>
                            </p:stCondLst>
                            <p:childTnLst>
                              <p:par>
                                <p:cTn id="39" presetID="2" presetClass="entr" presetSubtype="4" accel="50000" decel="5000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par>
                          <p:cTn id="43" fill="hold">
                            <p:stCondLst>
                              <p:cond delay="6500"/>
                            </p:stCondLst>
                            <p:childTnLst>
                              <p:par>
                                <p:cTn id="44" presetID="2" presetClass="entr" presetSubtype="4" accel="50000" decel="50000"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ppt_x"/>
                                          </p:val>
                                        </p:tav>
                                        <p:tav tm="100000">
                                          <p:val>
                                            <p:strVal val="#ppt_x"/>
                                          </p:val>
                                        </p:tav>
                                      </p:tavLst>
                                    </p:anim>
                                    <p:anim calcmode="lin" valueType="num">
                                      <p:cBhvr additive="base">
                                        <p:cTn id="47" dur="500" fill="hold"/>
                                        <p:tgtEl>
                                          <p:spTgt spid="10"/>
                                        </p:tgtEl>
                                        <p:attrNameLst>
                                          <p:attrName>ppt_y</p:attrName>
                                        </p:attrNameLst>
                                      </p:cBhvr>
                                      <p:tavLst>
                                        <p:tav tm="0">
                                          <p:val>
                                            <p:strVal val="1+#ppt_h/2"/>
                                          </p:val>
                                        </p:tav>
                                        <p:tav tm="100000">
                                          <p:val>
                                            <p:strVal val="#ppt_y"/>
                                          </p:val>
                                        </p:tav>
                                      </p:tavLst>
                                    </p:anim>
                                  </p:childTnLst>
                                </p:cTn>
                              </p:par>
                            </p:childTnLst>
                          </p:cTn>
                        </p:par>
                        <p:par>
                          <p:cTn id="48" fill="hold">
                            <p:stCondLst>
                              <p:cond delay="7000"/>
                            </p:stCondLst>
                            <p:childTnLst>
                              <p:par>
                                <p:cTn id="49" presetID="2" presetClass="entr" presetSubtype="4" accel="50000" decel="50000"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4" grpId="0">
        <p:bldSub>
          <a:bldChart bld="series"/>
        </p:bldSub>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9"/>
          <p:cNvGrpSpPr/>
          <p:nvPr/>
        </p:nvGrpSpPr>
        <p:grpSpPr>
          <a:xfrm flipV="1">
            <a:off x="7802180" y="5013370"/>
            <a:ext cx="2898514" cy="948048"/>
            <a:chOff x="2512762" y="1534824"/>
            <a:chExt cx="2174452" cy="711221"/>
          </a:xfrm>
        </p:grpSpPr>
        <p:cxnSp>
          <p:nvCxnSpPr>
            <p:cNvPr id="61" name="Straight Connector 60"/>
            <p:cNvCxnSpPr/>
            <p:nvPr/>
          </p:nvCxnSpPr>
          <p:spPr>
            <a:xfrm flipV="1">
              <a:off x="2512762" y="1534824"/>
              <a:ext cx="0" cy="711221"/>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512762" y="1534824"/>
              <a:ext cx="2174452"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Freeform 45"/>
          <p:cNvSpPr/>
          <p:nvPr/>
        </p:nvSpPr>
        <p:spPr>
          <a:xfrm>
            <a:off x="7605970" y="2045161"/>
            <a:ext cx="1900253" cy="1900253"/>
          </a:xfrm>
          <a:custGeom>
            <a:avLst/>
            <a:gdLst>
              <a:gd name="connsiteX0" fmla="*/ 0 w 1759712"/>
              <a:gd name="connsiteY0" fmla="*/ 1759712 h 1759712"/>
              <a:gd name="connsiteX1" fmla="*/ 515410 w 1759712"/>
              <a:gd name="connsiteY1" fmla="*/ 515408 h 1759712"/>
              <a:gd name="connsiteX2" fmla="*/ 1759716 w 1759712"/>
              <a:gd name="connsiteY2" fmla="*/ 2 h 1759712"/>
              <a:gd name="connsiteX3" fmla="*/ 1759712 w 1759712"/>
              <a:gd name="connsiteY3" fmla="*/ 1759712 h 1759712"/>
              <a:gd name="connsiteX4" fmla="*/ 0 w 1759712"/>
              <a:gd name="connsiteY4" fmla="*/ 1759712 h 175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712" h="1759712">
                <a:moveTo>
                  <a:pt x="0" y="0"/>
                </a:moveTo>
                <a:cubicBezTo>
                  <a:pt x="466705" y="1"/>
                  <a:pt x="914294" y="185399"/>
                  <a:pt x="1244304" y="515410"/>
                </a:cubicBezTo>
                <a:cubicBezTo>
                  <a:pt x="1574314" y="845421"/>
                  <a:pt x="1759711" y="1293011"/>
                  <a:pt x="1759710" y="1759716"/>
                </a:cubicBezTo>
                <a:cubicBezTo>
                  <a:pt x="1173140" y="1759715"/>
                  <a:pt x="586570" y="1759713"/>
                  <a:pt x="0" y="1759712"/>
                </a:cubicBezTo>
                <a:lnTo>
                  <a:pt x="0" y="0"/>
                </a:lnTo>
                <a:close/>
              </a:path>
            </a:pathLst>
          </a:custGeom>
          <a:solidFill>
            <a:schemeClr val="accent1"/>
          </a:solidFill>
          <a:ln>
            <a:noFill/>
          </a:ln>
          <a:scene3d>
            <a:camera prst="isometricOffAxis1Top"/>
            <a:lightRig rig="threePt" dir="t"/>
          </a:scene3d>
          <a:sp3d extrusionH="1270000">
            <a:extrusionClr>
              <a:schemeClr val="accent1">
                <a:lumMod val="75000"/>
              </a:schemeClr>
            </a:extrusion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5447" tIns="952479" rIns="952473" bIns="265446" numCol="1" spcCol="1270" anchor="ctr" anchorCtr="0">
            <a:noAutofit/>
          </a:bodyPr>
          <a:lstStyle/>
          <a:p>
            <a:pPr algn="ctr" defTabSz="1658620">
              <a:lnSpc>
                <a:spcPct val="90000"/>
              </a:lnSpc>
              <a:spcBef>
                <a:spcPct val="0"/>
              </a:spcBef>
              <a:spcAft>
                <a:spcPct val="35000"/>
              </a:spcAft>
            </a:pPr>
            <a:endParaRPr lang="en-US" sz="3730" dirty="0">
              <a:solidFill>
                <a:prstClr val="white"/>
              </a:solidFill>
              <a:latin typeface="张海山锐线体简"/>
              <a:cs typeface="+mn-ea"/>
              <a:sym typeface="+mn-lt"/>
            </a:endParaRPr>
          </a:p>
        </p:txBody>
      </p:sp>
      <p:sp>
        <p:nvSpPr>
          <p:cNvPr id="47" name="Freeform 46"/>
          <p:cNvSpPr/>
          <p:nvPr/>
        </p:nvSpPr>
        <p:spPr>
          <a:xfrm>
            <a:off x="8435976" y="3428044"/>
            <a:ext cx="1900253" cy="1900254"/>
          </a:xfrm>
          <a:custGeom>
            <a:avLst/>
            <a:gdLst>
              <a:gd name="connsiteX0" fmla="*/ 0 w 1759712"/>
              <a:gd name="connsiteY0" fmla="*/ 1759712 h 1759712"/>
              <a:gd name="connsiteX1" fmla="*/ 515410 w 1759712"/>
              <a:gd name="connsiteY1" fmla="*/ 515408 h 1759712"/>
              <a:gd name="connsiteX2" fmla="*/ 1759716 w 1759712"/>
              <a:gd name="connsiteY2" fmla="*/ 2 h 1759712"/>
              <a:gd name="connsiteX3" fmla="*/ 1759712 w 1759712"/>
              <a:gd name="connsiteY3" fmla="*/ 1759712 h 1759712"/>
              <a:gd name="connsiteX4" fmla="*/ 0 w 1759712"/>
              <a:gd name="connsiteY4" fmla="*/ 1759712 h 175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712" h="1759712">
                <a:moveTo>
                  <a:pt x="1759712" y="0"/>
                </a:moveTo>
                <a:cubicBezTo>
                  <a:pt x="1759711" y="466705"/>
                  <a:pt x="1574313" y="914294"/>
                  <a:pt x="1244302" y="1244304"/>
                </a:cubicBezTo>
                <a:cubicBezTo>
                  <a:pt x="914291" y="1574314"/>
                  <a:pt x="466701" y="1759711"/>
                  <a:pt x="-3" y="1759710"/>
                </a:cubicBezTo>
                <a:cubicBezTo>
                  <a:pt x="-2" y="1173140"/>
                  <a:pt x="0" y="586570"/>
                  <a:pt x="0" y="0"/>
                </a:cubicBezTo>
                <a:lnTo>
                  <a:pt x="1759712" y="0"/>
                </a:lnTo>
                <a:close/>
              </a:path>
            </a:pathLst>
          </a:custGeom>
          <a:solidFill>
            <a:schemeClr val="accent3"/>
          </a:solidFill>
          <a:ln>
            <a:noFill/>
          </a:ln>
          <a:scene3d>
            <a:camera prst="isometricOffAxis1Top"/>
            <a:lightRig rig="threePt" dir="t"/>
          </a:scene3d>
          <a:sp3d extrusionH="635000">
            <a:extrusionClr>
              <a:schemeClr val="accent3">
                <a:lumMod val="75000"/>
              </a:schemeClr>
            </a:extrusion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5446" tIns="265447" rIns="952479" bIns="952475" numCol="1" spcCol="1270" anchor="ctr" anchorCtr="0">
            <a:noAutofit/>
          </a:bodyPr>
          <a:lstStyle/>
          <a:p>
            <a:pPr algn="ctr" defTabSz="1658620">
              <a:lnSpc>
                <a:spcPct val="90000"/>
              </a:lnSpc>
              <a:spcBef>
                <a:spcPct val="0"/>
              </a:spcBef>
              <a:spcAft>
                <a:spcPct val="35000"/>
              </a:spcAft>
            </a:pPr>
            <a:endParaRPr lang="en-US" sz="3730" dirty="0">
              <a:solidFill>
                <a:prstClr val="white"/>
              </a:solidFill>
              <a:latin typeface="张海山锐线体简"/>
              <a:cs typeface="+mn-ea"/>
              <a:sym typeface="+mn-lt"/>
            </a:endParaRPr>
          </a:p>
        </p:txBody>
      </p:sp>
      <p:sp>
        <p:nvSpPr>
          <p:cNvPr id="45" name="Freeform 44"/>
          <p:cNvSpPr/>
          <p:nvPr/>
        </p:nvSpPr>
        <p:spPr>
          <a:xfrm>
            <a:off x="5892854" y="2993209"/>
            <a:ext cx="1900253" cy="1900253"/>
          </a:xfrm>
          <a:custGeom>
            <a:avLst/>
            <a:gdLst>
              <a:gd name="connsiteX0" fmla="*/ 0 w 1759712"/>
              <a:gd name="connsiteY0" fmla="*/ 1759712 h 1759712"/>
              <a:gd name="connsiteX1" fmla="*/ 515410 w 1759712"/>
              <a:gd name="connsiteY1" fmla="*/ 515408 h 1759712"/>
              <a:gd name="connsiteX2" fmla="*/ 1759716 w 1759712"/>
              <a:gd name="connsiteY2" fmla="*/ 2 h 1759712"/>
              <a:gd name="connsiteX3" fmla="*/ 1759712 w 1759712"/>
              <a:gd name="connsiteY3" fmla="*/ 1759712 h 1759712"/>
              <a:gd name="connsiteX4" fmla="*/ 0 w 1759712"/>
              <a:gd name="connsiteY4" fmla="*/ 1759712 h 175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712" h="1759712">
                <a:moveTo>
                  <a:pt x="0" y="1759712"/>
                </a:moveTo>
                <a:cubicBezTo>
                  <a:pt x="1" y="1293007"/>
                  <a:pt x="185399" y="845418"/>
                  <a:pt x="515410" y="515408"/>
                </a:cubicBezTo>
                <a:cubicBezTo>
                  <a:pt x="845421" y="185398"/>
                  <a:pt x="1293011" y="1"/>
                  <a:pt x="1759716" y="2"/>
                </a:cubicBezTo>
                <a:cubicBezTo>
                  <a:pt x="1759715" y="586572"/>
                  <a:pt x="1759713" y="1173142"/>
                  <a:pt x="1759712" y="1759712"/>
                </a:cubicBezTo>
                <a:lnTo>
                  <a:pt x="0" y="1759712"/>
                </a:lnTo>
                <a:close/>
              </a:path>
            </a:pathLst>
          </a:custGeom>
          <a:solidFill>
            <a:schemeClr val="accent2"/>
          </a:solidFill>
          <a:ln>
            <a:noFill/>
          </a:ln>
          <a:scene3d>
            <a:camera prst="isometricOffAxis1Top"/>
            <a:lightRig rig="threePt" dir="t"/>
          </a:scene3d>
          <a:sp3d extrusionH="762000">
            <a:extrusionClr>
              <a:schemeClr val="accent2">
                <a:lumMod val="75000"/>
              </a:schemeClr>
            </a:extrusion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2479" tIns="952475" rIns="265446" bIns="265446" numCol="1" spcCol="1270" anchor="ctr" anchorCtr="0">
            <a:noAutofit/>
          </a:bodyPr>
          <a:lstStyle/>
          <a:p>
            <a:pPr algn="ctr" defTabSz="1658620">
              <a:lnSpc>
                <a:spcPct val="90000"/>
              </a:lnSpc>
              <a:spcBef>
                <a:spcPct val="0"/>
              </a:spcBef>
              <a:spcAft>
                <a:spcPct val="35000"/>
              </a:spcAft>
            </a:pPr>
            <a:endParaRPr lang="en-US" sz="3730" dirty="0">
              <a:solidFill>
                <a:prstClr val="white"/>
              </a:solidFill>
              <a:latin typeface="张海山锐线体简"/>
              <a:cs typeface="+mn-ea"/>
              <a:sym typeface="+mn-lt"/>
            </a:endParaRPr>
          </a:p>
        </p:txBody>
      </p:sp>
      <p:sp>
        <p:nvSpPr>
          <p:cNvPr id="48" name="Freeform 47"/>
          <p:cNvSpPr/>
          <p:nvPr/>
        </p:nvSpPr>
        <p:spPr>
          <a:xfrm>
            <a:off x="6723159" y="4010342"/>
            <a:ext cx="1900253" cy="1900253"/>
          </a:xfrm>
          <a:custGeom>
            <a:avLst/>
            <a:gdLst>
              <a:gd name="connsiteX0" fmla="*/ 0 w 1759712"/>
              <a:gd name="connsiteY0" fmla="*/ 1759712 h 1759712"/>
              <a:gd name="connsiteX1" fmla="*/ 515410 w 1759712"/>
              <a:gd name="connsiteY1" fmla="*/ 515408 h 1759712"/>
              <a:gd name="connsiteX2" fmla="*/ 1759716 w 1759712"/>
              <a:gd name="connsiteY2" fmla="*/ 2 h 1759712"/>
              <a:gd name="connsiteX3" fmla="*/ 1759712 w 1759712"/>
              <a:gd name="connsiteY3" fmla="*/ 1759712 h 1759712"/>
              <a:gd name="connsiteX4" fmla="*/ 0 w 1759712"/>
              <a:gd name="connsiteY4" fmla="*/ 1759712 h 175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712" h="1759712">
                <a:moveTo>
                  <a:pt x="1759712" y="1759712"/>
                </a:moveTo>
                <a:cubicBezTo>
                  <a:pt x="1293007" y="1759711"/>
                  <a:pt x="845418" y="1574313"/>
                  <a:pt x="515408" y="1244302"/>
                </a:cubicBezTo>
                <a:cubicBezTo>
                  <a:pt x="185398" y="914291"/>
                  <a:pt x="1" y="466701"/>
                  <a:pt x="2" y="-4"/>
                </a:cubicBezTo>
                <a:cubicBezTo>
                  <a:pt x="586572" y="-3"/>
                  <a:pt x="1173142" y="-1"/>
                  <a:pt x="1759712" y="0"/>
                </a:cubicBezTo>
                <a:lnTo>
                  <a:pt x="1759712" y="1759712"/>
                </a:lnTo>
                <a:close/>
              </a:path>
            </a:pathLst>
          </a:custGeom>
          <a:solidFill>
            <a:schemeClr val="accent4"/>
          </a:solidFill>
          <a:ln>
            <a:noFill/>
          </a:ln>
          <a:scene3d>
            <a:camera prst="isometricOffAxis1Top"/>
            <a:lightRig rig="threePt" dir="t"/>
          </a:scene3d>
          <a:sp3d extrusionH="381000">
            <a:extrusionClr>
              <a:schemeClr val="accent4">
                <a:lumMod val="75000"/>
              </a:schemeClr>
            </a:extrusion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2476" tIns="265444" rIns="265443" bIns="952480" numCol="1" spcCol="1270" anchor="ctr" anchorCtr="0">
            <a:noAutofit/>
          </a:bodyPr>
          <a:lstStyle/>
          <a:p>
            <a:pPr algn="ctr" defTabSz="1658620">
              <a:lnSpc>
                <a:spcPct val="90000"/>
              </a:lnSpc>
              <a:spcBef>
                <a:spcPct val="0"/>
              </a:spcBef>
              <a:spcAft>
                <a:spcPct val="35000"/>
              </a:spcAft>
            </a:pPr>
            <a:endParaRPr lang="en-US" sz="3730" dirty="0">
              <a:solidFill>
                <a:prstClr val="white"/>
              </a:solidFill>
              <a:latin typeface="张海山锐线体简"/>
              <a:cs typeface="+mn-ea"/>
              <a:sym typeface="+mn-lt"/>
            </a:endParaRPr>
          </a:p>
        </p:txBody>
      </p:sp>
      <p:grpSp>
        <p:nvGrpSpPr>
          <p:cNvPr id="3" name="Group 55"/>
          <p:cNvGrpSpPr/>
          <p:nvPr/>
        </p:nvGrpSpPr>
        <p:grpSpPr>
          <a:xfrm>
            <a:off x="8435976" y="2045162"/>
            <a:ext cx="2207410" cy="948048"/>
            <a:chOff x="2512762" y="1534824"/>
            <a:chExt cx="1655989" cy="711221"/>
          </a:xfrm>
        </p:grpSpPr>
        <p:cxnSp>
          <p:nvCxnSpPr>
            <p:cNvPr id="51" name="Straight Connector 50"/>
            <p:cNvCxnSpPr/>
            <p:nvPr/>
          </p:nvCxnSpPr>
          <p:spPr>
            <a:xfrm flipV="1">
              <a:off x="2512762" y="1534824"/>
              <a:ext cx="0" cy="711221"/>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512762" y="1534824"/>
              <a:ext cx="1655989"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6" name="Group 56"/>
          <p:cNvGrpSpPr/>
          <p:nvPr/>
        </p:nvGrpSpPr>
        <p:grpSpPr>
          <a:xfrm>
            <a:off x="9184389" y="3428044"/>
            <a:ext cx="1458997" cy="948048"/>
            <a:chOff x="2512762" y="1534824"/>
            <a:chExt cx="1094533" cy="711221"/>
          </a:xfrm>
        </p:grpSpPr>
        <p:cxnSp>
          <p:nvCxnSpPr>
            <p:cNvPr id="58" name="Straight Connector 57"/>
            <p:cNvCxnSpPr/>
            <p:nvPr/>
          </p:nvCxnSpPr>
          <p:spPr>
            <a:xfrm flipV="1">
              <a:off x="2512762" y="1534824"/>
              <a:ext cx="0" cy="711221"/>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512762" y="1534824"/>
              <a:ext cx="1094533"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64" name="Straight Connector 63"/>
          <p:cNvCxnSpPr/>
          <p:nvPr/>
        </p:nvCxnSpPr>
        <p:spPr>
          <a:xfrm flipV="1">
            <a:off x="6986717" y="2045160"/>
            <a:ext cx="0" cy="1869521"/>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5" name="Oval 84"/>
          <p:cNvSpPr>
            <a:spLocks noChangeAspect="1"/>
          </p:cNvSpPr>
          <p:nvPr/>
        </p:nvSpPr>
        <p:spPr>
          <a:xfrm>
            <a:off x="10326541" y="3043421"/>
            <a:ext cx="760426" cy="760426"/>
          </a:xfrm>
          <a:prstGeom prst="ellipse">
            <a:avLst/>
          </a:prstGeom>
          <a:solidFill>
            <a:schemeClr val="accent3"/>
          </a:solidFill>
          <a:ln w="5715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4910">
              <a:lnSpc>
                <a:spcPct val="90000"/>
              </a:lnSpc>
              <a:spcBef>
                <a:spcPct val="0"/>
              </a:spcBef>
              <a:spcAft>
                <a:spcPct val="35000"/>
              </a:spcAft>
            </a:pPr>
            <a:r>
              <a:rPr lang="en-US" sz="1865" b="1" dirty="0">
                <a:solidFill>
                  <a:prstClr val="white"/>
                </a:solidFill>
                <a:latin typeface="张海山锐线体简"/>
                <a:cs typeface="+mn-ea"/>
                <a:sym typeface="+mn-lt"/>
              </a:rPr>
              <a:t>50%</a:t>
            </a:r>
            <a:endParaRPr lang="en-US" sz="1865" b="1" dirty="0">
              <a:solidFill>
                <a:prstClr val="white"/>
              </a:solidFill>
              <a:latin typeface="张海山锐线体简"/>
              <a:cs typeface="+mn-ea"/>
              <a:sym typeface="+mn-lt"/>
            </a:endParaRPr>
          </a:p>
        </p:txBody>
      </p:sp>
      <p:sp>
        <p:nvSpPr>
          <p:cNvPr id="86" name="Oval 85"/>
          <p:cNvSpPr>
            <a:spLocks noChangeAspect="1"/>
          </p:cNvSpPr>
          <p:nvPr/>
        </p:nvSpPr>
        <p:spPr>
          <a:xfrm>
            <a:off x="10326541" y="1661213"/>
            <a:ext cx="760426" cy="760426"/>
          </a:xfrm>
          <a:prstGeom prst="ellipse">
            <a:avLst/>
          </a:prstGeom>
          <a:solidFill>
            <a:schemeClr val="accent1"/>
          </a:solidFill>
          <a:ln w="5715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4910">
              <a:lnSpc>
                <a:spcPct val="90000"/>
              </a:lnSpc>
              <a:spcBef>
                <a:spcPct val="0"/>
              </a:spcBef>
              <a:spcAft>
                <a:spcPct val="35000"/>
              </a:spcAft>
            </a:pPr>
            <a:r>
              <a:rPr lang="en-US" sz="1865" b="1" dirty="0">
                <a:solidFill>
                  <a:prstClr val="white"/>
                </a:solidFill>
                <a:latin typeface="张海山锐线体简"/>
                <a:cs typeface="+mn-ea"/>
                <a:sym typeface="+mn-lt"/>
              </a:rPr>
              <a:t>100%</a:t>
            </a:r>
            <a:endParaRPr lang="en-US" sz="1865" b="1" dirty="0">
              <a:solidFill>
                <a:prstClr val="white"/>
              </a:solidFill>
              <a:latin typeface="张海山锐线体简"/>
              <a:cs typeface="+mn-ea"/>
              <a:sym typeface="+mn-lt"/>
            </a:endParaRPr>
          </a:p>
        </p:txBody>
      </p:sp>
      <p:sp>
        <p:nvSpPr>
          <p:cNvPr id="87" name="Oval 86"/>
          <p:cNvSpPr>
            <a:spLocks noChangeAspect="1"/>
          </p:cNvSpPr>
          <p:nvPr/>
        </p:nvSpPr>
        <p:spPr>
          <a:xfrm>
            <a:off x="6607408" y="1728316"/>
            <a:ext cx="760426" cy="760426"/>
          </a:xfrm>
          <a:prstGeom prst="ellipse">
            <a:avLst/>
          </a:prstGeom>
          <a:solidFill>
            <a:schemeClr val="accent2"/>
          </a:solidFill>
          <a:ln w="5715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4910">
              <a:lnSpc>
                <a:spcPct val="90000"/>
              </a:lnSpc>
              <a:spcBef>
                <a:spcPct val="0"/>
              </a:spcBef>
              <a:spcAft>
                <a:spcPct val="35000"/>
              </a:spcAft>
            </a:pPr>
            <a:r>
              <a:rPr lang="en-US" sz="1600" b="1" dirty="0">
                <a:solidFill>
                  <a:prstClr val="white"/>
                </a:solidFill>
                <a:latin typeface="张海山锐线体简"/>
                <a:cs typeface="+mn-ea"/>
                <a:sym typeface="+mn-lt"/>
              </a:rPr>
              <a:t>60%</a:t>
            </a:r>
            <a:endParaRPr lang="en-US" sz="1600" b="1" dirty="0">
              <a:solidFill>
                <a:prstClr val="white"/>
              </a:solidFill>
              <a:latin typeface="张海山锐线体简"/>
              <a:cs typeface="+mn-ea"/>
              <a:sym typeface="+mn-lt"/>
            </a:endParaRPr>
          </a:p>
        </p:txBody>
      </p:sp>
      <p:sp>
        <p:nvSpPr>
          <p:cNvPr id="88" name="Oval 87"/>
          <p:cNvSpPr>
            <a:spLocks noChangeAspect="1"/>
          </p:cNvSpPr>
          <p:nvPr/>
        </p:nvSpPr>
        <p:spPr>
          <a:xfrm>
            <a:off x="10326541" y="5577469"/>
            <a:ext cx="760426" cy="760426"/>
          </a:xfrm>
          <a:prstGeom prst="ellipse">
            <a:avLst/>
          </a:prstGeom>
          <a:solidFill>
            <a:schemeClr val="accent4"/>
          </a:solidFill>
          <a:ln w="5715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4910">
              <a:lnSpc>
                <a:spcPct val="90000"/>
              </a:lnSpc>
              <a:spcBef>
                <a:spcPct val="0"/>
              </a:spcBef>
              <a:spcAft>
                <a:spcPct val="35000"/>
              </a:spcAft>
            </a:pPr>
            <a:r>
              <a:rPr lang="en-US" sz="1865" b="1" dirty="0">
                <a:solidFill>
                  <a:prstClr val="white"/>
                </a:solidFill>
                <a:latin typeface="张海山锐线体简"/>
                <a:cs typeface="+mn-ea"/>
                <a:sym typeface="+mn-lt"/>
              </a:rPr>
              <a:t>30%</a:t>
            </a:r>
            <a:endParaRPr lang="en-US" sz="1865" b="1" dirty="0">
              <a:solidFill>
                <a:prstClr val="white"/>
              </a:solidFill>
              <a:latin typeface="张海山锐线体简"/>
              <a:cs typeface="+mn-ea"/>
              <a:sym typeface="+mn-lt"/>
            </a:endParaRPr>
          </a:p>
        </p:txBody>
      </p:sp>
      <p:sp>
        <p:nvSpPr>
          <p:cNvPr id="43" name="TextBox 42"/>
          <p:cNvSpPr txBox="1"/>
          <p:nvPr/>
        </p:nvSpPr>
        <p:spPr>
          <a:xfrm>
            <a:off x="1752108" y="2108545"/>
            <a:ext cx="3982830" cy="748600"/>
          </a:xfrm>
          <a:prstGeom prst="rect">
            <a:avLst/>
          </a:prstGeom>
          <a:noFill/>
        </p:spPr>
        <p:txBody>
          <a:bodyPr wrap="square" rtlCol="0">
            <a:spAutoFit/>
          </a:bodyPr>
          <a:lstStyle/>
          <a:p>
            <a:pPr defTabSz="913765"/>
            <a:r>
              <a:rPr lang="zh-CN" altLang="en-US" sz="1600" b="1" dirty="0">
                <a:solidFill>
                  <a:srgbClr val="00B0F0"/>
                </a:solidFill>
                <a:latin typeface="张海山锐线体简"/>
                <a:cs typeface="+mn-ea"/>
                <a:sym typeface="+mn-lt"/>
              </a:rPr>
              <a:t>添加标题</a:t>
            </a:r>
            <a:endParaRPr lang="en-US" altLang="zh-CN" sz="1600" b="1" dirty="0">
              <a:solidFill>
                <a:srgbClr val="00B0F0"/>
              </a:solidFill>
              <a:latin typeface="张海山锐线体简"/>
              <a:cs typeface="+mn-ea"/>
              <a:sym typeface="+mn-lt"/>
            </a:endParaRPr>
          </a:p>
          <a:p>
            <a:pPr defTabSz="913765"/>
            <a:r>
              <a:rPr lang="en-US" sz="1335" dirty="0">
                <a:solidFill>
                  <a:srgbClr val="FFFFFF">
                    <a:lumMod val="50000"/>
                    <a:lumOff val="50000"/>
                  </a:srgbClr>
                </a:solidFill>
                <a:latin typeface="张海山锐线体简"/>
                <a:cs typeface="+mn-ea"/>
                <a:sym typeface="+mn-lt"/>
              </a:rPr>
              <a:t>There are many variations of passages of lorem ipsum available, but the majority have suffered</a:t>
            </a:r>
            <a:endParaRPr lang="en-US" sz="1335" dirty="0">
              <a:solidFill>
                <a:srgbClr val="FFFFFF">
                  <a:lumMod val="65000"/>
                  <a:lumOff val="35000"/>
                </a:srgbClr>
              </a:solidFill>
              <a:latin typeface="张海山锐线体简"/>
              <a:cs typeface="+mn-ea"/>
              <a:sym typeface="+mn-lt"/>
            </a:endParaRPr>
          </a:p>
        </p:txBody>
      </p:sp>
      <p:sp>
        <p:nvSpPr>
          <p:cNvPr id="44" name="TextBox 43"/>
          <p:cNvSpPr txBox="1"/>
          <p:nvPr/>
        </p:nvSpPr>
        <p:spPr>
          <a:xfrm>
            <a:off x="1752108" y="3007235"/>
            <a:ext cx="3982830" cy="748600"/>
          </a:xfrm>
          <a:prstGeom prst="rect">
            <a:avLst/>
          </a:prstGeom>
          <a:noFill/>
        </p:spPr>
        <p:txBody>
          <a:bodyPr wrap="square" rtlCol="0">
            <a:spAutoFit/>
          </a:bodyPr>
          <a:lstStyle/>
          <a:p>
            <a:pPr defTabSz="913765"/>
            <a:r>
              <a:rPr lang="zh-CN" altLang="en-US" sz="1600" b="1" dirty="0">
                <a:solidFill>
                  <a:srgbClr val="0070C0"/>
                </a:solidFill>
                <a:latin typeface="张海山锐线体简"/>
                <a:cs typeface="+mn-ea"/>
                <a:sym typeface="+mn-lt"/>
              </a:rPr>
              <a:t>添加标题</a:t>
            </a:r>
            <a:endParaRPr lang="en-US" altLang="zh-CN" sz="1600" b="1" dirty="0">
              <a:solidFill>
                <a:srgbClr val="0070C0"/>
              </a:solidFill>
              <a:latin typeface="张海山锐线体简"/>
              <a:cs typeface="+mn-ea"/>
              <a:sym typeface="+mn-lt"/>
            </a:endParaRPr>
          </a:p>
          <a:p>
            <a:pPr defTabSz="913765"/>
            <a:r>
              <a:rPr lang="en-US" sz="1335" dirty="0">
                <a:solidFill>
                  <a:srgbClr val="FFFFFF">
                    <a:lumMod val="50000"/>
                    <a:lumOff val="50000"/>
                  </a:srgbClr>
                </a:solidFill>
                <a:latin typeface="张海山锐线体简"/>
                <a:cs typeface="+mn-ea"/>
                <a:sym typeface="+mn-lt"/>
              </a:rPr>
              <a:t>There are many variations of passages of lorem ipsum available, but the majority have suffered</a:t>
            </a:r>
            <a:endParaRPr lang="en-US" sz="1335" dirty="0">
              <a:solidFill>
                <a:srgbClr val="FFFFFF">
                  <a:lumMod val="65000"/>
                  <a:lumOff val="35000"/>
                </a:srgbClr>
              </a:solidFill>
              <a:latin typeface="张海山锐线体简"/>
              <a:cs typeface="+mn-ea"/>
              <a:sym typeface="+mn-lt"/>
            </a:endParaRPr>
          </a:p>
        </p:txBody>
      </p:sp>
      <p:sp>
        <p:nvSpPr>
          <p:cNvPr id="49" name="TextBox 48"/>
          <p:cNvSpPr txBox="1"/>
          <p:nvPr/>
        </p:nvSpPr>
        <p:spPr>
          <a:xfrm>
            <a:off x="1752108" y="3967186"/>
            <a:ext cx="3982830" cy="748600"/>
          </a:xfrm>
          <a:prstGeom prst="rect">
            <a:avLst/>
          </a:prstGeom>
          <a:noFill/>
        </p:spPr>
        <p:txBody>
          <a:bodyPr wrap="square" rtlCol="0">
            <a:spAutoFit/>
          </a:bodyPr>
          <a:lstStyle/>
          <a:p>
            <a:pPr defTabSz="913765"/>
            <a:r>
              <a:rPr lang="zh-CN" altLang="en-US" sz="1600" b="1" dirty="0">
                <a:solidFill>
                  <a:srgbClr val="00B0F0"/>
                </a:solidFill>
                <a:latin typeface="张海山锐线体简"/>
                <a:cs typeface="+mn-ea"/>
                <a:sym typeface="+mn-lt"/>
              </a:rPr>
              <a:t>添加标题</a:t>
            </a:r>
            <a:endParaRPr lang="en-US" altLang="zh-CN" sz="1600" b="1" dirty="0">
              <a:solidFill>
                <a:srgbClr val="00B0F0"/>
              </a:solidFill>
              <a:latin typeface="张海山锐线体简"/>
              <a:cs typeface="+mn-ea"/>
              <a:sym typeface="+mn-lt"/>
            </a:endParaRPr>
          </a:p>
          <a:p>
            <a:pPr defTabSz="913765"/>
            <a:r>
              <a:rPr lang="en-US" sz="1335" dirty="0">
                <a:solidFill>
                  <a:srgbClr val="FFFFFF">
                    <a:lumMod val="50000"/>
                    <a:lumOff val="50000"/>
                  </a:srgbClr>
                </a:solidFill>
                <a:latin typeface="张海山锐线体简"/>
                <a:cs typeface="+mn-ea"/>
                <a:sym typeface="+mn-lt"/>
              </a:rPr>
              <a:t>There are many variations of passages of lorem ipsum available, but the majority have suffered</a:t>
            </a:r>
            <a:endParaRPr lang="en-US" sz="1335" dirty="0">
              <a:solidFill>
                <a:srgbClr val="FFFFFF">
                  <a:lumMod val="65000"/>
                  <a:lumOff val="35000"/>
                </a:srgbClr>
              </a:solidFill>
              <a:latin typeface="张海山锐线体简"/>
              <a:cs typeface="+mn-ea"/>
              <a:sym typeface="+mn-lt"/>
            </a:endParaRPr>
          </a:p>
        </p:txBody>
      </p:sp>
      <p:sp>
        <p:nvSpPr>
          <p:cNvPr id="50" name="TextBox 49"/>
          <p:cNvSpPr txBox="1"/>
          <p:nvPr/>
        </p:nvSpPr>
        <p:spPr>
          <a:xfrm>
            <a:off x="1752106" y="4949147"/>
            <a:ext cx="3982831" cy="748600"/>
          </a:xfrm>
          <a:prstGeom prst="rect">
            <a:avLst/>
          </a:prstGeom>
          <a:noFill/>
        </p:spPr>
        <p:txBody>
          <a:bodyPr wrap="square" rtlCol="0">
            <a:spAutoFit/>
          </a:bodyPr>
          <a:lstStyle/>
          <a:p>
            <a:pPr defTabSz="913765"/>
            <a:r>
              <a:rPr lang="zh-CN" altLang="en-US" sz="1600" b="1" dirty="0">
                <a:solidFill>
                  <a:srgbClr val="0070C0"/>
                </a:solidFill>
                <a:latin typeface="张海山锐线体简"/>
                <a:cs typeface="+mn-ea"/>
                <a:sym typeface="+mn-lt"/>
              </a:rPr>
              <a:t>添加标题</a:t>
            </a:r>
            <a:endParaRPr lang="en-US" altLang="zh-CN" sz="1600" b="1" dirty="0">
              <a:solidFill>
                <a:srgbClr val="0070C0"/>
              </a:solidFill>
              <a:latin typeface="张海山锐线体简"/>
              <a:cs typeface="+mn-ea"/>
              <a:sym typeface="+mn-lt"/>
            </a:endParaRPr>
          </a:p>
          <a:p>
            <a:pPr defTabSz="913765"/>
            <a:r>
              <a:rPr lang="en-US" sz="1335" dirty="0">
                <a:solidFill>
                  <a:srgbClr val="FFFFFF">
                    <a:lumMod val="50000"/>
                    <a:lumOff val="50000"/>
                  </a:srgbClr>
                </a:solidFill>
                <a:latin typeface="张海山锐线体简"/>
                <a:cs typeface="+mn-ea"/>
                <a:sym typeface="+mn-lt"/>
              </a:rPr>
              <a:t>There are many variations of passages of lorem ipsum available, but the majority have suffered</a:t>
            </a:r>
            <a:endParaRPr lang="en-US" sz="1335" b="1" dirty="0">
              <a:solidFill>
                <a:srgbClr val="FFFFFF">
                  <a:lumMod val="65000"/>
                  <a:lumOff val="35000"/>
                </a:srgbClr>
              </a:solidFill>
              <a:latin typeface="张海山锐线体简"/>
              <a:cs typeface="+mn-ea"/>
              <a:sym typeface="+mn-lt"/>
            </a:endParaRPr>
          </a:p>
        </p:txBody>
      </p:sp>
      <p:grpSp>
        <p:nvGrpSpPr>
          <p:cNvPr id="7" name="Group 51"/>
          <p:cNvGrpSpPr/>
          <p:nvPr/>
        </p:nvGrpSpPr>
        <p:grpSpPr>
          <a:xfrm>
            <a:off x="1050787" y="2192575"/>
            <a:ext cx="657656" cy="638827"/>
            <a:chOff x="5205677" y="1309828"/>
            <a:chExt cx="493370" cy="479245"/>
          </a:xfrm>
        </p:grpSpPr>
        <p:sp>
          <p:nvSpPr>
            <p:cNvPr id="53" name="Rounded Rectangle 52"/>
            <p:cNvSpPr/>
            <p:nvPr/>
          </p:nvSpPr>
          <p:spPr>
            <a:xfrm>
              <a:off x="5205677" y="1309828"/>
              <a:ext cx="493370" cy="47924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2400" dirty="0">
                <a:solidFill>
                  <a:prstClr val="white"/>
                </a:solidFill>
                <a:latin typeface="张海山锐线体简"/>
                <a:cs typeface="+mn-ea"/>
                <a:sym typeface="+mn-lt"/>
              </a:endParaRPr>
            </a:p>
          </p:txBody>
        </p:sp>
        <p:sp>
          <p:nvSpPr>
            <p:cNvPr id="54" name="Freeform 117"/>
            <p:cNvSpPr/>
            <p:nvPr/>
          </p:nvSpPr>
          <p:spPr bwMode="auto">
            <a:xfrm>
              <a:off x="5317181" y="1414269"/>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grpSp>
      <p:grpSp>
        <p:nvGrpSpPr>
          <p:cNvPr id="8" name="Group 55"/>
          <p:cNvGrpSpPr/>
          <p:nvPr/>
        </p:nvGrpSpPr>
        <p:grpSpPr>
          <a:xfrm>
            <a:off x="1050787" y="3108286"/>
            <a:ext cx="657656" cy="638827"/>
            <a:chOff x="5205677" y="1966548"/>
            <a:chExt cx="493370" cy="479245"/>
          </a:xfrm>
        </p:grpSpPr>
        <p:sp>
          <p:nvSpPr>
            <p:cNvPr id="57" name="Rounded Rectangle 56"/>
            <p:cNvSpPr/>
            <p:nvPr/>
          </p:nvSpPr>
          <p:spPr>
            <a:xfrm>
              <a:off x="5205677" y="1966548"/>
              <a:ext cx="493370" cy="47924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2400" dirty="0">
                <a:solidFill>
                  <a:prstClr val="white"/>
                </a:solidFill>
                <a:latin typeface="张海山锐线体简"/>
                <a:cs typeface="+mn-ea"/>
                <a:sym typeface="+mn-lt"/>
              </a:endParaRPr>
            </a:p>
          </p:txBody>
        </p:sp>
        <p:sp>
          <p:nvSpPr>
            <p:cNvPr id="60" name="Freeform 36"/>
            <p:cNvSpPr>
              <a:spLocks noEditPoints="1"/>
            </p:cNvSpPr>
            <p:nvPr/>
          </p:nvSpPr>
          <p:spPr bwMode="auto">
            <a:xfrm>
              <a:off x="5317181" y="2059372"/>
              <a:ext cx="270363" cy="29359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grpSp>
      <p:grpSp>
        <p:nvGrpSpPr>
          <p:cNvPr id="9" name="Group 62"/>
          <p:cNvGrpSpPr/>
          <p:nvPr/>
        </p:nvGrpSpPr>
        <p:grpSpPr>
          <a:xfrm>
            <a:off x="1050787" y="4085258"/>
            <a:ext cx="657656" cy="638827"/>
            <a:chOff x="5205677" y="2623268"/>
            <a:chExt cx="493370" cy="479245"/>
          </a:xfrm>
        </p:grpSpPr>
        <p:sp>
          <p:nvSpPr>
            <p:cNvPr id="65" name="Rounded Rectangle 64"/>
            <p:cNvSpPr/>
            <p:nvPr/>
          </p:nvSpPr>
          <p:spPr>
            <a:xfrm>
              <a:off x="5205677" y="2623268"/>
              <a:ext cx="493370" cy="47924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2400" dirty="0">
                <a:solidFill>
                  <a:prstClr val="white"/>
                </a:solidFill>
                <a:latin typeface="张海山锐线体简"/>
                <a:cs typeface="+mn-ea"/>
                <a:sym typeface="+mn-lt"/>
              </a:endParaRPr>
            </a:p>
          </p:txBody>
        </p:sp>
        <p:sp>
          <p:nvSpPr>
            <p:cNvPr id="66" name="Freeform 13"/>
            <p:cNvSpPr>
              <a:spLocks noEditPoints="1"/>
            </p:cNvSpPr>
            <p:nvPr/>
          </p:nvSpPr>
          <p:spPr bwMode="auto">
            <a:xfrm>
              <a:off x="5301275" y="2711803"/>
              <a:ext cx="302175" cy="302175"/>
            </a:xfrm>
            <a:custGeom>
              <a:avLst/>
              <a:gdLst/>
              <a:ahLst/>
              <a:cxnLst>
                <a:cxn ang="0">
                  <a:pos x="60" y="40"/>
                </a:cxn>
                <a:cxn ang="0">
                  <a:pos x="40" y="60"/>
                </a:cxn>
                <a:cxn ang="0">
                  <a:pos x="36" y="61"/>
                </a:cxn>
                <a:cxn ang="0">
                  <a:pos x="33" y="60"/>
                </a:cxn>
                <a:cxn ang="0">
                  <a:pos x="4" y="31"/>
                </a:cxn>
                <a:cxn ang="0">
                  <a:pos x="0" y="22"/>
                </a:cxn>
                <a:cxn ang="0">
                  <a:pos x="0" y="6"/>
                </a:cxn>
                <a:cxn ang="0">
                  <a:pos x="6" y="0"/>
                </a:cxn>
                <a:cxn ang="0">
                  <a:pos x="22" y="0"/>
                </a:cxn>
                <a:cxn ang="0">
                  <a:pos x="31" y="4"/>
                </a:cxn>
                <a:cxn ang="0">
                  <a:pos x="60" y="33"/>
                </a:cxn>
                <a:cxn ang="0">
                  <a:pos x="61" y="36"/>
                </a:cxn>
                <a:cxn ang="0">
                  <a:pos x="60" y="40"/>
                </a:cxn>
                <a:cxn ang="0">
                  <a:pos x="13" y="8"/>
                </a:cxn>
                <a:cxn ang="0">
                  <a:pos x="8" y="13"/>
                </a:cxn>
                <a:cxn ang="0">
                  <a:pos x="13" y="18"/>
                </a:cxn>
                <a:cxn ang="0">
                  <a:pos x="18" y="13"/>
                </a:cxn>
                <a:cxn ang="0">
                  <a:pos x="13" y="8"/>
                </a:cxn>
              </a:cxnLst>
              <a:rect l="0" t="0" r="r" b="b"/>
              <a:pathLst>
                <a:path w="61" h="61">
                  <a:moveTo>
                    <a:pt x="60" y="40"/>
                  </a:moveTo>
                  <a:cubicBezTo>
                    <a:pt x="40" y="60"/>
                    <a:pt x="40" y="60"/>
                    <a:pt x="40" y="60"/>
                  </a:cubicBezTo>
                  <a:cubicBezTo>
                    <a:pt x="39" y="61"/>
                    <a:pt x="38" y="61"/>
                    <a:pt x="36" y="61"/>
                  </a:cubicBezTo>
                  <a:cubicBezTo>
                    <a:pt x="35" y="61"/>
                    <a:pt x="34" y="61"/>
                    <a:pt x="33" y="60"/>
                  </a:cubicBezTo>
                  <a:cubicBezTo>
                    <a:pt x="4" y="31"/>
                    <a:pt x="4" y="31"/>
                    <a:pt x="4" y="31"/>
                  </a:cubicBezTo>
                  <a:cubicBezTo>
                    <a:pt x="2" y="29"/>
                    <a:pt x="0" y="25"/>
                    <a:pt x="0" y="22"/>
                  </a:cubicBezTo>
                  <a:cubicBezTo>
                    <a:pt x="0" y="6"/>
                    <a:pt x="0" y="6"/>
                    <a:pt x="0" y="6"/>
                  </a:cubicBezTo>
                  <a:cubicBezTo>
                    <a:pt x="0" y="3"/>
                    <a:pt x="3" y="0"/>
                    <a:pt x="6" y="0"/>
                  </a:cubicBezTo>
                  <a:cubicBezTo>
                    <a:pt x="22" y="0"/>
                    <a:pt x="22" y="0"/>
                    <a:pt x="22" y="0"/>
                  </a:cubicBezTo>
                  <a:cubicBezTo>
                    <a:pt x="25" y="0"/>
                    <a:pt x="29" y="2"/>
                    <a:pt x="31" y="4"/>
                  </a:cubicBezTo>
                  <a:cubicBezTo>
                    <a:pt x="60" y="33"/>
                    <a:pt x="60" y="33"/>
                    <a:pt x="60" y="33"/>
                  </a:cubicBezTo>
                  <a:cubicBezTo>
                    <a:pt x="61" y="34"/>
                    <a:pt x="61" y="35"/>
                    <a:pt x="61" y="36"/>
                  </a:cubicBezTo>
                  <a:cubicBezTo>
                    <a:pt x="61" y="38"/>
                    <a:pt x="61" y="39"/>
                    <a:pt x="60" y="40"/>
                  </a:cubicBezTo>
                  <a:close/>
                  <a:moveTo>
                    <a:pt x="13" y="8"/>
                  </a:moveTo>
                  <a:cubicBezTo>
                    <a:pt x="10" y="8"/>
                    <a:pt x="8" y="10"/>
                    <a:pt x="8" y="13"/>
                  </a:cubicBezTo>
                  <a:cubicBezTo>
                    <a:pt x="8" y="16"/>
                    <a:pt x="10" y="18"/>
                    <a:pt x="13" y="18"/>
                  </a:cubicBezTo>
                  <a:cubicBezTo>
                    <a:pt x="16" y="18"/>
                    <a:pt x="18" y="16"/>
                    <a:pt x="18" y="13"/>
                  </a:cubicBezTo>
                  <a:cubicBezTo>
                    <a:pt x="18" y="10"/>
                    <a:pt x="16" y="8"/>
                    <a:pt x="13" y="8"/>
                  </a:cubicBez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grpSp>
      <p:grpSp>
        <p:nvGrpSpPr>
          <p:cNvPr id="10" name="Group 66"/>
          <p:cNvGrpSpPr/>
          <p:nvPr/>
        </p:nvGrpSpPr>
        <p:grpSpPr>
          <a:xfrm>
            <a:off x="1050787" y="5062231"/>
            <a:ext cx="657656" cy="638827"/>
            <a:chOff x="5205677" y="3279988"/>
            <a:chExt cx="493370" cy="479245"/>
          </a:xfrm>
        </p:grpSpPr>
        <p:sp>
          <p:nvSpPr>
            <p:cNvPr id="68" name="Rounded Rectangle 67"/>
            <p:cNvSpPr/>
            <p:nvPr/>
          </p:nvSpPr>
          <p:spPr>
            <a:xfrm>
              <a:off x="5205677" y="3279988"/>
              <a:ext cx="493370" cy="4792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bIns="121888" rtlCol="0" anchor="ctr"/>
            <a:lstStyle/>
            <a:p>
              <a:pPr algn="ctr" defTabSz="913765"/>
              <a:endParaRPr lang="en-US" sz="2400" dirty="0">
                <a:solidFill>
                  <a:prstClr val="white"/>
                </a:solidFill>
                <a:latin typeface="张海山锐线体简"/>
                <a:cs typeface="+mn-ea"/>
                <a:sym typeface="+mn-lt"/>
              </a:endParaRPr>
            </a:p>
          </p:txBody>
        </p:sp>
        <p:sp>
          <p:nvSpPr>
            <p:cNvPr id="69" name="Freeform 171"/>
            <p:cNvSpPr>
              <a:spLocks noEditPoints="1"/>
            </p:cNvSpPr>
            <p:nvPr/>
          </p:nvSpPr>
          <p:spPr bwMode="auto">
            <a:xfrm>
              <a:off x="5300142" y="3369769"/>
              <a:ext cx="304440" cy="299683"/>
            </a:xfrm>
            <a:custGeom>
              <a:avLst/>
              <a:gdLst/>
              <a:ahLst/>
              <a:cxnLst>
                <a:cxn ang="0">
                  <a:pos x="30" y="58"/>
                </a:cxn>
                <a:cxn ang="0">
                  <a:pos x="0" y="29"/>
                </a:cxn>
                <a:cxn ang="0">
                  <a:pos x="30" y="0"/>
                </a:cxn>
                <a:cxn ang="0">
                  <a:pos x="59" y="29"/>
                </a:cxn>
                <a:cxn ang="0">
                  <a:pos x="30" y="58"/>
                </a:cxn>
                <a:cxn ang="0">
                  <a:pos x="30" y="8"/>
                </a:cxn>
                <a:cxn ang="0">
                  <a:pos x="9" y="29"/>
                </a:cxn>
                <a:cxn ang="0">
                  <a:pos x="30" y="49"/>
                </a:cxn>
                <a:cxn ang="0">
                  <a:pos x="50" y="29"/>
                </a:cxn>
                <a:cxn ang="0">
                  <a:pos x="30" y="8"/>
                </a:cxn>
                <a:cxn ang="0">
                  <a:pos x="34" y="32"/>
                </a:cxn>
                <a:cxn ang="0">
                  <a:pos x="33" y="34"/>
                </a:cxn>
                <a:cxn ang="0">
                  <a:pos x="21" y="34"/>
                </a:cxn>
                <a:cxn ang="0">
                  <a:pos x="20" y="32"/>
                </a:cxn>
                <a:cxn ang="0">
                  <a:pos x="20" y="30"/>
                </a:cxn>
                <a:cxn ang="0">
                  <a:pos x="21" y="29"/>
                </a:cxn>
                <a:cxn ang="0">
                  <a:pos x="30" y="29"/>
                </a:cxn>
                <a:cxn ang="0">
                  <a:pos x="30" y="15"/>
                </a:cxn>
                <a:cxn ang="0">
                  <a:pos x="31" y="14"/>
                </a:cxn>
                <a:cxn ang="0">
                  <a:pos x="33" y="14"/>
                </a:cxn>
                <a:cxn ang="0">
                  <a:pos x="34" y="15"/>
                </a:cxn>
                <a:cxn ang="0">
                  <a:pos x="34" y="32"/>
                </a:cxn>
              </a:cxnLst>
              <a:rect l="0" t="0"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30" y="8"/>
                  </a:moveTo>
                  <a:cubicBezTo>
                    <a:pt x="18" y="8"/>
                    <a:pt x="9" y="17"/>
                    <a:pt x="9" y="29"/>
                  </a:cubicBezTo>
                  <a:cubicBezTo>
                    <a:pt x="9" y="40"/>
                    <a:pt x="18" y="49"/>
                    <a:pt x="30" y="49"/>
                  </a:cubicBezTo>
                  <a:cubicBezTo>
                    <a:pt x="41" y="49"/>
                    <a:pt x="50" y="40"/>
                    <a:pt x="50" y="29"/>
                  </a:cubicBezTo>
                  <a:cubicBezTo>
                    <a:pt x="50" y="17"/>
                    <a:pt x="41" y="8"/>
                    <a:pt x="30" y="8"/>
                  </a:cubicBezTo>
                  <a:close/>
                  <a:moveTo>
                    <a:pt x="34" y="32"/>
                  </a:moveTo>
                  <a:cubicBezTo>
                    <a:pt x="34" y="33"/>
                    <a:pt x="34" y="34"/>
                    <a:pt x="33" y="34"/>
                  </a:cubicBezTo>
                  <a:cubicBezTo>
                    <a:pt x="21" y="34"/>
                    <a:pt x="21" y="34"/>
                    <a:pt x="21" y="34"/>
                  </a:cubicBezTo>
                  <a:cubicBezTo>
                    <a:pt x="20" y="34"/>
                    <a:pt x="20" y="33"/>
                    <a:pt x="20" y="32"/>
                  </a:cubicBezTo>
                  <a:cubicBezTo>
                    <a:pt x="20" y="30"/>
                    <a:pt x="20" y="30"/>
                    <a:pt x="20" y="30"/>
                  </a:cubicBezTo>
                  <a:cubicBezTo>
                    <a:pt x="20" y="29"/>
                    <a:pt x="20" y="29"/>
                    <a:pt x="21" y="29"/>
                  </a:cubicBezTo>
                  <a:cubicBezTo>
                    <a:pt x="30" y="29"/>
                    <a:pt x="30" y="29"/>
                    <a:pt x="30" y="29"/>
                  </a:cubicBezTo>
                  <a:cubicBezTo>
                    <a:pt x="30" y="15"/>
                    <a:pt x="30" y="15"/>
                    <a:pt x="30" y="15"/>
                  </a:cubicBezTo>
                  <a:cubicBezTo>
                    <a:pt x="30" y="15"/>
                    <a:pt x="30" y="14"/>
                    <a:pt x="31" y="14"/>
                  </a:cubicBezTo>
                  <a:cubicBezTo>
                    <a:pt x="33" y="14"/>
                    <a:pt x="33" y="14"/>
                    <a:pt x="33" y="14"/>
                  </a:cubicBezTo>
                  <a:cubicBezTo>
                    <a:pt x="34" y="14"/>
                    <a:pt x="34" y="15"/>
                    <a:pt x="34" y="15"/>
                  </a:cubicBezTo>
                  <a:lnTo>
                    <a:pt x="34" y="32"/>
                  </a:ln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grpSp>
      <p:sp>
        <p:nvSpPr>
          <p:cNvPr id="39" name="文本框 38"/>
          <p:cNvSpPr txBox="1"/>
          <p:nvPr/>
        </p:nvSpPr>
        <p:spPr>
          <a:xfrm>
            <a:off x="3613462" y="153671"/>
            <a:ext cx="5255202" cy="769241"/>
          </a:xfrm>
          <a:prstGeom prst="rect">
            <a:avLst/>
          </a:prstGeom>
          <a:noFill/>
        </p:spPr>
        <p:txBody>
          <a:bodyPr wrap="square" lIns="91416" tIns="45708" rIns="91416" bIns="45708" rtlCol="0">
            <a:spAutoFit/>
          </a:bodyPr>
          <a:lstStyle/>
          <a:p>
            <a:pPr algn="ctr" defTabSz="913765"/>
            <a:r>
              <a:rPr kumimoji="1" lang="zh-CN" altLang="en-US" sz="4400" b="1" dirty="0">
                <a:solidFill>
                  <a:prstClr val="white"/>
                </a:solidFill>
                <a:latin typeface="张海山锐线体简"/>
                <a:cs typeface="+mn-ea"/>
                <a:sym typeface="+mn-lt"/>
              </a:rPr>
              <a:t>添加您的标题</a:t>
            </a:r>
            <a:endParaRPr kumimoji="1" lang="zh-CN" altLang="en-US" sz="4400" b="1" dirty="0">
              <a:solidFill>
                <a:prstClr val="white"/>
              </a:solidFill>
              <a:latin typeface="张海山锐线体简"/>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8" presetClass="entr" presetSubtype="3"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upRight)">
                                      <p:cBhvr>
                                        <p:cTn id="12" dur="500"/>
                                        <p:tgtEl>
                                          <p:spTgt spid="3"/>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anim calcmode="lin" valueType="num">
                                      <p:cBhvr>
                                        <p:cTn id="15" dur="500" fill="hold"/>
                                        <p:tgtEl>
                                          <p:spTgt spid="86"/>
                                        </p:tgtEl>
                                        <p:attrNameLst>
                                          <p:attrName>ppt_w</p:attrName>
                                        </p:attrNameLst>
                                      </p:cBhvr>
                                      <p:tavLst>
                                        <p:tav tm="0">
                                          <p:val>
                                            <p:fltVal val="0"/>
                                          </p:val>
                                        </p:tav>
                                        <p:tav tm="100000">
                                          <p:val>
                                            <p:strVal val="#ppt_w"/>
                                          </p:val>
                                        </p:tav>
                                      </p:tavLst>
                                    </p:anim>
                                    <p:anim calcmode="lin" valueType="num">
                                      <p:cBhvr>
                                        <p:cTn id="16" dur="500" fill="hold"/>
                                        <p:tgtEl>
                                          <p:spTgt spid="86"/>
                                        </p:tgtEl>
                                        <p:attrNameLst>
                                          <p:attrName>ppt_h</p:attrName>
                                        </p:attrNameLst>
                                      </p:cBhvr>
                                      <p:tavLst>
                                        <p:tav tm="0">
                                          <p:val>
                                            <p:fltVal val="0"/>
                                          </p:val>
                                        </p:tav>
                                        <p:tav tm="100000">
                                          <p:val>
                                            <p:strVal val="#ppt_h"/>
                                          </p:val>
                                        </p:tav>
                                      </p:tavLst>
                                    </p:anim>
                                    <p:animEffect transition="in" filter="fade">
                                      <p:cBhvr>
                                        <p:cTn id="17" dur="500"/>
                                        <p:tgtEl>
                                          <p:spTgt spid="86"/>
                                        </p:tgtEl>
                                      </p:cBhvr>
                                    </p:animEffect>
                                  </p:childTnLst>
                                </p:cTn>
                              </p:par>
                            </p:childTnLst>
                          </p:cTn>
                        </p:par>
                        <p:par>
                          <p:cTn id="18" fill="hold">
                            <p:stCondLst>
                              <p:cond delay="1000"/>
                            </p:stCondLst>
                            <p:childTnLst>
                              <p:par>
                                <p:cTn id="19" presetID="2" presetClass="entr" presetSubtype="4" accel="50000" decel="50000"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ppt_x"/>
                                          </p:val>
                                        </p:tav>
                                        <p:tav tm="100000">
                                          <p:val>
                                            <p:strVal val="#ppt_x"/>
                                          </p:val>
                                        </p:tav>
                                      </p:tavLst>
                                    </p:anim>
                                    <p:anim calcmode="lin" valueType="num">
                                      <p:cBhvr additive="base">
                                        <p:cTn id="22" dur="500" fill="hold"/>
                                        <p:tgtEl>
                                          <p:spTgt spid="45"/>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18" presetClass="entr" presetSubtype="3" fill="hold"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strips(upRight)">
                                      <p:cBhvr>
                                        <p:cTn id="26" dur="500"/>
                                        <p:tgtEl>
                                          <p:spTgt spid="64"/>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anim calcmode="lin" valueType="num">
                                      <p:cBhvr>
                                        <p:cTn id="29" dur="500" fill="hold"/>
                                        <p:tgtEl>
                                          <p:spTgt spid="87"/>
                                        </p:tgtEl>
                                        <p:attrNameLst>
                                          <p:attrName>ppt_w</p:attrName>
                                        </p:attrNameLst>
                                      </p:cBhvr>
                                      <p:tavLst>
                                        <p:tav tm="0">
                                          <p:val>
                                            <p:fltVal val="0"/>
                                          </p:val>
                                        </p:tav>
                                        <p:tav tm="100000">
                                          <p:val>
                                            <p:strVal val="#ppt_w"/>
                                          </p:val>
                                        </p:tav>
                                      </p:tavLst>
                                    </p:anim>
                                    <p:anim calcmode="lin" valueType="num">
                                      <p:cBhvr>
                                        <p:cTn id="30" dur="500" fill="hold"/>
                                        <p:tgtEl>
                                          <p:spTgt spid="87"/>
                                        </p:tgtEl>
                                        <p:attrNameLst>
                                          <p:attrName>ppt_h</p:attrName>
                                        </p:attrNameLst>
                                      </p:cBhvr>
                                      <p:tavLst>
                                        <p:tav tm="0">
                                          <p:val>
                                            <p:fltVal val="0"/>
                                          </p:val>
                                        </p:tav>
                                        <p:tav tm="100000">
                                          <p:val>
                                            <p:strVal val="#ppt_h"/>
                                          </p:val>
                                        </p:tav>
                                      </p:tavLst>
                                    </p:anim>
                                    <p:animEffect transition="in" filter="fade">
                                      <p:cBhvr>
                                        <p:cTn id="31" dur="500"/>
                                        <p:tgtEl>
                                          <p:spTgt spid="87"/>
                                        </p:tgtEl>
                                      </p:cBhvr>
                                    </p:animEffect>
                                  </p:childTnLst>
                                </p:cTn>
                              </p:par>
                            </p:childTnLst>
                          </p:cTn>
                        </p:par>
                        <p:par>
                          <p:cTn id="32" fill="hold">
                            <p:stCondLst>
                              <p:cond delay="2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500" fill="hold"/>
                                        <p:tgtEl>
                                          <p:spTgt spid="47"/>
                                        </p:tgtEl>
                                        <p:attrNameLst>
                                          <p:attrName>ppt_x</p:attrName>
                                        </p:attrNameLst>
                                      </p:cBhvr>
                                      <p:tavLst>
                                        <p:tav tm="0">
                                          <p:val>
                                            <p:strVal val="#ppt_x"/>
                                          </p:val>
                                        </p:tav>
                                        <p:tav tm="100000">
                                          <p:val>
                                            <p:strVal val="#ppt_x"/>
                                          </p:val>
                                        </p:tav>
                                      </p:tavLst>
                                    </p:anim>
                                    <p:anim calcmode="lin" valueType="num">
                                      <p:cBhvr additive="base">
                                        <p:cTn id="36" dur="500" fill="hold"/>
                                        <p:tgtEl>
                                          <p:spTgt spid="47"/>
                                        </p:tgtEl>
                                        <p:attrNameLst>
                                          <p:attrName>ppt_y</p:attrName>
                                        </p:attrNameLst>
                                      </p:cBhvr>
                                      <p:tavLst>
                                        <p:tav tm="0">
                                          <p:val>
                                            <p:strVal val="1+#ppt_h/2"/>
                                          </p:val>
                                        </p:tav>
                                        <p:tav tm="100000">
                                          <p:val>
                                            <p:strVal val="#ppt_y"/>
                                          </p:val>
                                        </p:tav>
                                      </p:tavLst>
                                    </p:anim>
                                  </p:childTnLst>
                                </p:cTn>
                              </p:par>
                            </p:childTnLst>
                          </p:cTn>
                        </p:par>
                        <p:par>
                          <p:cTn id="37" fill="hold">
                            <p:stCondLst>
                              <p:cond delay="2500"/>
                            </p:stCondLst>
                            <p:childTnLst>
                              <p:par>
                                <p:cTn id="38" presetID="18" presetClass="entr" presetSubtype="3"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strips(upRight)">
                                      <p:cBhvr>
                                        <p:cTn id="40" dur="500"/>
                                        <p:tgtEl>
                                          <p:spTgt spid="6"/>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85"/>
                                        </p:tgtEl>
                                        <p:attrNameLst>
                                          <p:attrName>style.visibility</p:attrName>
                                        </p:attrNameLst>
                                      </p:cBhvr>
                                      <p:to>
                                        <p:strVal val="visible"/>
                                      </p:to>
                                    </p:set>
                                    <p:anim calcmode="lin" valueType="num">
                                      <p:cBhvr>
                                        <p:cTn id="43" dur="500" fill="hold"/>
                                        <p:tgtEl>
                                          <p:spTgt spid="85"/>
                                        </p:tgtEl>
                                        <p:attrNameLst>
                                          <p:attrName>ppt_w</p:attrName>
                                        </p:attrNameLst>
                                      </p:cBhvr>
                                      <p:tavLst>
                                        <p:tav tm="0">
                                          <p:val>
                                            <p:fltVal val="0"/>
                                          </p:val>
                                        </p:tav>
                                        <p:tav tm="100000">
                                          <p:val>
                                            <p:strVal val="#ppt_w"/>
                                          </p:val>
                                        </p:tav>
                                      </p:tavLst>
                                    </p:anim>
                                    <p:anim calcmode="lin" valueType="num">
                                      <p:cBhvr>
                                        <p:cTn id="44" dur="500" fill="hold"/>
                                        <p:tgtEl>
                                          <p:spTgt spid="85"/>
                                        </p:tgtEl>
                                        <p:attrNameLst>
                                          <p:attrName>ppt_h</p:attrName>
                                        </p:attrNameLst>
                                      </p:cBhvr>
                                      <p:tavLst>
                                        <p:tav tm="0">
                                          <p:val>
                                            <p:fltVal val="0"/>
                                          </p:val>
                                        </p:tav>
                                        <p:tav tm="100000">
                                          <p:val>
                                            <p:strVal val="#ppt_h"/>
                                          </p:val>
                                        </p:tav>
                                      </p:tavLst>
                                    </p:anim>
                                    <p:animEffect transition="in" filter="fade">
                                      <p:cBhvr>
                                        <p:cTn id="45" dur="500"/>
                                        <p:tgtEl>
                                          <p:spTgt spid="85"/>
                                        </p:tgtEl>
                                      </p:cBhvr>
                                    </p:animEffect>
                                  </p:childTnLst>
                                </p:cTn>
                              </p:par>
                            </p:childTnLst>
                          </p:cTn>
                        </p:par>
                        <p:par>
                          <p:cTn id="46" fill="hold">
                            <p:stCondLst>
                              <p:cond delay="3000"/>
                            </p:stCondLst>
                            <p:childTnLst>
                              <p:par>
                                <p:cTn id="47" presetID="2" presetClass="entr" presetSubtype="4" accel="50000" decel="50000" fill="hold" grpId="0" nodeType="afterEffect">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cBhvr additive="base">
                                        <p:cTn id="49" dur="500" fill="hold"/>
                                        <p:tgtEl>
                                          <p:spTgt spid="48"/>
                                        </p:tgtEl>
                                        <p:attrNameLst>
                                          <p:attrName>ppt_x</p:attrName>
                                        </p:attrNameLst>
                                      </p:cBhvr>
                                      <p:tavLst>
                                        <p:tav tm="0">
                                          <p:val>
                                            <p:strVal val="#ppt_x"/>
                                          </p:val>
                                        </p:tav>
                                        <p:tav tm="100000">
                                          <p:val>
                                            <p:strVal val="#ppt_x"/>
                                          </p:val>
                                        </p:tav>
                                      </p:tavLst>
                                    </p:anim>
                                    <p:anim calcmode="lin" valueType="num">
                                      <p:cBhvr additive="base">
                                        <p:cTn id="50" dur="500" fill="hold"/>
                                        <p:tgtEl>
                                          <p:spTgt spid="48"/>
                                        </p:tgtEl>
                                        <p:attrNameLst>
                                          <p:attrName>ppt_y</p:attrName>
                                        </p:attrNameLst>
                                      </p:cBhvr>
                                      <p:tavLst>
                                        <p:tav tm="0">
                                          <p:val>
                                            <p:strVal val="1+#ppt_h/2"/>
                                          </p:val>
                                        </p:tav>
                                        <p:tav tm="100000">
                                          <p:val>
                                            <p:strVal val="#ppt_y"/>
                                          </p:val>
                                        </p:tav>
                                      </p:tavLst>
                                    </p:anim>
                                  </p:childTnLst>
                                </p:cTn>
                              </p:par>
                            </p:childTnLst>
                          </p:cTn>
                        </p:par>
                        <p:par>
                          <p:cTn id="51" fill="hold">
                            <p:stCondLst>
                              <p:cond delay="3500"/>
                            </p:stCondLst>
                            <p:childTnLst>
                              <p:par>
                                <p:cTn id="52" presetID="18" presetClass="entr" presetSubtype="3" fill="hold" nodeType="after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strips(upRight)">
                                      <p:cBhvr>
                                        <p:cTn id="54" dur="500"/>
                                        <p:tgtEl>
                                          <p:spTgt spid="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anim calcmode="lin" valueType="num">
                                      <p:cBhvr>
                                        <p:cTn id="57" dur="500" fill="hold"/>
                                        <p:tgtEl>
                                          <p:spTgt spid="88"/>
                                        </p:tgtEl>
                                        <p:attrNameLst>
                                          <p:attrName>ppt_w</p:attrName>
                                        </p:attrNameLst>
                                      </p:cBhvr>
                                      <p:tavLst>
                                        <p:tav tm="0">
                                          <p:val>
                                            <p:fltVal val="0"/>
                                          </p:val>
                                        </p:tav>
                                        <p:tav tm="100000">
                                          <p:val>
                                            <p:strVal val="#ppt_w"/>
                                          </p:val>
                                        </p:tav>
                                      </p:tavLst>
                                    </p:anim>
                                    <p:anim calcmode="lin" valueType="num">
                                      <p:cBhvr>
                                        <p:cTn id="58" dur="500" fill="hold"/>
                                        <p:tgtEl>
                                          <p:spTgt spid="88"/>
                                        </p:tgtEl>
                                        <p:attrNameLst>
                                          <p:attrName>ppt_h</p:attrName>
                                        </p:attrNameLst>
                                      </p:cBhvr>
                                      <p:tavLst>
                                        <p:tav tm="0">
                                          <p:val>
                                            <p:fltVal val="0"/>
                                          </p:val>
                                        </p:tav>
                                        <p:tav tm="100000">
                                          <p:val>
                                            <p:strVal val="#ppt_h"/>
                                          </p:val>
                                        </p:tav>
                                      </p:tavLst>
                                    </p:anim>
                                    <p:animEffect transition="in" filter="fade">
                                      <p:cBhvr>
                                        <p:cTn id="59" dur="500"/>
                                        <p:tgtEl>
                                          <p:spTgt spid="88"/>
                                        </p:tgtEl>
                                      </p:cBhvr>
                                    </p:animEffect>
                                  </p:childTnLst>
                                </p:cTn>
                              </p:par>
                            </p:childTnLst>
                          </p:cTn>
                        </p:par>
                        <p:par>
                          <p:cTn id="60" fill="hold">
                            <p:stCondLst>
                              <p:cond delay="4000"/>
                            </p:stCondLst>
                            <p:childTnLst>
                              <p:par>
                                <p:cTn id="61" presetID="53" presetClass="entr" presetSubtype="16" fill="hold" nodeType="after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p:cTn id="63" dur="500" fill="hold"/>
                                        <p:tgtEl>
                                          <p:spTgt spid="7"/>
                                        </p:tgtEl>
                                        <p:attrNameLst>
                                          <p:attrName>ppt_w</p:attrName>
                                        </p:attrNameLst>
                                      </p:cBhvr>
                                      <p:tavLst>
                                        <p:tav tm="0">
                                          <p:val>
                                            <p:fltVal val="0"/>
                                          </p:val>
                                        </p:tav>
                                        <p:tav tm="100000">
                                          <p:val>
                                            <p:strVal val="#ppt_w"/>
                                          </p:val>
                                        </p:tav>
                                      </p:tavLst>
                                    </p:anim>
                                    <p:anim calcmode="lin" valueType="num">
                                      <p:cBhvr>
                                        <p:cTn id="64" dur="500" fill="hold"/>
                                        <p:tgtEl>
                                          <p:spTgt spid="7"/>
                                        </p:tgtEl>
                                        <p:attrNameLst>
                                          <p:attrName>ppt_h</p:attrName>
                                        </p:attrNameLst>
                                      </p:cBhvr>
                                      <p:tavLst>
                                        <p:tav tm="0">
                                          <p:val>
                                            <p:fltVal val="0"/>
                                          </p:val>
                                        </p:tav>
                                        <p:tav tm="100000">
                                          <p:val>
                                            <p:strVal val="#ppt_h"/>
                                          </p:val>
                                        </p:tav>
                                      </p:tavLst>
                                    </p:anim>
                                    <p:animEffect transition="in" filter="fade">
                                      <p:cBhvr>
                                        <p:cTn id="65" dur="500"/>
                                        <p:tgtEl>
                                          <p:spTgt spid="7"/>
                                        </p:tgtEl>
                                      </p:cBhvr>
                                    </p:animEffect>
                                  </p:childTnLst>
                                </p:cTn>
                              </p:par>
                              <p:par>
                                <p:cTn id="66" presetID="2" presetClass="entr" presetSubtype="4" accel="50000" decel="50000"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ppt_x"/>
                                          </p:val>
                                        </p:tav>
                                        <p:tav tm="100000">
                                          <p:val>
                                            <p:strVal val="#ppt_x"/>
                                          </p:val>
                                        </p:tav>
                                      </p:tavLst>
                                    </p:anim>
                                    <p:anim calcmode="lin" valueType="num">
                                      <p:cBhvr additive="base">
                                        <p:cTn id="69" dur="500" fill="hold"/>
                                        <p:tgtEl>
                                          <p:spTgt spid="43"/>
                                        </p:tgtEl>
                                        <p:attrNameLst>
                                          <p:attrName>ppt_y</p:attrName>
                                        </p:attrNameLst>
                                      </p:cBhvr>
                                      <p:tavLst>
                                        <p:tav tm="0">
                                          <p:val>
                                            <p:strVal val="1+#ppt_h/2"/>
                                          </p:val>
                                        </p:tav>
                                        <p:tav tm="100000">
                                          <p:val>
                                            <p:strVal val="#ppt_y"/>
                                          </p:val>
                                        </p:tav>
                                      </p:tavLst>
                                    </p:anim>
                                  </p:childTnLst>
                                </p:cTn>
                              </p:par>
                            </p:childTnLst>
                          </p:cTn>
                        </p:par>
                        <p:par>
                          <p:cTn id="70" fill="hold">
                            <p:stCondLst>
                              <p:cond delay="4500"/>
                            </p:stCondLst>
                            <p:childTnLst>
                              <p:par>
                                <p:cTn id="71" presetID="53" presetClass="entr" presetSubtype="16" fill="hold" nodeType="afterEffect">
                                  <p:stCondLst>
                                    <p:cond delay="0"/>
                                  </p:stCondLst>
                                  <p:childTnLst>
                                    <p:set>
                                      <p:cBhvr>
                                        <p:cTn id="72" dur="1" fill="hold">
                                          <p:stCondLst>
                                            <p:cond delay="0"/>
                                          </p:stCondLst>
                                        </p:cTn>
                                        <p:tgtEl>
                                          <p:spTgt spid="8"/>
                                        </p:tgtEl>
                                        <p:attrNameLst>
                                          <p:attrName>style.visibility</p:attrName>
                                        </p:attrNameLst>
                                      </p:cBhvr>
                                      <p:to>
                                        <p:strVal val="visible"/>
                                      </p:to>
                                    </p:set>
                                    <p:anim calcmode="lin" valueType="num">
                                      <p:cBhvr>
                                        <p:cTn id="73" dur="500" fill="hold"/>
                                        <p:tgtEl>
                                          <p:spTgt spid="8"/>
                                        </p:tgtEl>
                                        <p:attrNameLst>
                                          <p:attrName>ppt_w</p:attrName>
                                        </p:attrNameLst>
                                      </p:cBhvr>
                                      <p:tavLst>
                                        <p:tav tm="0">
                                          <p:val>
                                            <p:fltVal val="0"/>
                                          </p:val>
                                        </p:tav>
                                        <p:tav tm="100000">
                                          <p:val>
                                            <p:strVal val="#ppt_w"/>
                                          </p:val>
                                        </p:tav>
                                      </p:tavLst>
                                    </p:anim>
                                    <p:anim calcmode="lin" valueType="num">
                                      <p:cBhvr>
                                        <p:cTn id="74" dur="500" fill="hold"/>
                                        <p:tgtEl>
                                          <p:spTgt spid="8"/>
                                        </p:tgtEl>
                                        <p:attrNameLst>
                                          <p:attrName>ppt_h</p:attrName>
                                        </p:attrNameLst>
                                      </p:cBhvr>
                                      <p:tavLst>
                                        <p:tav tm="0">
                                          <p:val>
                                            <p:fltVal val="0"/>
                                          </p:val>
                                        </p:tav>
                                        <p:tav tm="100000">
                                          <p:val>
                                            <p:strVal val="#ppt_h"/>
                                          </p:val>
                                        </p:tav>
                                      </p:tavLst>
                                    </p:anim>
                                    <p:animEffect transition="in" filter="fade">
                                      <p:cBhvr>
                                        <p:cTn id="75" dur="500"/>
                                        <p:tgtEl>
                                          <p:spTgt spid="8"/>
                                        </p:tgtEl>
                                      </p:cBhvr>
                                    </p:animEffect>
                                  </p:childTnLst>
                                </p:cTn>
                              </p:par>
                              <p:par>
                                <p:cTn id="76" presetID="2" presetClass="entr" presetSubtype="4" accel="50000" decel="50000"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 calcmode="lin" valueType="num">
                                      <p:cBhvr additive="base">
                                        <p:cTn id="78" dur="500" fill="hold"/>
                                        <p:tgtEl>
                                          <p:spTgt spid="44"/>
                                        </p:tgtEl>
                                        <p:attrNameLst>
                                          <p:attrName>ppt_x</p:attrName>
                                        </p:attrNameLst>
                                      </p:cBhvr>
                                      <p:tavLst>
                                        <p:tav tm="0">
                                          <p:val>
                                            <p:strVal val="#ppt_x"/>
                                          </p:val>
                                        </p:tav>
                                        <p:tav tm="100000">
                                          <p:val>
                                            <p:strVal val="#ppt_x"/>
                                          </p:val>
                                        </p:tav>
                                      </p:tavLst>
                                    </p:anim>
                                    <p:anim calcmode="lin" valueType="num">
                                      <p:cBhvr additive="base">
                                        <p:cTn id="79" dur="500" fill="hold"/>
                                        <p:tgtEl>
                                          <p:spTgt spid="44"/>
                                        </p:tgtEl>
                                        <p:attrNameLst>
                                          <p:attrName>ppt_y</p:attrName>
                                        </p:attrNameLst>
                                      </p:cBhvr>
                                      <p:tavLst>
                                        <p:tav tm="0">
                                          <p:val>
                                            <p:strVal val="1+#ppt_h/2"/>
                                          </p:val>
                                        </p:tav>
                                        <p:tav tm="100000">
                                          <p:val>
                                            <p:strVal val="#ppt_y"/>
                                          </p:val>
                                        </p:tav>
                                      </p:tavLst>
                                    </p:anim>
                                  </p:childTnLst>
                                </p:cTn>
                              </p:par>
                            </p:childTnLst>
                          </p:cTn>
                        </p:par>
                        <p:par>
                          <p:cTn id="80" fill="hold">
                            <p:stCondLst>
                              <p:cond delay="5000"/>
                            </p:stCondLst>
                            <p:childTnLst>
                              <p:par>
                                <p:cTn id="81" presetID="53" presetClass="entr" presetSubtype="16" fill="hold" nodeType="afterEffect">
                                  <p:stCondLst>
                                    <p:cond delay="0"/>
                                  </p:stCondLst>
                                  <p:childTnLst>
                                    <p:set>
                                      <p:cBhvr>
                                        <p:cTn id="82" dur="1" fill="hold">
                                          <p:stCondLst>
                                            <p:cond delay="0"/>
                                          </p:stCondLst>
                                        </p:cTn>
                                        <p:tgtEl>
                                          <p:spTgt spid="9"/>
                                        </p:tgtEl>
                                        <p:attrNameLst>
                                          <p:attrName>style.visibility</p:attrName>
                                        </p:attrNameLst>
                                      </p:cBhvr>
                                      <p:to>
                                        <p:strVal val="visible"/>
                                      </p:to>
                                    </p:set>
                                    <p:anim calcmode="lin" valueType="num">
                                      <p:cBhvr>
                                        <p:cTn id="83" dur="500" fill="hold"/>
                                        <p:tgtEl>
                                          <p:spTgt spid="9"/>
                                        </p:tgtEl>
                                        <p:attrNameLst>
                                          <p:attrName>ppt_w</p:attrName>
                                        </p:attrNameLst>
                                      </p:cBhvr>
                                      <p:tavLst>
                                        <p:tav tm="0">
                                          <p:val>
                                            <p:fltVal val="0"/>
                                          </p:val>
                                        </p:tav>
                                        <p:tav tm="100000">
                                          <p:val>
                                            <p:strVal val="#ppt_w"/>
                                          </p:val>
                                        </p:tav>
                                      </p:tavLst>
                                    </p:anim>
                                    <p:anim calcmode="lin" valueType="num">
                                      <p:cBhvr>
                                        <p:cTn id="84" dur="500" fill="hold"/>
                                        <p:tgtEl>
                                          <p:spTgt spid="9"/>
                                        </p:tgtEl>
                                        <p:attrNameLst>
                                          <p:attrName>ppt_h</p:attrName>
                                        </p:attrNameLst>
                                      </p:cBhvr>
                                      <p:tavLst>
                                        <p:tav tm="0">
                                          <p:val>
                                            <p:fltVal val="0"/>
                                          </p:val>
                                        </p:tav>
                                        <p:tav tm="100000">
                                          <p:val>
                                            <p:strVal val="#ppt_h"/>
                                          </p:val>
                                        </p:tav>
                                      </p:tavLst>
                                    </p:anim>
                                    <p:animEffect transition="in" filter="fade">
                                      <p:cBhvr>
                                        <p:cTn id="85" dur="500"/>
                                        <p:tgtEl>
                                          <p:spTgt spid="9"/>
                                        </p:tgtEl>
                                      </p:cBhvr>
                                    </p:animEffect>
                                  </p:childTnLst>
                                </p:cTn>
                              </p:par>
                              <p:par>
                                <p:cTn id="86" presetID="2" presetClass="entr" presetSubtype="4" accel="50000" decel="50000" fill="hold" grpId="0" nodeType="withEffect">
                                  <p:stCondLst>
                                    <p:cond delay="0"/>
                                  </p:stCondLst>
                                  <p:childTnLst>
                                    <p:set>
                                      <p:cBhvr>
                                        <p:cTn id="87" dur="1" fill="hold">
                                          <p:stCondLst>
                                            <p:cond delay="0"/>
                                          </p:stCondLst>
                                        </p:cTn>
                                        <p:tgtEl>
                                          <p:spTgt spid="49"/>
                                        </p:tgtEl>
                                        <p:attrNameLst>
                                          <p:attrName>style.visibility</p:attrName>
                                        </p:attrNameLst>
                                      </p:cBhvr>
                                      <p:to>
                                        <p:strVal val="visible"/>
                                      </p:to>
                                    </p:set>
                                    <p:anim calcmode="lin" valueType="num">
                                      <p:cBhvr additive="base">
                                        <p:cTn id="88" dur="500" fill="hold"/>
                                        <p:tgtEl>
                                          <p:spTgt spid="49"/>
                                        </p:tgtEl>
                                        <p:attrNameLst>
                                          <p:attrName>ppt_x</p:attrName>
                                        </p:attrNameLst>
                                      </p:cBhvr>
                                      <p:tavLst>
                                        <p:tav tm="0">
                                          <p:val>
                                            <p:strVal val="#ppt_x"/>
                                          </p:val>
                                        </p:tav>
                                        <p:tav tm="100000">
                                          <p:val>
                                            <p:strVal val="#ppt_x"/>
                                          </p:val>
                                        </p:tav>
                                      </p:tavLst>
                                    </p:anim>
                                    <p:anim calcmode="lin" valueType="num">
                                      <p:cBhvr additive="base">
                                        <p:cTn id="89" dur="500" fill="hold"/>
                                        <p:tgtEl>
                                          <p:spTgt spid="49"/>
                                        </p:tgtEl>
                                        <p:attrNameLst>
                                          <p:attrName>ppt_y</p:attrName>
                                        </p:attrNameLst>
                                      </p:cBhvr>
                                      <p:tavLst>
                                        <p:tav tm="0">
                                          <p:val>
                                            <p:strVal val="1+#ppt_h/2"/>
                                          </p:val>
                                        </p:tav>
                                        <p:tav tm="100000">
                                          <p:val>
                                            <p:strVal val="#ppt_y"/>
                                          </p:val>
                                        </p:tav>
                                      </p:tavLst>
                                    </p:anim>
                                  </p:childTnLst>
                                </p:cTn>
                              </p:par>
                            </p:childTnLst>
                          </p:cTn>
                        </p:par>
                        <p:par>
                          <p:cTn id="90" fill="hold">
                            <p:stCondLst>
                              <p:cond delay="5500"/>
                            </p:stCondLst>
                            <p:childTnLst>
                              <p:par>
                                <p:cTn id="91" presetID="53" presetClass="entr" presetSubtype="16" fill="hold" nodeType="afterEffect">
                                  <p:stCondLst>
                                    <p:cond delay="0"/>
                                  </p:stCondLst>
                                  <p:childTnLst>
                                    <p:set>
                                      <p:cBhvr>
                                        <p:cTn id="92" dur="1" fill="hold">
                                          <p:stCondLst>
                                            <p:cond delay="0"/>
                                          </p:stCondLst>
                                        </p:cTn>
                                        <p:tgtEl>
                                          <p:spTgt spid="10"/>
                                        </p:tgtEl>
                                        <p:attrNameLst>
                                          <p:attrName>style.visibility</p:attrName>
                                        </p:attrNameLst>
                                      </p:cBhvr>
                                      <p:to>
                                        <p:strVal val="visible"/>
                                      </p:to>
                                    </p:set>
                                    <p:anim calcmode="lin" valueType="num">
                                      <p:cBhvr>
                                        <p:cTn id="93" dur="500" fill="hold"/>
                                        <p:tgtEl>
                                          <p:spTgt spid="10"/>
                                        </p:tgtEl>
                                        <p:attrNameLst>
                                          <p:attrName>ppt_w</p:attrName>
                                        </p:attrNameLst>
                                      </p:cBhvr>
                                      <p:tavLst>
                                        <p:tav tm="0">
                                          <p:val>
                                            <p:fltVal val="0"/>
                                          </p:val>
                                        </p:tav>
                                        <p:tav tm="100000">
                                          <p:val>
                                            <p:strVal val="#ppt_w"/>
                                          </p:val>
                                        </p:tav>
                                      </p:tavLst>
                                    </p:anim>
                                    <p:anim calcmode="lin" valueType="num">
                                      <p:cBhvr>
                                        <p:cTn id="94" dur="500" fill="hold"/>
                                        <p:tgtEl>
                                          <p:spTgt spid="10"/>
                                        </p:tgtEl>
                                        <p:attrNameLst>
                                          <p:attrName>ppt_h</p:attrName>
                                        </p:attrNameLst>
                                      </p:cBhvr>
                                      <p:tavLst>
                                        <p:tav tm="0">
                                          <p:val>
                                            <p:fltVal val="0"/>
                                          </p:val>
                                        </p:tav>
                                        <p:tav tm="100000">
                                          <p:val>
                                            <p:strVal val="#ppt_h"/>
                                          </p:val>
                                        </p:tav>
                                      </p:tavLst>
                                    </p:anim>
                                    <p:animEffect transition="in" filter="fade">
                                      <p:cBhvr>
                                        <p:cTn id="95" dur="500"/>
                                        <p:tgtEl>
                                          <p:spTgt spid="10"/>
                                        </p:tgtEl>
                                      </p:cBhvr>
                                    </p:animEffect>
                                  </p:childTnLst>
                                </p:cTn>
                              </p:par>
                              <p:par>
                                <p:cTn id="96" presetID="2" presetClass="entr" presetSubtype="4" accel="50000" decel="50000" fill="hold" grpId="0" nodeType="with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additive="base">
                                        <p:cTn id="98" dur="500" fill="hold"/>
                                        <p:tgtEl>
                                          <p:spTgt spid="50"/>
                                        </p:tgtEl>
                                        <p:attrNameLst>
                                          <p:attrName>ppt_x</p:attrName>
                                        </p:attrNameLst>
                                      </p:cBhvr>
                                      <p:tavLst>
                                        <p:tav tm="0">
                                          <p:val>
                                            <p:strVal val="#ppt_x"/>
                                          </p:val>
                                        </p:tav>
                                        <p:tav tm="100000">
                                          <p:val>
                                            <p:strVal val="#ppt_x"/>
                                          </p:val>
                                        </p:tav>
                                      </p:tavLst>
                                    </p:anim>
                                    <p:anim calcmode="lin" valueType="num">
                                      <p:cBhvr additive="base">
                                        <p:cTn id="99"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5" grpId="0" animBg="1"/>
      <p:bldP spid="48" grpId="0" animBg="1"/>
      <p:bldP spid="85" grpId="0" animBg="1"/>
      <p:bldP spid="86" grpId="0" animBg="1"/>
      <p:bldP spid="87" grpId="0" animBg="1"/>
      <p:bldP spid="88" grpId="0" animBg="1"/>
      <p:bldP spid="43" grpId="0"/>
      <p:bldP spid="44" grpId="0"/>
      <p:bldP spid="49" grpId="0"/>
      <p:bldP spid="50"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16" name="等腰三角形 15"/>
          <p:cNvSpPr/>
          <p:nvPr/>
        </p:nvSpPr>
        <p:spPr>
          <a:xfrm>
            <a:off x="2540885" y="0"/>
            <a:ext cx="6907456" cy="5677042"/>
          </a:xfrm>
          <a:prstGeom prst="triangl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0800000">
            <a:off x="3287241" y="1197503"/>
            <a:ext cx="6008914" cy="4416674"/>
          </a:xfrm>
          <a:prstGeom prst="triangle">
            <a:avLst/>
          </a:pr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0"/>
          <p:cNvSpPr/>
          <p:nvPr/>
        </p:nvSpPr>
        <p:spPr>
          <a:xfrm rot="271033">
            <a:off x="6826330"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1" fmla="*/ 0 w 3770200"/>
              <a:gd name="connsiteY0-2" fmla="*/ 6859430 h 6859430"/>
              <a:gd name="connsiteX1-3" fmla="*/ 3770200 w 3770200"/>
              <a:gd name="connsiteY1-4" fmla="*/ 0 h 6859430"/>
              <a:gd name="connsiteX2-5" fmla="*/ 0 w 3770200"/>
              <a:gd name="connsiteY2-6" fmla="*/ 6859430 h 6859430"/>
            </a:gdLst>
            <a:ahLst/>
            <a:cxnLst>
              <a:cxn ang="0">
                <a:pos x="connsiteX0-1" y="connsiteY0-2"/>
              </a:cxn>
              <a:cxn ang="0">
                <a:pos x="connsiteX1-3" y="connsiteY1-4"/>
              </a:cxn>
              <a:cxn ang="0">
                <a:pos x="connsiteX2-5" y="connsiteY2-6"/>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0"/>
          <p:cNvSpPr/>
          <p:nvPr/>
        </p:nvSpPr>
        <p:spPr>
          <a:xfrm rot="7016274">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1" fmla="*/ 0 w 3770200"/>
              <a:gd name="connsiteY0-2" fmla="*/ 6859430 h 6859430"/>
              <a:gd name="connsiteX1-3" fmla="*/ 3770200 w 3770200"/>
              <a:gd name="connsiteY1-4" fmla="*/ 0 h 6859430"/>
              <a:gd name="connsiteX2-5" fmla="*/ 0 w 3770200"/>
              <a:gd name="connsiteY2-6" fmla="*/ 6859430 h 6859430"/>
            </a:gdLst>
            <a:ahLst/>
            <a:cxnLst>
              <a:cxn ang="0">
                <a:pos x="connsiteX0-1" y="connsiteY0-2"/>
              </a:cxn>
              <a:cxn ang="0">
                <a:pos x="connsiteX1-3" y="connsiteY1-4"/>
              </a:cxn>
              <a:cxn ang="0">
                <a:pos x="connsiteX2-5" y="connsiteY2-6"/>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rot="10491390">
            <a:off x="6166291" y="4030148"/>
            <a:ext cx="557666" cy="525821"/>
          </a:xfrm>
          <a:custGeom>
            <a:avLst/>
            <a:gdLst>
              <a:gd name="connsiteX0" fmla="*/ 0 w 2002971"/>
              <a:gd name="connsiteY0" fmla="*/ 1335314 h 1944914"/>
              <a:gd name="connsiteX1" fmla="*/ 783771 w 2002971"/>
              <a:gd name="connsiteY1" fmla="*/ 0 h 1944914"/>
              <a:gd name="connsiteX2" fmla="*/ 2002971 w 2002971"/>
              <a:gd name="connsiteY2" fmla="*/ 1944914 h 1944914"/>
              <a:gd name="connsiteX0-1" fmla="*/ 0 w 1416184"/>
              <a:gd name="connsiteY0-2" fmla="*/ 1335314 h 1335314"/>
              <a:gd name="connsiteX1-3" fmla="*/ 783771 w 1416184"/>
              <a:gd name="connsiteY1-4" fmla="*/ 0 h 1335314"/>
              <a:gd name="connsiteX2-5" fmla="*/ 1416184 w 1416184"/>
              <a:gd name="connsiteY2-6" fmla="*/ 970990 h 1335314"/>
            </a:gdLst>
            <a:ahLst/>
            <a:cxnLst>
              <a:cxn ang="0">
                <a:pos x="connsiteX0-1" y="connsiteY0-2"/>
              </a:cxn>
              <a:cxn ang="0">
                <a:pos x="connsiteX1-3" y="connsiteY1-4"/>
              </a:cxn>
              <a:cxn ang="0">
                <a:pos x="connsiteX2-5" y="connsiteY2-6"/>
              </a:cxn>
            </a:cxnLst>
            <a:rect l="l" t="t" r="r" b="b"/>
            <a:pathLst>
              <a:path w="1416184" h="1335314">
                <a:moveTo>
                  <a:pt x="0" y="1335314"/>
                </a:moveTo>
                <a:lnTo>
                  <a:pt x="783771" y="0"/>
                </a:lnTo>
                <a:lnTo>
                  <a:pt x="1416184" y="970990"/>
                </a:lnTo>
              </a:path>
            </a:pathLst>
          </a:cu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10551631">
            <a:off x="5100776" y="2028129"/>
            <a:ext cx="2086137" cy="895784"/>
          </a:xfrm>
          <a:custGeom>
            <a:avLst/>
            <a:gdLst>
              <a:gd name="connsiteX0" fmla="*/ 4209143 w 5297714"/>
              <a:gd name="connsiteY0" fmla="*/ 0 h 1770743"/>
              <a:gd name="connsiteX1" fmla="*/ 5297714 w 5297714"/>
              <a:gd name="connsiteY1" fmla="*/ 1770743 h 1770743"/>
              <a:gd name="connsiteX2" fmla="*/ 0 w 5297714"/>
              <a:gd name="connsiteY2" fmla="*/ 1306286 h 1770743"/>
              <a:gd name="connsiteX3" fmla="*/ 769257 w 5297714"/>
              <a:gd name="connsiteY3" fmla="*/ 29029 h 1770743"/>
              <a:gd name="connsiteX0-1" fmla="*/ 4209143 w 5297714"/>
              <a:gd name="connsiteY0-2" fmla="*/ 0 h 1770743"/>
              <a:gd name="connsiteX1-3" fmla="*/ 5297714 w 5297714"/>
              <a:gd name="connsiteY1-4" fmla="*/ 1770743 h 1770743"/>
              <a:gd name="connsiteX2-5" fmla="*/ 0 w 5297714"/>
              <a:gd name="connsiteY2-6" fmla="*/ 1306286 h 1770743"/>
              <a:gd name="connsiteX3-7" fmla="*/ 562856 w 5297714"/>
              <a:gd name="connsiteY3-8" fmla="*/ 395863 h 1770743"/>
              <a:gd name="connsiteX0-9" fmla="*/ 3872553 w 5297714"/>
              <a:gd name="connsiteY0-10" fmla="*/ 0 h 2274831"/>
              <a:gd name="connsiteX1-11" fmla="*/ 5297714 w 5297714"/>
              <a:gd name="connsiteY1-12" fmla="*/ 2274831 h 2274831"/>
              <a:gd name="connsiteX2-13" fmla="*/ 0 w 5297714"/>
              <a:gd name="connsiteY2-14" fmla="*/ 1810374 h 2274831"/>
              <a:gd name="connsiteX3-15" fmla="*/ 562856 w 5297714"/>
              <a:gd name="connsiteY3-16" fmla="*/ 899951 h 2274831"/>
            </a:gdLst>
            <a:ahLst/>
            <a:cxnLst>
              <a:cxn ang="0">
                <a:pos x="connsiteX0-1" y="connsiteY0-2"/>
              </a:cxn>
              <a:cxn ang="0">
                <a:pos x="connsiteX1-3" y="connsiteY1-4"/>
              </a:cxn>
              <a:cxn ang="0">
                <a:pos x="connsiteX2-5" y="connsiteY2-6"/>
              </a:cxn>
              <a:cxn ang="0">
                <a:pos x="connsiteX3-7" y="connsiteY3-8"/>
              </a:cxn>
            </a:cxnLst>
            <a:rect l="l" t="t" r="r" b="b"/>
            <a:pathLst>
              <a:path w="5297714" h="2274831">
                <a:moveTo>
                  <a:pt x="3872553" y="0"/>
                </a:moveTo>
                <a:lnTo>
                  <a:pt x="5297714" y="2274831"/>
                </a:lnTo>
                <a:lnTo>
                  <a:pt x="0" y="1810374"/>
                </a:lnTo>
                <a:lnTo>
                  <a:pt x="562856" y="899951"/>
                </a:lnTo>
              </a:path>
            </a:pathLst>
          </a:cu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378278" y="3053870"/>
            <a:ext cx="4033284" cy="830997"/>
          </a:xfrm>
          <a:prstGeom prst="rect">
            <a:avLst/>
          </a:prstGeom>
        </p:spPr>
        <p:txBody>
          <a:bodyPr wrap="none">
            <a:spAutoFit/>
          </a:bodyPr>
          <a:lstStyle/>
          <a:p>
            <a:r>
              <a:rPr lang="en-US" altLang="zh-CN" sz="48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rPr>
              <a:t>THANK YOU</a:t>
            </a:r>
            <a:endParaRPr lang="zh-CN" altLang="en-US" sz="48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27"/>
          <p:cNvSpPr txBox="1">
            <a:spLocks noChangeArrowheads="1"/>
          </p:cNvSpPr>
          <p:nvPr/>
        </p:nvSpPr>
        <p:spPr bwMode="auto">
          <a:xfrm>
            <a:off x="1481187" y="646836"/>
            <a:ext cx="3970045" cy="339725"/>
          </a:xfrm>
          <a:prstGeom prst="rect">
            <a:avLst/>
          </a:prstGeom>
          <a:noFill/>
          <a:ln w="9525">
            <a:noFill/>
            <a:miter lim="800000"/>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负载均衡</a:t>
            </a:r>
            <a:endParaRPr kumimoji="0" lang="id-ID"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Rectangle 28"/>
          <p:cNvSpPr>
            <a:spLocks noChangeArrowheads="1"/>
          </p:cNvSpPr>
          <p:nvPr/>
        </p:nvSpPr>
        <p:spPr bwMode="auto">
          <a:xfrm>
            <a:off x="1481187" y="1005970"/>
            <a:ext cx="9412482" cy="923330"/>
          </a:xfrm>
          <a:prstGeom prst="rect">
            <a:avLst/>
          </a:prstGeom>
          <a:noFill/>
          <a:ln w="9525">
            <a:noFill/>
            <a:miter lim="800000"/>
          </a:ln>
        </p:spPr>
        <p:txBody>
          <a:bodyPr wrap="square">
            <a:spAutoFit/>
          </a:bodyPr>
          <a:lstStyle/>
          <a:p>
            <a:pPr lvl="0" algn="just" fontAlgn="base">
              <a:spcBef>
                <a:spcPct val="0"/>
              </a:spcBef>
              <a:spcAft>
                <a:spcPct val="0"/>
              </a:spcAft>
              <a:defRPr/>
            </a:pPr>
            <a:r>
              <a:rPr lang="zh-CN" altLang="en-US" dirty="0">
                <a:solidFill>
                  <a:schemeClr val="accent3">
                    <a:lumMod val="20000"/>
                    <a:lumOff val="80000"/>
                  </a:schemeClr>
                </a:solidFill>
              </a:rPr>
              <a:t>是一个客户端负载均衡器，运行在客户端上。它是一个经过了云端测试的</a:t>
            </a:r>
            <a:r>
              <a:rPr lang="en-US" altLang="zh-CN" dirty="0" smtClean="0">
                <a:solidFill>
                  <a:schemeClr val="accent3">
                    <a:lumMod val="20000"/>
                    <a:lumOff val="80000"/>
                  </a:schemeClr>
                </a:solidFill>
              </a:rPr>
              <a:t>IPC</a:t>
            </a:r>
            <a:r>
              <a:rPr lang="zh-CN" altLang="en-US" dirty="0" smtClean="0">
                <a:solidFill>
                  <a:schemeClr val="accent3">
                    <a:lumMod val="20000"/>
                    <a:lumOff val="80000"/>
                  </a:schemeClr>
                </a:solidFill>
              </a:rPr>
              <a:t>（进程内通信）库</a:t>
            </a:r>
            <a:r>
              <a:rPr lang="zh-CN" altLang="en-US" dirty="0">
                <a:solidFill>
                  <a:schemeClr val="accent3">
                    <a:lumMod val="20000"/>
                    <a:lumOff val="80000"/>
                  </a:schemeClr>
                </a:solidFill>
              </a:rPr>
              <a:t>，可以很好地控制</a:t>
            </a:r>
            <a:r>
              <a:rPr lang="en-US" altLang="zh-CN" dirty="0">
                <a:solidFill>
                  <a:schemeClr val="accent3">
                    <a:lumMod val="20000"/>
                    <a:lumOff val="80000"/>
                  </a:schemeClr>
                </a:solidFill>
              </a:rPr>
              <a:t>HTTP</a:t>
            </a:r>
            <a:r>
              <a:rPr lang="zh-CN" altLang="en-US" dirty="0">
                <a:solidFill>
                  <a:schemeClr val="accent3">
                    <a:lumMod val="20000"/>
                    <a:lumOff val="80000"/>
                  </a:schemeClr>
                </a:solidFill>
              </a:rPr>
              <a:t>和</a:t>
            </a:r>
            <a:r>
              <a:rPr lang="en-US" altLang="zh-CN" dirty="0">
                <a:solidFill>
                  <a:schemeClr val="accent3">
                    <a:lumMod val="20000"/>
                    <a:lumOff val="80000"/>
                  </a:schemeClr>
                </a:solidFill>
              </a:rPr>
              <a:t>TCP</a:t>
            </a:r>
            <a:r>
              <a:rPr lang="zh-CN" altLang="en-US" dirty="0">
                <a:solidFill>
                  <a:schemeClr val="accent3">
                    <a:lumMod val="20000"/>
                    <a:lumOff val="80000"/>
                  </a:schemeClr>
                </a:solidFill>
              </a:rPr>
              <a:t>客户端的一些行为</a:t>
            </a:r>
            <a:r>
              <a:rPr lang="zh-CN" altLang="en-US" dirty="0" smtClean="0">
                <a:solidFill>
                  <a:schemeClr val="accent3">
                    <a:lumMod val="20000"/>
                    <a:lumOff val="80000"/>
                  </a:schemeClr>
                </a:solidFill>
              </a:rPr>
              <a:t>。</a:t>
            </a:r>
            <a:endParaRPr lang="en-US" altLang="zh-CN" dirty="0" smtClean="0">
              <a:solidFill>
                <a:schemeClr val="bg1"/>
              </a:solidFill>
            </a:endParaRPr>
          </a:p>
          <a:p>
            <a:pPr lvl="0" algn="just" fontAlgn="base">
              <a:spcBef>
                <a:spcPct val="0"/>
              </a:spcBef>
              <a:spcAft>
                <a:spcPct val="0"/>
              </a:spcAft>
              <a:defRPr/>
            </a:pPr>
            <a:r>
              <a:rPr lang="zh-CN" altLang="en-US" dirty="0">
                <a:solidFill>
                  <a:schemeClr val="bg1"/>
                </a:solidFill>
              </a:rPr>
              <a:t>比</a:t>
            </a:r>
            <a:r>
              <a:rPr lang="en-US" altLang="zh-CN" dirty="0">
                <a:solidFill>
                  <a:schemeClr val="bg1"/>
                </a:solidFill>
              </a:rPr>
              <a:t>Nginx</a:t>
            </a:r>
            <a:r>
              <a:rPr lang="zh-CN" altLang="en-US" dirty="0">
                <a:solidFill>
                  <a:schemeClr val="bg1"/>
                </a:solidFill>
              </a:rPr>
              <a:t>更注重的是请求分发而不是承担并发，可以直接感知后台动态变化来指定分发策略</a:t>
            </a:r>
            <a:endParaRPr kumimoji="0" lang="zh-CN" altLang="en-US" sz="1400" b="0" i="0" u="none" strike="noStrike" kern="1200" cap="none" spc="0" normalizeH="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82616" y="1999224"/>
            <a:ext cx="7622930" cy="3153067"/>
          </a:xfrm>
          <a:prstGeom prst="rect">
            <a:avLst/>
          </a:prstGeom>
        </p:spPr>
      </p:pic>
      <p:sp>
        <p:nvSpPr>
          <p:cNvPr id="4" name="文本框 3"/>
          <p:cNvSpPr txBox="1"/>
          <p:nvPr/>
        </p:nvSpPr>
        <p:spPr>
          <a:xfrm>
            <a:off x="1582616" y="5398477"/>
            <a:ext cx="7789984" cy="923330"/>
          </a:xfrm>
          <a:prstGeom prst="rect">
            <a:avLst/>
          </a:prstGeom>
          <a:noFill/>
        </p:spPr>
        <p:txBody>
          <a:bodyPr wrap="square" rtlCol="0">
            <a:spAutoFit/>
          </a:bodyPr>
          <a:lstStyle/>
          <a:p>
            <a:r>
              <a:rPr lang="zh-CN" altLang="en-US" dirty="0" smtClean="0">
                <a:solidFill>
                  <a:schemeClr val="bg1"/>
                </a:solidFill>
              </a:rPr>
              <a:t>服务</a:t>
            </a:r>
            <a:r>
              <a:rPr lang="en-US" altLang="zh-CN" dirty="0" smtClean="0">
                <a:solidFill>
                  <a:schemeClr val="bg1"/>
                </a:solidFill>
              </a:rPr>
              <a:t>A</a:t>
            </a:r>
            <a:r>
              <a:rPr lang="zh-CN" altLang="en-US" dirty="0" smtClean="0">
                <a:solidFill>
                  <a:schemeClr val="bg1"/>
                </a:solidFill>
              </a:rPr>
              <a:t>的几个实例维护在的实例库中，实例库一般存储在注册中心，在</a:t>
            </a:r>
            <a:r>
              <a:rPr lang="en-US" altLang="zh-CN" dirty="0" smtClean="0">
                <a:solidFill>
                  <a:schemeClr val="bg1"/>
                </a:solidFill>
              </a:rPr>
              <a:t>Spring Cloud</a:t>
            </a:r>
            <a:r>
              <a:rPr lang="zh-CN" altLang="en-US" dirty="0" smtClean="0">
                <a:solidFill>
                  <a:schemeClr val="bg1"/>
                </a:solidFill>
              </a:rPr>
              <a:t>中存在于</a:t>
            </a:r>
            <a:r>
              <a:rPr lang="en-US" altLang="zh-CN" dirty="0" smtClean="0">
                <a:solidFill>
                  <a:schemeClr val="bg1"/>
                </a:solidFill>
              </a:rPr>
              <a:t>Eureka</a:t>
            </a:r>
            <a:r>
              <a:rPr lang="zh-CN" altLang="en-US" dirty="0">
                <a:solidFill>
                  <a:schemeClr val="bg1"/>
                </a:solidFill>
              </a:rPr>
              <a:t>。</a:t>
            </a:r>
            <a:endParaRPr lang="en-US" altLang="zh-CN" dirty="0" smtClean="0">
              <a:solidFill>
                <a:schemeClr val="bg1"/>
              </a:solidFill>
            </a:endParaRPr>
          </a:p>
          <a:p>
            <a:r>
              <a:rPr lang="en-US" altLang="zh-CN" dirty="0">
                <a:solidFill>
                  <a:schemeClr val="bg1"/>
                </a:solidFill>
              </a:rPr>
              <a:t>Spring Cloud </a:t>
            </a:r>
            <a:r>
              <a:rPr lang="zh-CN" altLang="en-US" dirty="0">
                <a:solidFill>
                  <a:schemeClr val="bg1"/>
                </a:solidFill>
              </a:rPr>
              <a:t>中</a:t>
            </a:r>
            <a:r>
              <a:rPr lang="en-US" altLang="zh-CN" dirty="0" smtClean="0">
                <a:solidFill>
                  <a:schemeClr val="bg1"/>
                </a:solidFill>
              </a:rPr>
              <a:t>Ribbon</a:t>
            </a:r>
            <a:r>
              <a:rPr lang="zh-CN" altLang="en-US" dirty="0" smtClean="0">
                <a:solidFill>
                  <a:schemeClr val="bg1"/>
                </a:solidFill>
              </a:rPr>
              <a:t>负载均衡默认</a:t>
            </a:r>
            <a:r>
              <a:rPr lang="zh-CN" altLang="en-US" dirty="0">
                <a:solidFill>
                  <a:schemeClr val="bg1"/>
                </a:solidFill>
              </a:rPr>
              <a:t>是轮询的方式来来访问源服务</a:t>
            </a:r>
            <a:r>
              <a:rPr lang="zh-CN" altLang="en-US" dirty="0" smtClean="0">
                <a:solidFill>
                  <a:schemeClr val="bg1"/>
                </a:solidFill>
              </a:rPr>
              <a:t>。</a:t>
            </a:r>
            <a:endParaRPr lang="en-US" altLang="zh-CN" dirty="0">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9"/>
          <p:cNvSpPr txBox="1"/>
          <p:nvPr/>
        </p:nvSpPr>
        <p:spPr>
          <a:xfrm>
            <a:off x="1840624" y="2432051"/>
            <a:ext cx="1934401" cy="32953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Font typeface="Arial" panose="020B0604020202020204" pitchFamily="34" charset="0"/>
              <a:buNone/>
            </a:pP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 name="文本框 3"/>
          <p:cNvSpPr txBox="1"/>
          <p:nvPr/>
        </p:nvSpPr>
        <p:spPr>
          <a:xfrm>
            <a:off x="593286" y="723891"/>
            <a:ext cx="10247630" cy="3970318"/>
          </a:xfrm>
          <a:prstGeom prst="rect">
            <a:avLst/>
          </a:prstGeom>
          <a:noFill/>
        </p:spPr>
        <p:txBody>
          <a:bodyPr wrap="square" rtlCol="0">
            <a:spAutoFit/>
          </a:bodyPr>
          <a:lstStyle/>
          <a:p>
            <a:r>
              <a:rPr lang="zh-CN" altLang="en-US" dirty="0">
                <a:solidFill>
                  <a:schemeClr val="bg1"/>
                </a:solidFill>
              </a:rPr>
              <a:t>很多博客讲的是</a:t>
            </a:r>
            <a:r>
              <a:rPr lang="en-US" altLang="zh-CN" dirty="0">
                <a:solidFill>
                  <a:schemeClr val="bg1"/>
                </a:solidFill>
              </a:rPr>
              <a:t>ZoneAvoidanceRule,</a:t>
            </a:r>
            <a:r>
              <a:rPr lang="zh-CN" altLang="en-US" dirty="0">
                <a:solidFill>
                  <a:schemeClr val="bg1"/>
                </a:solidFill>
              </a:rPr>
              <a:t>但是在实际的开发测试中确实轮询的策略 </a:t>
            </a:r>
            <a:r>
              <a:rPr lang="en-US" altLang="zh-CN" dirty="0">
                <a:solidFill>
                  <a:schemeClr val="bg1"/>
                </a:solidFill>
              </a:rPr>
              <a:t>?</a:t>
            </a:r>
            <a:endParaRPr lang="en-US" altLang="zh-CN" dirty="0">
              <a:solidFill>
                <a:schemeClr val="bg1"/>
              </a:solidFill>
            </a:endParaRPr>
          </a:p>
          <a:p>
            <a:endParaRPr lang="en-US" altLang="zh-CN" dirty="0" smtClean="0">
              <a:solidFill>
                <a:schemeClr val="bg1"/>
              </a:solidFill>
            </a:endParaRPr>
          </a:p>
          <a:p>
            <a:r>
              <a:rPr lang="en-US" altLang="zh-CN" dirty="0" smtClean="0">
                <a:solidFill>
                  <a:schemeClr val="bg1"/>
                </a:solidFill>
              </a:rPr>
              <a:t>RibbonClientConfiguration:</a:t>
            </a:r>
            <a:endParaRPr lang="en-US" altLang="zh-CN" dirty="0" smtClean="0">
              <a:solidFill>
                <a:schemeClr val="bg1"/>
              </a:solidFill>
            </a:endParaRPr>
          </a:p>
          <a:p>
            <a:r>
              <a:rPr lang="en-US" altLang="zh-CN" dirty="0" smtClean="0">
                <a:solidFill>
                  <a:schemeClr val="bg1"/>
                </a:solidFill>
              </a:rPr>
              <a:t>	@</a:t>
            </a:r>
            <a:r>
              <a:rPr lang="en-US" altLang="zh-CN" dirty="0">
                <a:solidFill>
                  <a:schemeClr val="bg1"/>
                </a:solidFill>
              </a:rPr>
              <a:t>Bean</a:t>
            </a:r>
            <a:endParaRPr lang="en-US" altLang="zh-CN" dirty="0">
              <a:solidFill>
                <a:schemeClr val="bg1"/>
              </a:solidFill>
            </a:endParaRPr>
          </a:p>
          <a:p>
            <a:r>
              <a:rPr lang="en-US" altLang="zh-CN" dirty="0">
                <a:solidFill>
                  <a:schemeClr val="bg1"/>
                </a:solidFill>
              </a:rPr>
              <a:t>	@ConditionalOnMissingBean</a:t>
            </a:r>
            <a:endParaRPr lang="en-US" altLang="zh-CN" dirty="0">
              <a:solidFill>
                <a:schemeClr val="bg1"/>
              </a:solidFill>
            </a:endParaRPr>
          </a:p>
          <a:p>
            <a:r>
              <a:rPr lang="en-US" altLang="zh-CN" dirty="0">
                <a:solidFill>
                  <a:schemeClr val="bg1"/>
                </a:solidFill>
              </a:rPr>
              <a:t>	public ILoadBalancer ribbonLoadBalancer(</a:t>
            </a:r>
            <a:r>
              <a:rPr lang="en-US" altLang="zh-CN" dirty="0" err="1">
                <a:solidFill>
                  <a:schemeClr val="bg1"/>
                </a:solidFill>
              </a:rPr>
              <a:t>IClientConfig</a:t>
            </a:r>
            <a:r>
              <a:rPr lang="en-US" altLang="zh-CN" dirty="0">
                <a:solidFill>
                  <a:schemeClr val="bg1"/>
                </a:solidFill>
              </a:rPr>
              <a:t> config,</a:t>
            </a:r>
            <a:endParaRPr lang="en-US" altLang="zh-CN" dirty="0">
              <a:solidFill>
                <a:schemeClr val="bg1"/>
              </a:solidFill>
            </a:endParaRPr>
          </a:p>
          <a:p>
            <a:r>
              <a:rPr lang="en-US" altLang="zh-CN" dirty="0">
                <a:solidFill>
                  <a:schemeClr val="bg1"/>
                </a:solidFill>
              </a:rPr>
              <a:t>			ServerList&lt;Server&gt; serverList, ServerListFilter&lt;Server&gt; serverListFilter,</a:t>
            </a:r>
            <a:endParaRPr lang="en-US" altLang="zh-CN" dirty="0">
              <a:solidFill>
                <a:schemeClr val="bg1"/>
              </a:solidFill>
            </a:endParaRPr>
          </a:p>
          <a:p>
            <a:r>
              <a:rPr lang="en-US" altLang="zh-CN" dirty="0">
                <a:solidFill>
                  <a:schemeClr val="bg1"/>
                </a:solidFill>
              </a:rPr>
              <a:t>			IRule rule, IPing ping, ServerListUpdater serverListUpdater) {</a:t>
            </a:r>
            <a:endParaRPr lang="en-US" altLang="zh-CN" dirty="0">
              <a:solidFill>
                <a:schemeClr val="bg1"/>
              </a:solidFill>
            </a:endParaRPr>
          </a:p>
          <a:p>
            <a:r>
              <a:rPr lang="en-US" altLang="zh-CN" dirty="0">
                <a:solidFill>
                  <a:schemeClr val="bg1"/>
                </a:solidFill>
              </a:rPr>
              <a:t>		if (this.propertiesFactory.isSet(</a:t>
            </a:r>
            <a:r>
              <a:rPr lang="en-US" altLang="zh-CN" dirty="0" err="1">
                <a:solidFill>
                  <a:schemeClr val="bg1"/>
                </a:solidFill>
              </a:rPr>
              <a:t>ILoadBalancer.class</a:t>
            </a:r>
            <a:r>
              <a:rPr lang="en-US" altLang="zh-CN" dirty="0">
                <a:solidFill>
                  <a:schemeClr val="bg1"/>
                </a:solidFill>
              </a:rPr>
              <a:t>, name)) {</a:t>
            </a:r>
            <a:endParaRPr lang="en-US" altLang="zh-CN" dirty="0">
              <a:solidFill>
                <a:schemeClr val="bg1"/>
              </a:solidFill>
            </a:endParaRPr>
          </a:p>
          <a:p>
            <a:r>
              <a:rPr lang="en-US" altLang="zh-CN" dirty="0">
                <a:solidFill>
                  <a:schemeClr val="bg1"/>
                </a:solidFill>
              </a:rPr>
              <a:t>			return this.propertiesFactory.get(</a:t>
            </a:r>
            <a:r>
              <a:rPr lang="en-US" altLang="zh-CN" dirty="0" err="1">
                <a:solidFill>
                  <a:schemeClr val="bg1"/>
                </a:solidFill>
              </a:rPr>
              <a:t>ILoadBalancer.class</a:t>
            </a:r>
            <a:r>
              <a:rPr lang="en-US" altLang="zh-CN" dirty="0">
                <a:solidFill>
                  <a:schemeClr val="bg1"/>
                </a:solidFill>
              </a:rPr>
              <a:t>, config, name);</a:t>
            </a:r>
            <a:endParaRPr lang="en-US" altLang="zh-CN" dirty="0">
              <a:solidFill>
                <a:schemeClr val="bg1"/>
              </a:solidFill>
            </a:endParaRPr>
          </a:p>
          <a:p>
            <a:r>
              <a:rPr lang="en-US" altLang="zh-CN" dirty="0">
                <a:solidFill>
                  <a:schemeClr val="bg1"/>
                </a:solidFill>
              </a:rPr>
              <a:t>		}</a:t>
            </a:r>
            <a:endParaRPr lang="en-US" altLang="zh-CN" dirty="0">
              <a:solidFill>
                <a:schemeClr val="bg1"/>
              </a:solidFill>
            </a:endParaRPr>
          </a:p>
          <a:p>
            <a:r>
              <a:rPr lang="en-US" altLang="zh-CN" dirty="0">
                <a:solidFill>
                  <a:schemeClr val="bg1"/>
                </a:solidFill>
              </a:rPr>
              <a:t>		return new ZoneAwareLoadBalancer&lt;&gt;(config, rule, ping, serverList,</a:t>
            </a:r>
            <a:endParaRPr lang="en-US" altLang="zh-CN" dirty="0">
              <a:solidFill>
                <a:schemeClr val="bg1"/>
              </a:solidFill>
            </a:endParaRPr>
          </a:p>
          <a:p>
            <a:r>
              <a:rPr lang="en-US" altLang="zh-CN" dirty="0">
                <a:solidFill>
                  <a:schemeClr val="bg1"/>
                </a:solidFill>
              </a:rPr>
              <a:t>				serverListFilter, serverListUpdater);</a:t>
            </a:r>
            <a:endParaRPr lang="en-US" altLang="zh-CN" dirty="0">
              <a:solidFill>
                <a:schemeClr val="bg1"/>
              </a:solidFill>
            </a:endParaRPr>
          </a:p>
          <a:p>
            <a:r>
              <a:rPr lang="en-US" altLang="zh-CN" dirty="0">
                <a:solidFill>
                  <a:schemeClr val="bg1"/>
                </a:solidFill>
              </a:rPr>
              <a:t>	</a:t>
            </a:r>
            <a:r>
              <a:rPr lang="en-US" altLang="zh-CN" dirty="0" smtClean="0">
                <a:solidFill>
                  <a:schemeClr val="bg1"/>
                </a:solidFill>
              </a:rPr>
              <a:t>}</a:t>
            </a:r>
            <a:endParaRPr lang="en-US" altLang="zh-CN" dirty="0" smtClean="0">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9"/>
          <p:cNvSpPr txBox="1"/>
          <p:nvPr/>
        </p:nvSpPr>
        <p:spPr>
          <a:xfrm>
            <a:off x="1840624" y="2432051"/>
            <a:ext cx="1934401" cy="32953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Font typeface="Arial" panose="020B0604020202020204" pitchFamily="34" charset="0"/>
              <a:buNone/>
            </a:pP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 name="文本框 3"/>
          <p:cNvSpPr txBox="1"/>
          <p:nvPr/>
        </p:nvSpPr>
        <p:spPr>
          <a:xfrm>
            <a:off x="584494" y="521610"/>
            <a:ext cx="10247630" cy="646331"/>
          </a:xfrm>
          <a:prstGeom prst="rect">
            <a:avLst/>
          </a:prstGeom>
          <a:noFill/>
        </p:spPr>
        <p:txBody>
          <a:bodyPr wrap="square" rtlCol="0">
            <a:spAutoFit/>
          </a:bodyPr>
          <a:lstStyle/>
          <a:p>
            <a:r>
              <a:rPr lang="en-US" altLang="zh-CN" dirty="0" smtClean="0">
                <a:solidFill>
                  <a:schemeClr val="bg1"/>
                </a:solidFill>
              </a:rPr>
              <a:t>ZoneAwareLoadBalancer:</a:t>
            </a:r>
            <a:endParaRPr lang="en-US" altLang="zh-CN" dirty="0" smtClean="0">
              <a:solidFill>
                <a:schemeClr val="bg1"/>
              </a:solidFill>
            </a:endParaRPr>
          </a:p>
          <a:p>
            <a:endParaRPr lang="en-US" altLang="zh-CN" dirty="0" smtClean="0">
              <a:solidFill>
                <a:schemeClr val="bg1"/>
              </a:solidFill>
            </a:endParaRPr>
          </a:p>
        </p:txBody>
      </p:sp>
      <p:pic>
        <p:nvPicPr>
          <p:cNvPr id="2" name="图片 1"/>
          <p:cNvPicPr>
            <a:picLocks noChangeAspect="1"/>
          </p:cNvPicPr>
          <p:nvPr/>
        </p:nvPicPr>
        <p:blipFill>
          <a:blip r:embed="rId1"/>
          <a:stretch>
            <a:fillRect/>
          </a:stretch>
        </p:blipFill>
        <p:spPr>
          <a:xfrm>
            <a:off x="584494" y="987093"/>
            <a:ext cx="9801225" cy="3219450"/>
          </a:xfrm>
          <a:prstGeom prst="rect">
            <a:avLst/>
          </a:prstGeom>
        </p:spPr>
      </p:pic>
      <p:sp>
        <p:nvSpPr>
          <p:cNvPr id="3" name="文本框 2"/>
          <p:cNvSpPr txBox="1"/>
          <p:nvPr/>
        </p:nvSpPr>
        <p:spPr>
          <a:xfrm>
            <a:off x="584494" y="4484077"/>
            <a:ext cx="9746468" cy="2308324"/>
          </a:xfrm>
          <a:prstGeom prst="rect">
            <a:avLst/>
          </a:prstGeom>
          <a:noFill/>
        </p:spPr>
        <p:txBody>
          <a:bodyPr wrap="square" rtlCol="0">
            <a:spAutoFit/>
          </a:bodyPr>
          <a:lstStyle/>
          <a:p>
            <a:pPr fontAlgn="base" latinLnBrk="1"/>
            <a:r>
              <a:rPr lang="zh-CN" altLang="en-US" dirty="0" smtClean="0">
                <a:solidFill>
                  <a:schemeClr val="bg1"/>
                </a:solidFill>
              </a:rPr>
              <a:t>这里</a:t>
            </a:r>
            <a:r>
              <a:rPr lang="en-US" altLang="zh-CN" dirty="0" smtClean="0">
                <a:solidFill>
                  <a:schemeClr val="bg1"/>
                </a:solidFill>
              </a:rPr>
              <a:t>enabled</a:t>
            </a:r>
            <a:r>
              <a:rPr lang="zh-CN" altLang="en-US" dirty="0">
                <a:solidFill>
                  <a:schemeClr val="bg1"/>
                </a:solidFill>
              </a:rPr>
              <a:t>默认为</a:t>
            </a:r>
            <a:r>
              <a:rPr lang="en-US" altLang="zh-CN" dirty="0">
                <a:solidFill>
                  <a:schemeClr val="bg1"/>
                </a:solidFill>
              </a:rPr>
              <a:t>true</a:t>
            </a:r>
            <a:endParaRPr lang="en-US" altLang="zh-CN" dirty="0">
              <a:solidFill>
                <a:schemeClr val="bg1"/>
              </a:solidFill>
            </a:endParaRPr>
          </a:p>
          <a:p>
            <a:pPr fontAlgn="base" latinLnBrk="1"/>
            <a:r>
              <a:rPr lang="zh-CN" altLang="en-US" dirty="0">
                <a:solidFill>
                  <a:schemeClr val="bg1"/>
                </a:solidFill>
              </a:rPr>
              <a:t>如果关闭这里</a:t>
            </a:r>
            <a:r>
              <a:rPr lang="en-US" altLang="zh-CN" dirty="0">
                <a:solidFill>
                  <a:schemeClr val="bg1"/>
                </a:solidFill>
              </a:rPr>
              <a:t>ZoneAwareNIWSDiscoveryLoadBalancer</a:t>
            </a:r>
            <a:r>
              <a:rPr lang="zh-CN" altLang="en-US" dirty="0">
                <a:solidFill>
                  <a:schemeClr val="bg1"/>
                </a:solidFill>
              </a:rPr>
              <a:t>，或者只有单个</a:t>
            </a:r>
            <a:r>
              <a:rPr lang="en-US" altLang="zh-CN" dirty="0">
                <a:solidFill>
                  <a:schemeClr val="bg1"/>
                </a:solidFill>
              </a:rPr>
              <a:t>zone</a:t>
            </a:r>
            <a:r>
              <a:rPr lang="zh-CN" altLang="en-US" dirty="0">
                <a:solidFill>
                  <a:schemeClr val="bg1"/>
                </a:solidFill>
              </a:rPr>
              <a:t>的话</a:t>
            </a:r>
            <a:r>
              <a:rPr lang="zh-CN" altLang="en-US" dirty="0" smtClean="0">
                <a:solidFill>
                  <a:schemeClr val="bg1"/>
                </a:solidFill>
              </a:rPr>
              <a:t>，</a:t>
            </a:r>
            <a:endParaRPr lang="en-US" altLang="zh-CN" dirty="0" smtClean="0">
              <a:solidFill>
                <a:schemeClr val="bg1"/>
              </a:solidFill>
            </a:endParaRPr>
          </a:p>
          <a:p>
            <a:pPr fontAlgn="base" latinLnBrk="1"/>
            <a:r>
              <a:rPr lang="zh-CN" altLang="en-US" dirty="0" smtClean="0">
                <a:solidFill>
                  <a:schemeClr val="bg1"/>
                </a:solidFill>
              </a:rPr>
              <a:t>则</a:t>
            </a:r>
            <a:r>
              <a:rPr lang="zh-CN" altLang="en-US" dirty="0">
                <a:solidFill>
                  <a:schemeClr val="bg1"/>
                </a:solidFill>
              </a:rPr>
              <a:t>走</a:t>
            </a:r>
            <a:r>
              <a:rPr lang="en-US" altLang="zh-CN" dirty="0">
                <a:solidFill>
                  <a:schemeClr val="bg1"/>
                </a:solidFill>
              </a:rPr>
              <a:t>super.chooseServer(key)</a:t>
            </a:r>
            <a:endParaRPr lang="en-US" altLang="zh-CN" dirty="0">
              <a:solidFill>
                <a:schemeClr val="bg1"/>
              </a:solidFill>
            </a:endParaRPr>
          </a:p>
          <a:p>
            <a:pPr fontAlgn="base" latinLnBrk="1"/>
            <a:r>
              <a:rPr lang="en-US" altLang="zh-CN" dirty="0">
                <a:solidFill>
                  <a:schemeClr val="bg1"/>
                </a:solidFill>
              </a:rPr>
              <a:t>ZoneAwareLoadBalancer</a:t>
            </a:r>
            <a:r>
              <a:rPr lang="zh-CN" altLang="en-US" dirty="0">
                <a:solidFill>
                  <a:schemeClr val="bg1"/>
                </a:solidFill>
              </a:rPr>
              <a:t>继承了</a:t>
            </a:r>
            <a:r>
              <a:rPr lang="en-US" altLang="zh-CN" dirty="0">
                <a:solidFill>
                  <a:schemeClr val="bg1"/>
                </a:solidFill>
              </a:rPr>
              <a:t>DynamicServerListLoadBalancer</a:t>
            </a:r>
            <a:r>
              <a:rPr lang="zh-CN" altLang="en-US" dirty="0">
                <a:solidFill>
                  <a:schemeClr val="bg1"/>
                </a:solidFill>
              </a:rPr>
              <a:t>，而</a:t>
            </a:r>
            <a:r>
              <a:rPr lang="en-US" altLang="zh-CN" dirty="0">
                <a:solidFill>
                  <a:schemeClr val="bg1"/>
                </a:solidFill>
              </a:rPr>
              <a:t>DynamicServerListLoadBalancer</a:t>
            </a:r>
            <a:r>
              <a:rPr lang="zh-CN" altLang="en-US" dirty="0">
                <a:solidFill>
                  <a:schemeClr val="bg1"/>
                </a:solidFill>
              </a:rPr>
              <a:t>继承了</a:t>
            </a:r>
            <a:r>
              <a:rPr lang="en-US" altLang="zh-CN" dirty="0">
                <a:solidFill>
                  <a:schemeClr val="bg1"/>
                </a:solidFill>
              </a:rPr>
              <a:t>BaseLoadBalancer</a:t>
            </a:r>
            <a:r>
              <a:rPr lang="zh-CN" altLang="en-US" dirty="0">
                <a:solidFill>
                  <a:schemeClr val="bg1"/>
                </a:solidFill>
              </a:rPr>
              <a:t>，而</a:t>
            </a:r>
            <a:r>
              <a:rPr lang="en-US" altLang="zh-CN" dirty="0">
                <a:solidFill>
                  <a:schemeClr val="bg1"/>
                </a:solidFill>
              </a:rPr>
              <a:t>BaseLoadBalancer</a:t>
            </a:r>
            <a:r>
              <a:rPr lang="zh-CN" altLang="en-US" dirty="0">
                <a:solidFill>
                  <a:schemeClr val="bg1"/>
                </a:solidFill>
              </a:rPr>
              <a:t>又继承了</a:t>
            </a:r>
            <a:r>
              <a:rPr lang="en-US" altLang="zh-CN" dirty="0">
                <a:solidFill>
                  <a:schemeClr val="bg1"/>
                </a:solidFill>
              </a:rPr>
              <a:t>AbstractLoadBalancer</a:t>
            </a:r>
            <a:r>
              <a:rPr lang="zh-CN" altLang="en-US" dirty="0">
                <a:solidFill>
                  <a:schemeClr val="bg1"/>
                </a:solidFill>
              </a:rPr>
              <a:t>。</a:t>
            </a:r>
            <a:r>
              <a:rPr lang="en-US" altLang="zh-CN" dirty="0">
                <a:solidFill>
                  <a:schemeClr val="bg1"/>
                </a:solidFill>
              </a:rPr>
              <a:t>chooseServer</a:t>
            </a:r>
            <a:r>
              <a:rPr lang="zh-CN" altLang="en-US" dirty="0">
                <a:solidFill>
                  <a:schemeClr val="bg1"/>
                </a:solidFill>
              </a:rPr>
              <a:t>方法在</a:t>
            </a:r>
            <a:r>
              <a:rPr lang="en-US" altLang="zh-CN" dirty="0">
                <a:solidFill>
                  <a:schemeClr val="bg1"/>
                </a:solidFill>
              </a:rPr>
              <a:t>BaseLoadBalancer</a:t>
            </a:r>
            <a:r>
              <a:rPr lang="zh-CN" altLang="en-US" dirty="0">
                <a:solidFill>
                  <a:schemeClr val="bg1"/>
                </a:solidFill>
              </a:rPr>
              <a:t>中有实现</a:t>
            </a:r>
            <a:r>
              <a:rPr lang="zh-CN" altLang="en-US" dirty="0" smtClean="0">
                <a:solidFill>
                  <a:schemeClr val="bg1"/>
                </a:solidFill>
              </a:rPr>
              <a:t>。</a:t>
            </a:r>
            <a:endParaRPr lang="en-US" altLang="zh-CN" dirty="0" smtClean="0">
              <a:solidFill>
                <a:schemeClr val="bg1"/>
              </a:solidFill>
            </a:endParaRPr>
          </a:p>
          <a:p>
            <a:pPr fontAlgn="base" latinLnBrk="1"/>
            <a:r>
              <a:rPr lang="zh-CN" altLang="en-US" dirty="0" smtClean="0">
                <a:solidFill>
                  <a:schemeClr val="bg1"/>
                </a:solidFill>
              </a:rPr>
              <a:t>而且</a:t>
            </a:r>
            <a:r>
              <a:rPr lang="en-US" altLang="zh-CN" dirty="0" smtClean="0">
                <a:solidFill>
                  <a:schemeClr val="bg1"/>
                </a:solidFill>
              </a:rPr>
              <a:t>BaseLoadBalancer</a:t>
            </a:r>
            <a:r>
              <a:rPr lang="zh-CN" altLang="en-US" dirty="0" smtClean="0">
                <a:solidFill>
                  <a:schemeClr val="bg1"/>
                </a:solidFill>
              </a:rPr>
              <a:t>默认的策略配置</a:t>
            </a:r>
            <a:endParaRPr lang="en-US" altLang="zh-CN" dirty="0" smtClean="0">
              <a:solidFill>
                <a:schemeClr val="bg1"/>
              </a:solidFill>
            </a:endParaRPr>
          </a:p>
          <a:p>
            <a:pPr fontAlgn="base" latinLnBrk="1"/>
            <a:r>
              <a:rPr lang="en-US" altLang="zh-CN" dirty="0">
                <a:solidFill>
                  <a:schemeClr val="bg1"/>
                </a:solidFill>
              </a:rPr>
              <a:t>private final static IRule DEFAULT_RULE = new RoundRobinRule();</a:t>
            </a:r>
            <a:endParaRPr lang="zh-CN" altLang="en-US" dirty="0">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6"/>
          <p:cNvGrpSpPr/>
          <p:nvPr/>
        </p:nvGrpSpPr>
        <p:grpSpPr>
          <a:xfrm>
            <a:off x="4945784" y="4213274"/>
            <a:ext cx="2969972" cy="763137"/>
            <a:chOff x="4475937" y="4698842"/>
            <a:chExt cx="3243170" cy="833335"/>
          </a:xfrm>
        </p:grpSpPr>
        <p:sp>
          <p:nvSpPr>
            <p:cNvPr id="12" name="Oval 7"/>
            <p:cNvSpPr>
              <a:spLocks noChangeArrowheads="1"/>
            </p:cNvSpPr>
            <p:nvPr/>
          </p:nvSpPr>
          <p:spPr bwMode="auto">
            <a:xfrm>
              <a:off x="4475937" y="4698842"/>
              <a:ext cx="3243170" cy="833335"/>
            </a:xfrm>
            <a:prstGeom prst="ellipse">
              <a:avLst/>
            </a:prstGeom>
            <a:solidFill>
              <a:schemeClr val="accent5">
                <a:alpha val="90000"/>
              </a:schemeClr>
            </a:solidFill>
            <a:ln>
              <a:noFill/>
            </a:ln>
          </p:spPr>
          <p:txBody>
            <a:bodyPr vert="horz" wrap="square" lIns="83738" tIns="41869" rIns="83738" bIns="41869" numCol="1" anchor="t" anchorCtr="0" compatLnSpc="1"/>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8"/>
            <p:cNvSpPr/>
            <p:nvPr/>
          </p:nvSpPr>
          <p:spPr bwMode="auto">
            <a:xfrm>
              <a:off x="4475937" y="5116237"/>
              <a:ext cx="3243170" cy="415940"/>
            </a:xfrm>
            <a:custGeom>
              <a:avLst/>
              <a:gdLst>
                <a:gd name="T0" fmla="*/ 726 w 1452"/>
                <a:gd name="T1" fmla="*/ 142 h 186"/>
                <a:gd name="T2" fmla="*/ 1452 w 1452"/>
                <a:gd name="T3" fmla="*/ 0 h 186"/>
                <a:gd name="T4" fmla="*/ 1452 w 1452"/>
                <a:gd name="T5" fmla="*/ 0 h 186"/>
                <a:gd name="T6" fmla="*/ 726 w 1452"/>
                <a:gd name="T7" fmla="*/ 186 h 186"/>
                <a:gd name="T8" fmla="*/ 0 w 1452"/>
                <a:gd name="T9" fmla="*/ 0 h 186"/>
                <a:gd name="T10" fmla="*/ 0 w 1452"/>
                <a:gd name="T11" fmla="*/ 0 h 186"/>
                <a:gd name="T12" fmla="*/ 726 w 1452"/>
                <a:gd name="T13" fmla="*/ 142 h 186"/>
              </a:gdLst>
              <a:ahLst/>
              <a:cxnLst>
                <a:cxn ang="0">
                  <a:pos x="T0" y="T1"/>
                </a:cxn>
                <a:cxn ang="0">
                  <a:pos x="T2" y="T3"/>
                </a:cxn>
                <a:cxn ang="0">
                  <a:pos x="T4" y="T5"/>
                </a:cxn>
                <a:cxn ang="0">
                  <a:pos x="T6" y="T7"/>
                </a:cxn>
                <a:cxn ang="0">
                  <a:pos x="T8" y="T9"/>
                </a:cxn>
                <a:cxn ang="0">
                  <a:pos x="T10" y="T11"/>
                </a:cxn>
                <a:cxn ang="0">
                  <a:pos x="T12" y="T13"/>
                </a:cxn>
              </a:cxnLst>
              <a:rect l="0" t="0" r="r" b="b"/>
              <a:pathLst>
                <a:path w="1452" h="186">
                  <a:moveTo>
                    <a:pt x="726" y="142"/>
                  </a:moveTo>
                  <a:cubicBezTo>
                    <a:pt x="1078" y="142"/>
                    <a:pt x="1372" y="81"/>
                    <a:pt x="1452" y="0"/>
                  </a:cubicBezTo>
                  <a:cubicBezTo>
                    <a:pt x="1452" y="0"/>
                    <a:pt x="1452" y="0"/>
                    <a:pt x="1452" y="0"/>
                  </a:cubicBezTo>
                  <a:cubicBezTo>
                    <a:pt x="1452" y="103"/>
                    <a:pt x="1127" y="186"/>
                    <a:pt x="726" y="186"/>
                  </a:cubicBezTo>
                  <a:cubicBezTo>
                    <a:pt x="325" y="186"/>
                    <a:pt x="0" y="103"/>
                    <a:pt x="0" y="0"/>
                  </a:cubicBezTo>
                  <a:cubicBezTo>
                    <a:pt x="0" y="0"/>
                    <a:pt x="0" y="0"/>
                    <a:pt x="0" y="0"/>
                  </a:cubicBezTo>
                  <a:cubicBezTo>
                    <a:pt x="79" y="81"/>
                    <a:pt x="374" y="142"/>
                    <a:pt x="726" y="142"/>
                  </a:cubicBezTo>
                  <a:close/>
                </a:path>
              </a:pathLst>
            </a:custGeom>
            <a:solidFill>
              <a:schemeClr val="tx1">
                <a:lumMod val="95000"/>
                <a:lumOff val="5000"/>
                <a:alpha val="15000"/>
              </a:schemeClr>
            </a:solidFill>
            <a:ln>
              <a:noFill/>
            </a:ln>
          </p:spPr>
          <p:txBody>
            <a:bodyPr vert="horz" wrap="square" lIns="83738" tIns="41869" rIns="83738" bIns="41869" numCol="1" anchor="t" anchorCtr="0" compatLnSpc="1"/>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9"/>
          <p:cNvGrpSpPr/>
          <p:nvPr/>
        </p:nvGrpSpPr>
        <p:grpSpPr>
          <a:xfrm>
            <a:off x="4667432" y="3616614"/>
            <a:ext cx="3526676" cy="893656"/>
            <a:chOff x="4171981" y="4047299"/>
            <a:chExt cx="3851083" cy="975860"/>
          </a:xfrm>
        </p:grpSpPr>
        <p:sp>
          <p:nvSpPr>
            <p:cNvPr id="15" name="Oval 9"/>
            <p:cNvSpPr>
              <a:spLocks noChangeArrowheads="1"/>
            </p:cNvSpPr>
            <p:nvPr/>
          </p:nvSpPr>
          <p:spPr bwMode="auto">
            <a:xfrm>
              <a:off x="4171981" y="4047299"/>
              <a:ext cx="3851083" cy="975860"/>
            </a:xfrm>
            <a:prstGeom prst="ellipse">
              <a:avLst/>
            </a:prstGeom>
            <a:solidFill>
              <a:schemeClr val="accent4">
                <a:alpha val="90000"/>
              </a:schemeClr>
            </a:solidFill>
            <a:ln>
              <a:noFill/>
            </a:ln>
          </p:spPr>
          <p:txBody>
            <a:bodyPr vert="horz" wrap="square" lIns="83738" tIns="41869" rIns="83738" bIns="41869" numCol="1" anchor="t" anchorCtr="0" compatLnSpc="1"/>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0"/>
            <p:cNvSpPr/>
            <p:nvPr/>
          </p:nvSpPr>
          <p:spPr bwMode="auto">
            <a:xfrm>
              <a:off x="4171981" y="4533047"/>
              <a:ext cx="3851083" cy="490112"/>
            </a:xfrm>
            <a:custGeom>
              <a:avLst/>
              <a:gdLst>
                <a:gd name="T0" fmla="*/ 862 w 1724"/>
                <a:gd name="T1" fmla="*/ 168 h 219"/>
                <a:gd name="T2" fmla="*/ 1724 w 1724"/>
                <a:gd name="T3" fmla="*/ 0 h 219"/>
                <a:gd name="T4" fmla="*/ 1724 w 1724"/>
                <a:gd name="T5" fmla="*/ 1 h 219"/>
                <a:gd name="T6" fmla="*/ 862 w 1724"/>
                <a:gd name="T7" fmla="*/ 219 h 219"/>
                <a:gd name="T8" fmla="*/ 0 w 1724"/>
                <a:gd name="T9" fmla="*/ 1 h 219"/>
                <a:gd name="T10" fmla="*/ 0 w 1724"/>
                <a:gd name="T11" fmla="*/ 0 h 219"/>
                <a:gd name="T12" fmla="*/ 862 w 1724"/>
                <a:gd name="T13" fmla="*/ 168 h 219"/>
              </a:gdLst>
              <a:ahLst/>
              <a:cxnLst>
                <a:cxn ang="0">
                  <a:pos x="T0" y="T1"/>
                </a:cxn>
                <a:cxn ang="0">
                  <a:pos x="T2" y="T3"/>
                </a:cxn>
                <a:cxn ang="0">
                  <a:pos x="T4" y="T5"/>
                </a:cxn>
                <a:cxn ang="0">
                  <a:pos x="T6" y="T7"/>
                </a:cxn>
                <a:cxn ang="0">
                  <a:pos x="T8" y="T9"/>
                </a:cxn>
                <a:cxn ang="0">
                  <a:pos x="T10" y="T11"/>
                </a:cxn>
                <a:cxn ang="0">
                  <a:pos x="T12" y="T13"/>
                </a:cxn>
              </a:cxnLst>
              <a:rect l="0" t="0" r="r" b="b"/>
              <a:pathLst>
                <a:path w="1724" h="219">
                  <a:moveTo>
                    <a:pt x="862" y="168"/>
                  </a:moveTo>
                  <a:cubicBezTo>
                    <a:pt x="1280" y="168"/>
                    <a:pt x="1630" y="96"/>
                    <a:pt x="1724" y="0"/>
                  </a:cubicBezTo>
                  <a:cubicBezTo>
                    <a:pt x="1724" y="1"/>
                    <a:pt x="1724" y="1"/>
                    <a:pt x="1724" y="1"/>
                  </a:cubicBezTo>
                  <a:cubicBezTo>
                    <a:pt x="1724" y="121"/>
                    <a:pt x="1338" y="219"/>
                    <a:pt x="862" y="219"/>
                  </a:cubicBezTo>
                  <a:cubicBezTo>
                    <a:pt x="386" y="219"/>
                    <a:pt x="0" y="121"/>
                    <a:pt x="0" y="1"/>
                  </a:cubicBezTo>
                  <a:cubicBezTo>
                    <a:pt x="0" y="1"/>
                    <a:pt x="0" y="1"/>
                    <a:pt x="0" y="0"/>
                  </a:cubicBezTo>
                  <a:cubicBezTo>
                    <a:pt x="94" y="96"/>
                    <a:pt x="444" y="168"/>
                    <a:pt x="862" y="168"/>
                  </a:cubicBezTo>
                  <a:close/>
                </a:path>
              </a:pathLst>
            </a:custGeom>
            <a:solidFill>
              <a:schemeClr val="tx1">
                <a:lumMod val="95000"/>
                <a:lumOff val="5000"/>
                <a:alpha val="15000"/>
              </a:schemeClr>
            </a:solidFill>
            <a:ln>
              <a:noFill/>
            </a:ln>
          </p:spPr>
          <p:txBody>
            <a:bodyPr vert="horz" wrap="square" lIns="83738" tIns="41869" rIns="83738" bIns="41869" numCol="1" anchor="t" anchorCtr="0" compatLnSpc="1"/>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 name="Group 12"/>
          <p:cNvGrpSpPr/>
          <p:nvPr/>
        </p:nvGrpSpPr>
        <p:grpSpPr>
          <a:xfrm>
            <a:off x="4562218" y="2960025"/>
            <a:ext cx="3735773" cy="1013521"/>
            <a:chOff x="4057088" y="3330311"/>
            <a:chExt cx="4079414" cy="1106751"/>
          </a:xfrm>
        </p:grpSpPr>
        <p:sp>
          <p:nvSpPr>
            <p:cNvPr id="18" name="Oval 11"/>
            <p:cNvSpPr>
              <a:spLocks noChangeArrowheads="1"/>
            </p:cNvSpPr>
            <p:nvPr/>
          </p:nvSpPr>
          <p:spPr bwMode="auto">
            <a:xfrm>
              <a:off x="4057088" y="3330311"/>
              <a:ext cx="4079414" cy="1106751"/>
            </a:xfrm>
            <a:prstGeom prst="ellipse">
              <a:avLst/>
            </a:prstGeom>
            <a:solidFill>
              <a:schemeClr val="accent3">
                <a:alpha val="90000"/>
              </a:schemeClr>
            </a:solidFill>
            <a:ln>
              <a:noFill/>
            </a:ln>
          </p:spPr>
          <p:txBody>
            <a:bodyPr vert="horz" wrap="square" lIns="83738" tIns="41869" rIns="83738" bIns="41869" numCol="1" anchor="t" anchorCtr="0" compatLnSpc="1"/>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2"/>
            <p:cNvSpPr/>
            <p:nvPr/>
          </p:nvSpPr>
          <p:spPr bwMode="auto">
            <a:xfrm>
              <a:off x="4057088" y="3884413"/>
              <a:ext cx="4079414" cy="552648"/>
            </a:xfrm>
            <a:custGeom>
              <a:avLst/>
              <a:gdLst>
                <a:gd name="T0" fmla="*/ 913 w 1826"/>
                <a:gd name="T1" fmla="*/ 189 h 248"/>
                <a:gd name="T2" fmla="*/ 0 w 1826"/>
                <a:gd name="T3" fmla="*/ 0 h 248"/>
                <a:gd name="T4" fmla="*/ 0 w 1826"/>
                <a:gd name="T5" fmla="*/ 0 h 248"/>
                <a:gd name="T6" fmla="*/ 913 w 1826"/>
                <a:gd name="T7" fmla="*/ 248 h 248"/>
                <a:gd name="T8" fmla="*/ 1826 w 1826"/>
                <a:gd name="T9" fmla="*/ 0 h 248"/>
                <a:gd name="T10" fmla="*/ 1826 w 1826"/>
                <a:gd name="T11" fmla="*/ 0 h 248"/>
                <a:gd name="T12" fmla="*/ 913 w 1826"/>
                <a:gd name="T13" fmla="*/ 189 h 248"/>
              </a:gdLst>
              <a:ahLst/>
              <a:cxnLst>
                <a:cxn ang="0">
                  <a:pos x="T0" y="T1"/>
                </a:cxn>
                <a:cxn ang="0">
                  <a:pos x="T2" y="T3"/>
                </a:cxn>
                <a:cxn ang="0">
                  <a:pos x="T4" y="T5"/>
                </a:cxn>
                <a:cxn ang="0">
                  <a:pos x="T6" y="T7"/>
                </a:cxn>
                <a:cxn ang="0">
                  <a:pos x="T8" y="T9"/>
                </a:cxn>
                <a:cxn ang="0">
                  <a:pos x="T10" y="T11"/>
                </a:cxn>
                <a:cxn ang="0">
                  <a:pos x="T12" y="T13"/>
                </a:cxn>
              </a:cxnLst>
              <a:rect l="0" t="0" r="r" b="b"/>
              <a:pathLst>
                <a:path w="1826" h="248">
                  <a:moveTo>
                    <a:pt x="913" y="189"/>
                  </a:moveTo>
                  <a:cubicBezTo>
                    <a:pt x="471" y="189"/>
                    <a:pt x="100" y="109"/>
                    <a:pt x="0" y="0"/>
                  </a:cubicBezTo>
                  <a:cubicBezTo>
                    <a:pt x="0" y="0"/>
                    <a:pt x="0" y="0"/>
                    <a:pt x="0" y="0"/>
                  </a:cubicBezTo>
                  <a:cubicBezTo>
                    <a:pt x="0" y="137"/>
                    <a:pt x="409" y="248"/>
                    <a:pt x="913" y="248"/>
                  </a:cubicBezTo>
                  <a:cubicBezTo>
                    <a:pt x="1417" y="248"/>
                    <a:pt x="1826" y="137"/>
                    <a:pt x="1826" y="0"/>
                  </a:cubicBezTo>
                  <a:cubicBezTo>
                    <a:pt x="1826" y="0"/>
                    <a:pt x="1826" y="0"/>
                    <a:pt x="1826" y="0"/>
                  </a:cubicBezTo>
                  <a:cubicBezTo>
                    <a:pt x="1726" y="109"/>
                    <a:pt x="1355" y="189"/>
                    <a:pt x="913" y="189"/>
                  </a:cubicBezTo>
                  <a:close/>
                </a:path>
              </a:pathLst>
            </a:custGeom>
            <a:solidFill>
              <a:schemeClr val="tx1">
                <a:lumMod val="95000"/>
                <a:lumOff val="5000"/>
                <a:alpha val="15000"/>
              </a:schemeClr>
            </a:solidFill>
            <a:ln>
              <a:noFill/>
            </a:ln>
          </p:spPr>
          <p:txBody>
            <a:bodyPr vert="horz" wrap="square" lIns="83738" tIns="41869" rIns="83738" bIns="41869" numCol="1" anchor="t" anchorCtr="0" compatLnSpc="1"/>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 name="Group 15"/>
          <p:cNvGrpSpPr/>
          <p:nvPr/>
        </p:nvGrpSpPr>
        <p:grpSpPr>
          <a:xfrm>
            <a:off x="4667432" y="2463255"/>
            <a:ext cx="3526676" cy="894988"/>
            <a:chOff x="4171981" y="2787843"/>
            <a:chExt cx="3851083" cy="977315"/>
          </a:xfrm>
        </p:grpSpPr>
        <p:sp>
          <p:nvSpPr>
            <p:cNvPr id="21" name="Oval 13"/>
            <p:cNvSpPr>
              <a:spLocks noChangeArrowheads="1"/>
            </p:cNvSpPr>
            <p:nvPr/>
          </p:nvSpPr>
          <p:spPr bwMode="auto">
            <a:xfrm>
              <a:off x="4171981" y="2787843"/>
              <a:ext cx="3851083" cy="977314"/>
            </a:xfrm>
            <a:prstGeom prst="ellipse">
              <a:avLst/>
            </a:prstGeom>
            <a:solidFill>
              <a:schemeClr val="accent2">
                <a:alpha val="90000"/>
              </a:schemeClr>
            </a:solidFill>
            <a:ln>
              <a:noFill/>
            </a:ln>
          </p:spPr>
          <p:txBody>
            <a:bodyPr vert="horz" wrap="square" lIns="83738" tIns="41869" rIns="83738" bIns="41869" numCol="1" anchor="t" anchorCtr="0" compatLnSpc="1"/>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14"/>
            <p:cNvSpPr/>
            <p:nvPr/>
          </p:nvSpPr>
          <p:spPr bwMode="auto">
            <a:xfrm>
              <a:off x="4171981" y="3276501"/>
              <a:ext cx="3851083" cy="488657"/>
            </a:xfrm>
            <a:custGeom>
              <a:avLst/>
              <a:gdLst>
                <a:gd name="T0" fmla="*/ 862 w 1724"/>
                <a:gd name="T1" fmla="*/ 167 h 219"/>
                <a:gd name="T2" fmla="*/ 0 w 1724"/>
                <a:gd name="T3" fmla="*/ 0 h 219"/>
                <a:gd name="T4" fmla="*/ 0 w 1724"/>
                <a:gd name="T5" fmla="*/ 0 h 219"/>
                <a:gd name="T6" fmla="*/ 862 w 1724"/>
                <a:gd name="T7" fmla="*/ 219 h 219"/>
                <a:gd name="T8" fmla="*/ 1724 w 1724"/>
                <a:gd name="T9" fmla="*/ 0 h 219"/>
                <a:gd name="T10" fmla="*/ 1724 w 1724"/>
                <a:gd name="T11" fmla="*/ 0 h 219"/>
                <a:gd name="T12" fmla="*/ 862 w 1724"/>
                <a:gd name="T13" fmla="*/ 167 h 219"/>
              </a:gdLst>
              <a:ahLst/>
              <a:cxnLst>
                <a:cxn ang="0">
                  <a:pos x="T0" y="T1"/>
                </a:cxn>
                <a:cxn ang="0">
                  <a:pos x="T2" y="T3"/>
                </a:cxn>
                <a:cxn ang="0">
                  <a:pos x="T4" y="T5"/>
                </a:cxn>
                <a:cxn ang="0">
                  <a:pos x="T6" y="T7"/>
                </a:cxn>
                <a:cxn ang="0">
                  <a:pos x="T8" y="T9"/>
                </a:cxn>
                <a:cxn ang="0">
                  <a:pos x="T10" y="T11"/>
                </a:cxn>
                <a:cxn ang="0">
                  <a:pos x="T12" y="T13"/>
                </a:cxn>
              </a:cxnLst>
              <a:rect l="0" t="0" r="r" b="b"/>
              <a:pathLst>
                <a:path w="1724" h="219">
                  <a:moveTo>
                    <a:pt x="862" y="167"/>
                  </a:moveTo>
                  <a:cubicBezTo>
                    <a:pt x="444" y="167"/>
                    <a:pt x="94" y="96"/>
                    <a:pt x="0" y="0"/>
                  </a:cubicBezTo>
                  <a:cubicBezTo>
                    <a:pt x="0" y="0"/>
                    <a:pt x="0" y="0"/>
                    <a:pt x="0" y="0"/>
                  </a:cubicBezTo>
                  <a:cubicBezTo>
                    <a:pt x="0" y="121"/>
                    <a:pt x="386" y="219"/>
                    <a:pt x="862" y="219"/>
                  </a:cubicBezTo>
                  <a:cubicBezTo>
                    <a:pt x="1338" y="219"/>
                    <a:pt x="1724" y="121"/>
                    <a:pt x="1724" y="0"/>
                  </a:cubicBezTo>
                  <a:cubicBezTo>
                    <a:pt x="1724" y="0"/>
                    <a:pt x="1724" y="0"/>
                    <a:pt x="1724" y="0"/>
                  </a:cubicBezTo>
                  <a:cubicBezTo>
                    <a:pt x="1630" y="96"/>
                    <a:pt x="1280" y="167"/>
                    <a:pt x="862" y="167"/>
                  </a:cubicBezTo>
                  <a:close/>
                </a:path>
              </a:pathLst>
            </a:custGeom>
            <a:solidFill>
              <a:schemeClr val="tx1">
                <a:lumMod val="95000"/>
                <a:lumOff val="5000"/>
                <a:alpha val="15000"/>
              </a:schemeClr>
            </a:solidFill>
            <a:ln>
              <a:noFill/>
            </a:ln>
          </p:spPr>
          <p:txBody>
            <a:bodyPr vert="horz" wrap="square" lIns="83738" tIns="41869" rIns="83738" bIns="41869" numCol="1" anchor="t" anchorCtr="0" compatLnSpc="1"/>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3" name="Group 18"/>
          <p:cNvGrpSpPr/>
          <p:nvPr/>
        </p:nvGrpSpPr>
        <p:grpSpPr>
          <a:xfrm>
            <a:off x="4945784" y="1997116"/>
            <a:ext cx="2969972" cy="764469"/>
            <a:chOff x="4475937" y="2278826"/>
            <a:chExt cx="3243170" cy="834790"/>
          </a:xfrm>
        </p:grpSpPr>
        <p:sp>
          <p:nvSpPr>
            <p:cNvPr id="24" name="Oval 15"/>
            <p:cNvSpPr>
              <a:spLocks noChangeArrowheads="1"/>
            </p:cNvSpPr>
            <p:nvPr/>
          </p:nvSpPr>
          <p:spPr bwMode="auto">
            <a:xfrm>
              <a:off x="4475937" y="2278826"/>
              <a:ext cx="3243170" cy="834789"/>
            </a:xfrm>
            <a:prstGeom prst="ellipse">
              <a:avLst/>
            </a:prstGeom>
            <a:solidFill>
              <a:schemeClr val="accent1">
                <a:alpha val="90000"/>
              </a:schemeClr>
            </a:solidFill>
            <a:ln>
              <a:noFill/>
            </a:ln>
            <a:effectLst/>
          </p:spPr>
          <p:txBody>
            <a:bodyPr vert="horz" wrap="square" lIns="83738" tIns="41869" rIns="83738" bIns="41869" numCol="1" anchor="t" anchorCtr="0" compatLnSpc="1"/>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6"/>
            <p:cNvSpPr/>
            <p:nvPr/>
          </p:nvSpPr>
          <p:spPr bwMode="auto">
            <a:xfrm>
              <a:off x="4475937" y="2696221"/>
              <a:ext cx="3243170" cy="417395"/>
            </a:xfrm>
            <a:custGeom>
              <a:avLst/>
              <a:gdLst>
                <a:gd name="T0" fmla="*/ 726 w 1452"/>
                <a:gd name="T1" fmla="*/ 143 h 187"/>
                <a:gd name="T2" fmla="*/ 0 w 1452"/>
                <a:gd name="T3" fmla="*/ 0 h 187"/>
                <a:gd name="T4" fmla="*/ 0 w 1452"/>
                <a:gd name="T5" fmla="*/ 0 h 187"/>
                <a:gd name="T6" fmla="*/ 726 w 1452"/>
                <a:gd name="T7" fmla="*/ 187 h 187"/>
                <a:gd name="T8" fmla="*/ 1452 w 1452"/>
                <a:gd name="T9" fmla="*/ 0 h 187"/>
                <a:gd name="T10" fmla="*/ 1452 w 1452"/>
                <a:gd name="T11" fmla="*/ 0 h 187"/>
                <a:gd name="T12" fmla="*/ 726 w 1452"/>
                <a:gd name="T13" fmla="*/ 143 h 187"/>
              </a:gdLst>
              <a:ahLst/>
              <a:cxnLst>
                <a:cxn ang="0">
                  <a:pos x="T0" y="T1"/>
                </a:cxn>
                <a:cxn ang="0">
                  <a:pos x="T2" y="T3"/>
                </a:cxn>
                <a:cxn ang="0">
                  <a:pos x="T4" y="T5"/>
                </a:cxn>
                <a:cxn ang="0">
                  <a:pos x="T6" y="T7"/>
                </a:cxn>
                <a:cxn ang="0">
                  <a:pos x="T8" y="T9"/>
                </a:cxn>
                <a:cxn ang="0">
                  <a:pos x="T10" y="T11"/>
                </a:cxn>
                <a:cxn ang="0">
                  <a:pos x="T12" y="T13"/>
                </a:cxn>
              </a:cxnLst>
              <a:rect l="0" t="0" r="r" b="b"/>
              <a:pathLst>
                <a:path w="1452" h="187">
                  <a:moveTo>
                    <a:pt x="726" y="143"/>
                  </a:moveTo>
                  <a:cubicBezTo>
                    <a:pt x="374" y="143"/>
                    <a:pt x="79" y="82"/>
                    <a:pt x="0" y="0"/>
                  </a:cubicBezTo>
                  <a:cubicBezTo>
                    <a:pt x="0" y="0"/>
                    <a:pt x="0" y="0"/>
                    <a:pt x="0" y="0"/>
                  </a:cubicBezTo>
                  <a:cubicBezTo>
                    <a:pt x="0" y="103"/>
                    <a:pt x="325" y="187"/>
                    <a:pt x="726" y="187"/>
                  </a:cubicBezTo>
                  <a:cubicBezTo>
                    <a:pt x="1127" y="187"/>
                    <a:pt x="1452" y="103"/>
                    <a:pt x="1452" y="0"/>
                  </a:cubicBezTo>
                  <a:cubicBezTo>
                    <a:pt x="1452" y="0"/>
                    <a:pt x="1452" y="0"/>
                    <a:pt x="1452" y="0"/>
                  </a:cubicBezTo>
                  <a:cubicBezTo>
                    <a:pt x="1372" y="82"/>
                    <a:pt x="1078" y="143"/>
                    <a:pt x="726" y="143"/>
                  </a:cubicBezTo>
                  <a:close/>
                </a:path>
              </a:pathLst>
            </a:custGeom>
            <a:solidFill>
              <a:schemeClr val="tx1">
                <a:lumMod val="95000"/>
                <a:lumOff val="5000"/>
                <a:alpha val="15000"/>
              </a:schemeClr>
            </a:solidFill>
            <a:ln>
              <a:noFill/>
            </a:ln>
          </p:spPr>
          <p:txBody>
            <a:bodyPr vert="horz" wrap="square" lIns="83738" tIns="41869" rIns="83738" bIns="41869" numCol="1" anchor="t" anchorCtr="0" compatLnSpc="1"/>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6" name="Text Placeholder 9"/>
          <p:cNvSpPr txBox="1"/>
          <p:nvPr/>
        </p:nvSpPr>
        <p:spPr>
          <a:xfrm>
            <a:off x="9037571" y="2256984"/>
            <a:ext cx="2266530" cy="162939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zh-CN" altLang="en-US" sz="800" dirty="0" smtClean="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该</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策略继承</a:t>
            </a:r>
            <a:r>
              <a:rPr lang="en-US" altLang="zh-CN" sz="800" dirty="0" err="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ClientConfigEnabledRoundRobinRule</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，在实现中它注入了负载均衡的统计对象</a:t>
            </a:r>
            <a:r>
              <a:rPr lang="en-US" altLang="zh-CN" sz="800" dirty="0" err="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LoadBalancerStats</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，同时在具体的</a:t>
            </a:r>
            <a:r>
              <a:rPr lang="en-US" altLang="zh-CN"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choose</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算法中利用</a:t>
            </a:r>
            <a:r>
              <a:rPr lang="en-US" altLang="zh-CN" sz="800" dirty="0" err="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LoadBalancerStats</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保存的实例统计信息来选择满足要求的实例。它通过遍历负载均衡器中的维护的所有实例，会过滤掉故障的实例，并找出并发请求数最小的一个，所以该策略的特性时可选出最空闲的实例。同时，该算法核心依赖与</a:t>
            </a:r>
            <a:r>
              <a:rPr lang="en-US" altLang="zh-CN" sz="800" dirty="0" err="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LoadBalancerStats</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，当其为空时候，策略是无法执行，执行父类的线性轮询机制。</a:t>
            </a: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7" name="Text Placeholder 8"/>
          <p:cNvSpPr txBox="1"/>
          <p:nvPr/>
        </p:nvSpPr>
        <p:spPr>
          <a:xfrm>
            <a:off x="1840624" y="2125663"/>
            <a:ext cx="1308100" cy="306387"/>
          </a:xfrm>
          <a:prstGeom prst="rect">
            <a:avLst/>
          </a:prstGeom>
        </p:spPr>
        <p:txBody>
          <a:bodyPr vert="horz" lIns="0" tIns="0" rIns="0" bIns="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buNone/>
            </a:pPr>
            <a:r>
              <a:rPr lang="en-US" altLang="zh-CN" b="1" dirty="0" smtClean="0">
                <a:solidFill>
                  <a:schemeClr val="bg1"/>
                </a:solidFill>
              </a:rPr>
              <a:t>RandomRule</a:t>
            </a:r>
            <a:endParaRPr lang="en-US" altLang="zh-CN" b="1" dirty="0">
              <a:solidFill>
                <a:schemeClr val="bg1"/>
              </a:solidFill>
            </a:endParaRPr>
          </a:p>
          <a:p>
            <a:pPr marL="0" indent="0" algn="just">
              <a:lnSpc>
                <a:spcPct val="140000"/>
              </a:lnSpc>
              <a:spcBef>
                <a:spcPts val="0"/>
              </a:spcBef>
              <a:buFont typeface="Arial" panose="020B0604020202020204" pitchFamily="34" charset="0"/>
              <a:buNone/>
            </a:pPr>
            <a:endParaRPr lang="en-AU" sz="12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8" name="Text Placeholder 9"/>
          <p:cNvSpPr txBox="1"/>
          <p:nvPr/>
        </p:nvSpPr>
        <p:spPr>
          <a:xfrm>
            <a:off x="1840624" y="2432050"/>
            <a:ext cx="1938338" cy="339725"/>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Font typeface="Arial" panose="020B0604020202020204" pitchFamily="34" charset="0"/>
              <a:buNone/>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该</a:t>
            </a:r>
            <a:r>
              <a:rPr lang="zh-CN" altLang="en-US" sz="800" dirty="0" smtClean="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策略实现了从服务清单中，随机选择一个服务实例。</a:t>
            </a: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9" name="Text Placeholder 8"/>
          <p:cNvSpPr txBox="1"/>
          <p:nvPr/>
        </p:nvSpPr>
        <p:spPr>
          <a:xfrm>
            <a:off x="1840623" y="3205163"/>
            <a:ext cx="1593731" cy="306387"/>
          </a:xfrm>
          <a:prstGeom prst="rect">
            <a:avLst/>
          </a:prstGeom>
        </p:spPr>
        <p:txBody>
          <a:bodyPr vert="horz" lIns="0" tIns="0" rIns="0" bIns="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buNone/>
            </a:pPr>
            <a:r>
              <a:rPr lang="en-US" altLang="zh-CN" sz="6000" b="1" dirty="0" smtClean="0">
                <a:solidFill>
                  <a:schemeClr val="bg1"/>
                </a:solidFill>
              </a:rPr>
              <a:t>RoundRobinRule</a:t>
            </a:r>
            <a:endParaRPr lang="en-US" altLang="zh-CN" sz="6000" b="1" dirty="0" smtClean="0">
              <a:solidFill>
                <a:schemeClr val="bg1"/>
              </a:solidFill>
            </a:endParaRPr>
          </a:p>
          <a:p>
            <a:pPr marL="0" indent="0" algn="just">
              <a:lnSpc>
                <a:spcPct val="140000"/>
              </a:lnSpc>
              <a:spcBef>
                <a:spcPts val="0"/>
              </a:spcBef>
              <a:buFont typeface="Arial" panose="020B0604020202020204" pitchFamily="34" charset="0"/>
              <a:buNone/>
            </a:pPr>
            <a:r>
              <a:rPr lang="en-AU" sz="1200" dirty="0" smtClean="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z</a:t>
            </a:r>
            <a:endParaRPr lang="en-AU" sz="12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0" name="Text Placeholder 9"/>
          <p:cNvSpPr txBox="1"/>
          <p:nvPr/>
        </p:nvSpPr>
        <p:spPr>
          <a:xfrm>
            <a:off x="1840624" y="3511550"/>
            <a:ext cx="1938338" cy="70172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Font typeface="Arial" panose="020B0604020202020204" pitchFamily="34" charset="0"/>
              <a:buNone/>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该</a:t>
            </a:r>
            <a:r>
              <a:rPr lang="zh-CN" altLang="en-US" sz="800" dirty="0" smtClean="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策略使用线性轮训的方式选择服务实例，在</a:t>
            </a:r>
            <a:r>
              <a:rPr lang="en-US" altLang="zh-CN" sz="800" dirty="0" smtClean="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BaseLoadBalancer</a:t>
            </a:r>
            <a:r>
              <a:rPr lang="zh-CN" altLang="en-US" sz="800" dirty="0" smtClean="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默认配置次次策略，该策略使用计数变量，每次轮训都会累加，轮训次数服务超过</a:t>
            </a:r>
            <a:r>
              <a:rPr lang="en-US" altLang="zh-CN" sz="800" dirty="0" smtClean="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10</a:t>
            </a:r>
            <a:r>
              <a:rPr lang="zh-CN" altLang="en-US" sz="800" dirty="0" smtClean="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拿不到实例，会报警告信息。</a:t>
            </a: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 name="Text Placeholder 8"/>
          <p:cNvSpPr txBox="1"/>
          <p:nvPr/>
        </p:nvSpPr>
        <p:spPr>
          <a:xfrm>
            <a:off x="1617413" y="4328445"/>
            <a:ext cx="2299036" cy="308643"/>
          </a:xfrm>
          <a:prstGeom prst="rect">
            <a:avLst/>
          </a:prstGeom>
        </p:spPr>
        <p:txBody>
          <a:bodyPr vert="horz" lIns="0" tIns="0" rIns="0" bIns="0" rtlCol="0">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buNone/>
            </a:pPr>
            <a:r>
              <a:rPr lang="en-US" altLang="zh-CN" sz="3800" b="1" dirty="0" err="1" smtClean="0">
                <a:solidFill>
                  <a:schemeClr val="bg1"/>
                </a:solidFill>
              </a:rPr>
              <a:t>WeightedRe</a:t>
            </a:r>
            <a:r>
              <a:rPr lang="en-US" altLang="zh-CN" sz="4600" b="1" dirty="0" err="1" smtClean="0">
                <a:solidFill>
                  <a:schemeClr val="bg1"/>
                </a:solidFill>
              </a:rPr>
              <a:t>sponse</a:t>
            </a:r>
            <a:r>
              <a:rPr lang="en-US" altLang="zh-CN" sz="3800" b="1" dirty="0" err="1" smtClean="0">
                <a:solidFill>
                  <a:schemeClr val="bg1"/>
                </a:solidFill>
              </a:rPr>
              <a:t>TimeRule</a:t>
            </a:r>
            <a:endParaRPr lang="en-US" altLang="zh-CN" sz="3800" b="1" dirty="0">
              <a:solidFill>
                <a:schemeClr val="bg1"/>
              </a:solidFill>
            </a:endParaRPr>
          </a:p>
          <a:p>
            <a:pPr marL="0" indent="0" algn="just">
              <a:lnSpc>
                <a:spcPct val="140000"/>
              </a:lnSpc>
              <a:spcBef>
                <a:spcPts val="0"/>
              </a:spcBef>
              <a:buNone/>
            </a:pPr>
            <a:endParaRPr lang="en-US" altLang="zh-CN" b="1" dirty="0">
              <a:solidFill>
                <a:schemeClr val="bg1"/>
              </a:solidFill>
            </a:endParaRPr>
          </a:p>
          <a:p>
            <a:pPr marL="0" indent="0" algn="just">
              <a:lnSpc>
                <a:spcPct val="140000"/>
              </a:lnSpc>
              <a:spcBef>
                <a:spcPts val="0"/>
              </a:spcBef>
              <a:buFont typeface="Arial" panose="020B0604020202020204" pitchFamily="34" charset="0"/>
              <a:buNone/>
            </a:pPr>
            <a:endParaRPr lang="en-AU" sz="12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2" name="Text Placeholder 9"/>
          <p:cNvSpPr txBox="1"/>
          <p:nvPr/>
        </p:nvSpPr>
        <p:spPr>
          <a:xfrm>
            <a:off x="1840624" y="4637088"/>
            <a:ext cx="1938338" cy="638297"/>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Font typeface="Arial" panose="020B0604020202020204" pitchFamily="34" charset="0"/>
              <a:buNone/>
            </a:pP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3" name="Text Placeholder 8"/>
          <p:cNvSpPr txBox="1"/>
          <p:nvPr/>
        </p:nvSpPr>
        <p:spPr>
          <a:xfrm>
            <a:off x="9005604" y="4396161"/>
            <a:ext cx="2125458" cy="296862"/>
          </a:xfrm>
          <a:prstGeom prst="rect">
            <a:avLst/>
          </a:prstGeom>
        </p:spPr>
        <p:txBody>
          <a:bodyPr vert="horz" lIns="0" tIns="0" rIns="0" bIns="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40000"/>
              </a:lnSpc>
              <a:spcBef>
                <a:spcPts val="0"/>
              </a:spcBef>
              <a:buNone/>
            </a:pPr>
            <a:r>
              <a:rPr lang="en-AU" sz="1200" dirty="0" err="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Availab</a:t>
            </a:r>
            <a:r>
              <a:rPr lang="en-AU" sz="1400" dirty="0" err="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ilityFilteringRul</a:t>
            </a:r>
            <a:r>
              <a:rPr lang="en-AU" sz="1200" dirty="0" err="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e</a:t>
            </a:r>
            <a:endParaRPr lang="en-AU" sz="12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4" name="Text Placeholder 9"/>
          <p:cNvSpPr txBox="1"/>
          <p:nvPr/>
        </p:nvSpPr>
        <p:spPr>
          <a:xfrm>
            <a:off x="8945090" y="4791929"/>
            <a:ext cx="2265101" cy="483456"/>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zh-CN" altLang="en-US" sz="800" dirty="0" smtClean="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用</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一个</a:t>
            </a:r>
            <a:r>
              <a:rPr lang="en-US" altLang="zh-CN" sz="800" dirty="0" err="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AvailabilityPredicate</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来包含过滤</a:t>
            </a:r>
            <a:r>
              <a:rPr lang="en-US" altLang="zh-CN"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server</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的逻辑，其实就就是检查</a:t>
            </a:r>
            <a:r>
              <a:rPr lang="en-US" altLang="zh-CN"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status</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里记录的各个</a:t>
            </a:r>
            <a:r>
              <a:rPr lang="en-US" altLang="zh-CN"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server</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的运行状态。</a:t>
            </a: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Text Placeholder 8"/>
          <p:cNvSpPr txBox="1"/>
          <p:nvPr/>
        </p:nvSpPr>
        <p:spPr>
          <a:xfrm>
            <a:off x="8969794" y="1968207"/>
            <a:ext cx="1368425" cy="298450"/>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40000"/>
              </a:lnSpc>
              <a:spcBef>
                <a:spcPts val="0"/>
              </a:spcBef>
              <a:buNone/>
            </a:pPr>
            <a:r>
              <a:rPr lang="en-AU" sz="1200" dirty="0" err="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BestAvailableRule</a:t>
            </a:r>
            <a:endParaRPr lang="en-AU" sz="12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48" name="Group 54"/>
          <p:cNvGrpSpPr/>
          <p:nvPr/>
        </p:nvGrpSpPr>
        <p:grpSpPr>
          <a:xfrm>
            <a:off x="4020332" y="4342369"/>
            <a:ext cx="423890" cy="423890"/>
            <a:chOff x="2855493" y="3429000"/>
            <a:chExt cx="462882" cy="462882"/>
          </a:xfrm>
        </p:grpSpPr>
        <p:sp>
          <p:nvSpPr>
            <p:cNvPr id="49" name="Rounded Rectangle 55"/>
            <p:cNvSpPr/>
            <p:nvPr/>
          </p:nvSpPr>
          <p:spPr>
            <a:xfrm>
              <a:off x="2855493" y="3429000"/>
              <a:ext cx="462882" cy="46288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AutoShape 35"/>
            <p:cNvSpPr/>
            <p:nvPr/>
          </p:nvSpPr>
          <p:spPr bwMode="auto">
            <a:xfrm>
              <a:off x="2978718" y="3520829"/>
              <a:ext cx="216432" cy="290727"/>
            </a:xfrm>
            <a:custGeom>
              <a:avLst/>
              <a:gdLst>
                <a:gd name="T0" fmla="*/ 733 w 19946"/>
                <a:gd name="T1" fmla="*/ 1038 h 21355"/>
                <a:gd name="T2" fmla="*/ 550 w 19946"/>
                <a:gd name="T3" fmla="*/ 889 h 21355"/>
                <a:gd name="T4" fmla="*/ 6041 w 19946"/>
                <a:gd name="T5" fmla="*/ 11465 h 21355"/>
                <a:gd name="T6" fmla="*/ 5858 w 19946"/>
                <a:gd name="T7" fmla="*/ 16679 h 21355"/>
                <a:gd name="T8" fmla="*/ 0 w 19946"/>
                <a:gd name="T9" fmla="*/ 18765 h 21355"/>
                <a:gd name="T10" fmla="*/ 6590 w 19946"/>
                <a:gd name="T11" fmla="*/ 17722 h 21355"/>
                <a:gd name="T12" fmla="*/ 8970 w 19946"/>
                <a:gd name="T13" fmla="*/ 20999 h 21355"/>
                <a:gd name="T14" fmla="*/ 10251 w 19946"/>
                <a:gd name="T15" fmla="*/ 20403 h 21355"/>
                <a:gd name="T16" fmla="*/ 12265 w 19946"/>
                <a:gd name="T17" fmla="*/ 18467 h 21355"/>
                <a:gd name="T18" fmla="*/ 12631 w 19946"/>
                <a:gd name="T19" fmla="*/ 17275 h 21355"/>
                <a:gd name="T20" fmla="*/ 8055 w 19946"/>
                <a:gd name="T21" fmla="*/ 16381 h 21355"/>
                <a:gd name="T22" fmla="*/ 18855 w 19946"/>
                <a:gd name="T23" fmla="*/ 15785 h 21355"/>
                <a:gd name="T24" fmla="*/ 18672 w 19946"/>
                <a:gd name="T25" fmla="*/ 15636 h 21355"/>
                <a:gd name="T26" fmla="*/ 17024 w 19946"/>
                <a:gd name="T27" fmla="*/ 12806 h 21355"/>
                <a:gd name="T28" fmla="*/ 16475 w 19946"/>
                <a:gd name="T29" fmla="*/ 12806 h 21355"/>
                <a:gd name="T30" fmla="*/ 13180 w 19946"/>
                <a:gd name="T31" fmla="*/ 5805 h 21355"/>
                <a:gd name="T32" fmla="*/ 8421 w 19946"/>
                <a:gd name="T33" fmla="*/ 9380 h 21355"/>
                <a:gd name="T34" fmla="*/ 12814 w 19946"/>
                <a:gd name="T35" fmla="*/ 5507 h 21355"/>
                <a:gd name="T36" fmla="*/ 4211 w 19946"/>
                <a:gd name="T37" fmla="*/ 2825 h 21355"/>
                <a:gd name="T38" fmla="*/ 4211 w 19946"/>
                <a:gd name="T39" fmla="*/ 2378 h 21355"/>
                <a:gd name="T40" fmla="*/ 1831 w 19946"/>
                <a:gd name="T41" fmla="*/ 591 h 21355"/>
                <a:gd name="T42" fmla="*/ 1648 w 19946"/>
                <a:gd name="T43" fmla="*/ 1038 h 21355"/>
                <a:gd name="T44" fmla="*/ 18672 w 19946"/>
                <a:gd name="T45" fmla="*/ 14891 h 21355"/>
                <a:gd name="T46" fmla="*/ 17024 w 19946"/>
                <a:gd name="T47" fmla="*/ 9678 h 21355"/>
                <a:gd name="T48" fmla="*/ 15560 w 19946"/>
                <a:gd name="T49" fmla="*/ 2825 h 21355"/>
                <a:gd name="T50" fmla="*/ 12814 w 19946"/>
                <a:gd name="T51" fmla="*/ 5507 h 21355"/>
                <a:gd name="T52" fmla="*/ 13180 w 19946"/>
                <a:gd name="T53" fmla="*/ 5805 h 21355"/>
                <a:gd name="T54" fmla="*/ 16475 w 19946"/>
                <a:gd name="T55" fmla="*/ 3570 h 21355"/>
                <a:gd name="T56" fmla="*/ 16475 w 19946"/>
                <a:gd name="T57" fmla="*/ 8933 h 21355"/>
                <a:gd name="T58" fmla="*/ 17024 w 19946"/>
                <a:gd name="T59" fmla="*/ 2676 h 21355"/>
                <a:gd name="T60" fmla="*/ 19038 w 19946"/>
                <a:gd name="T61" fmla="*/ 1932 h 21355"/>
                <a:gd name="T62" fmla="*/ 17573 w 19946"/>
                <a:gd name="T63" fmla="*/ 740 h 21355"/>
                <a:gd name="T64" fmla="*/ 16658 w 19946"/>
                <a:gd name="T65" fmla="*/ 2378 h 21355"/>
                <a:gd name="T66" fmla="*/ 8970 w 19946"/>
                <a:gd name="T67" fmla="*/ 2825 h 21355"/>
                <a:gd name="T68" fmla="*/ 15560 w 19946"/>
                <a:gd name="T69" fmla="*/ 2825 h 2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946" h="21355">
                  <a:moveTo>
                    <a:pt x="7505" y="10125"/>
                  </a:moveTo>
                  <a:cubicBezTo>
                    <a:pt x="3478" y="6996"/>
                    <a:pt x="733" y="3272"/>
                    <a:pt x="733" y="1038"/>
                  </a:cubicBezTo>
                  <a:cubicBezTo>
                    <a:pt x="733" y="1038"/>
                    <a:pt x="733" y="889"/>
                    <a:pt x="733" y="740"/>
                  </a:cubicBezTo>
                  <a:cubicBezTo>
                    <a:pt x="733" y="740"/>
                    <a:pt x="550" y="889"/>
                    <a:pt x="550" y="889"/>
                  </a:cubicBezTo>
                  <a:cubicBezTo>
                    <a:pt x="-1464" y="4017"/>
                    <a:pt x="3112" y="9082"/>
                    <a:pt x="6041" y="11316"/>
                  </a:cubicBezTo>
                  <a:cubicBezTo>
                    <a:pt x="6041" y="11316"/>
                    <a:pt x="6041" y="11316"/>
                    <a:pt x="6041" y="11465"/>
                  </a:cubicBezTo>
                  <a:cubicBezTo>
                    <a:pt x="6041" y="16232"/>
                    <a:pt x="6041" y="16232"/>
                    <a:pt x="6041" y="16232"/>
                  </a:cubicBezTo>
                  <a:cubicBezTo>
                    <a:pt x="6041" y="16381"/>
                    <a:pt x="5858" y="16530"/>
                    <a:pt x="5858" y="16679"/>
                  </a:cubicBezTo>
                  <a:cubicBezTo>
                    <a:pt x="550" y="18020"/>
                    <a:pt x="550" y="18020"/>
                    <a:pt x="550" y="18020"/>
                  </a:cubicBezTo>
                  <a:cubicBezTo>
                    <a:pt x="183" y="18169"/>
                    <a:pt x="0" y="18467"/>
                    <a:pt x="0" y="18765"/>
                  </a:cubicBezTo>
                  <a:cubicBezTo>
                    <a:pt x="183" y="19063"/>
                    <a:pt x="550" y="19360"/>
                    <a:pt x="916" y="19212"/>
                  </a:cubicBezTo>
                  <a:cubicBezTo>
                    <a:pt x="6590" y="17722"/>
                    <a:pt x="6590" y="17722"/>
                    <a:pt x="6590" y="17722"/>
                  </a:cubicBezTo>
                  <a:cubicBezTo>
                    <a:pt x="6590" y="17722"/>
                    <a:pt x="6773" y="17871"/>
                    <a:pt x="6956" y="17871"/>
                  </a:cubicBezTo>
                  <a:cubicBezTo>
                    <a:pt x="8970" y="20999"/>
                    <a:pt x="8970" y="20999"/>
                    <a:pt x="8970" y="20999"/>
                  </a:cubicBezTo>
                  <a:cubicBezTo>
                    <a:pt x="9153" y="21297"/>
                    <a:pt x="9702" y="21446"/>
                    <a:pt x="10068" y="21297"/>
                  </a:cubicBezTo>
                  <a:cubicBezTo>
                    <a:pt x="10434" y="21148"/>
                    <a:pt x="10434" y="20701"/>
                    <a:pt x="10251" y="20403"/>
                  </a:cubicBezTo>
                  <a:cubicBezTo>
                    <a:pt x="8421" y="17722"/>
                    <a:pt x="8421" y="17722"/>
                    <a:pt x="8421" y="17722"/>
                  </a:cubicBezTo>
                  <a:cubicBezTo>
                    <a:pt x="12265" y="18467"/>
                    <a:pt x="12265" y="18467"/>
                    <a:pt x="12265" y="18467"/>
                  </a:cubicBezTo>
                  <a:cubicBezTo>
                    <a:pt x="12631" y="18616"/>
                    <a:pt x="12997" y="18467"/>
                    <a:pt x="13180" y="18020"/>
                  </a:cubicBezTo>
                  <a:cubicBezTo>
                    <a:pt x="13180" y="17722"/>
                    <a:pt x="12997" y="17424"/>
                    <a:pt x="12631" y="17275"/>
                  </a:cubicBezTo>
                  <a:cubicBezTo>
                    <a:pt x="8055" y="16381"/>
                    <a:pt x="8055" y="16381"/>
                    <a:pt x="8055" y="16381"/>
                  </a:cubicBezTo>
                  <a:cubicBezTo>
                    <a:pt x="8055" y="16381"/>
                    <a:pt x="8055" y="16381"/>
                    <a:pt x="8055" y="16381"/>
                  </a:cubicBezTo>
                  <a:cubicBezTo>
                    <a:pt x="8055" y="12657"/>
                    <a:pt x="8055" y="12657"/>
                    <a:pt x="8055" y="12657"/>
                  </a:cubicBezTo>
                  <a:cubicBezTo>
                    <a:pt x="11350" y="14743"/>
                    <a:pt x="16658" y="16679"/>
                    <a:pt x="18855" y="15785"/>
                  </a:cubicBezTo>
                  <a:cubicBezTo>
                    <a:pt x="18855" y="15785"/>
                    <a:pt x="19038" y="15636"/>
                    <a:pt x="19038" y="15636"/>
                  </a:cubicBezTo>
                  <a:cubicBezTo>
                    <a:pt x="18855" y="15636"/>
                    <a:pt x="18672" y="15636"/>
                    <a:pt x="18672" y="15636"/>
                  </a:cubicBezTo>
                  <a:cubicBezTo>
                    <a:pt x="15926" y="15636"/>
                    <a:pt x="11350" y="13402"/>
                    <a:pt x="7505" y="10125"/>
                  </a:cubicBezTo>
                  <a:close/>
                  <a:moveTo>
                    <a:pt x="17024" y="12806"/>
                  </a:moveTo>
                  <a:cubicBezTo>
                    <a:pt x="17024" y="12955"/>
                    <a:pt x="16841" y="13104"/>
                    <a:pt x="16658" y="13104"/>
                  </a:cubicBezTo>
                  <a:cubicBezTo>
                    <a:pt x="16658" y="13104"/>
                    <a:pt x="16475" y="12955"/>
                    <a:pt x="16475" y="12806"/>
                  </a:cubicBezTo>
                  <a:cubicBezTo>
                    <a:pt x="16475" y="8933"/>
                    <a:pt x="16475" y="8933"/>
                    <a:pt x="16475" y="8933"/>
                  </a:cubicBezTo>
                  <a:cubicBezTo>
                    <a:pt x="15560" y="7890"/>
                    <a:pt x="14461" y="6847"/>
                    <a:pt x="13180" y="5805"/>
                  </a:cubicBezTo>
                  <a:cubicBezTo>
                    <a:pt x="8787" y="9380"/>
                    <a:pt x="8787" y="9380"/>
                    <a:pt x="8787" y="9380"/>
                  </a:cubicBezTo>
                  <a:cubicBezTo>
                    <a:pt x="8787" y="9380"/>
                    <a:pt x="8604" y="9380"/>
                    <a:pt x="8421" y="9380"/>
                  </a:cubicBezTo>
                  <a:cubicBezTo>
                    <a:pt x="8421" y="9231"/>
                    <a:pt x="8421" y="9082"/>
                    <a:pt x="8421" y="8933"/>
                  </a:cubicBezTo>
                  <a:cubicBezTo>
                    <a:pt x="12814" y="5507"/>
                    <a:pt x="12814" y="5507"/>
                    <a:pt x="12814" y="5507"/>
                  </a:cubicBezTo>
                  <a:cubicBezTo>
                    <a:pt x="11533" y="4464"/>
                    <a:pt x="10251" y="3570"/>
                    <a:pt x="8970" y="2825"/>
                  </a:cubicBezTo>
                  <a:cubicBezTo>
                    <a:pt x="4211" y="2825"/>
                    <a:pt x="4211" y="2825"/>
                    <a:pt x="4211" y="2825"/>
                  </a:cubicBezTo>
                  <a:cubicBezTo>
                    <a:pt x="4028" y="2825"/>
                    <a:pt x="4028" y="2676"/>
                    <a:pt x="4028" y="2527"/>
                  </a:cubicBezTo>
                  <a:cubicBezTo>
                    <a:pt x="4028" y="2378"/>
                    <a:pt x="4028" y="2378"/>
                    <a:pt x="4211" y="2378"/>
                  </a:cubicBezTo>
                  <a:cubicBezTo>
                    <a:pt x="8055" y="2378"/>
                    <a:pt x="8055" y="2378"/>
                    <a:pt x="8055" y="2378"/>
                  </a:cubicBezTo>
                  <a:cubicBezTo>
                    <a:pt x="4943" y="591"/>
                    <a:pt x="2380" y="-5"/>
                    <a:pt x="1831" y="591"/>
                  </a:cubicBezTo>
                  <a:cubicBezTo>
                    <a:pt x="1831" y="591"/>
                    <a:pt x="1831" y="591"/>
                    <a:pt x="1831" y="591"/>
                  </a:cubicBezTo>
                  <a:cubicBezTo>
                    <a:pt x="1648" y="591"/>
                    <a:pt x="1648" y="889"/>
                    <a:pt x="1648" y="1038"/>
                  </a:cubicBezTo>
                  <a:cubicBezTo>
                    <a:pt x="1648" y="2974"/>
                    <a:pt x="4394" y="6549"/>
                    <a:pt x="8055" y="9678"/>
                  </a:cubicBezTo>
                  <a:cubicBezTo>
                    <a:pt x="11899" y="12657"/>
                    <a:pt x="16292" y="14891"/>
                    <a:pt x="18672" y="14891"/>
                  </a:cubicBezTo>
                  <a:cubicBezTo>
                    <a:pt x="18855" y="14891"/>
                    <a:pt x="19221" y="14891"/>
                    <a:pt x="19221" y="14743"/>
                  </a:cubicBezTo>
                  <a:cubicBezTo>
                    <a:pt x="19953" y="14296"/>
                    <a:pt x="19221" y="12210"/>
                    <a:pt x="17024" y="9678"/>
                  </a:cubicBezTo>
                  <a:lnTo>
                    <a:pt x="17024" y="12806"/>
                  </a:lnTo>
                  <a:close/>
                  <a:moveTo>
                    <a:pt x="15560" y="2825"/>
                  </a:moveTo>
                  <a:cubicBezTo>
                    <a:pt x="15743" y="2974"/>
                    <a:pt x="15743" y="2974"/>
                    <a:pt x="15743" y="2974"/>
                  </a:cubicBezTo>
                  <a:cubicBezTo>
                    <a:pt x="12814" y="5507"/>
                    <a:pt x="12814" y="5507"/>
                    <a:pt x="12814" y="5507"/>
                  </a:cubicBezTo>
                  <a:cubicBezTo>
                    <a:pt x="12814" y="5507"/>
                    <a:pt x="12997" y="5656"/>
                    <a:pt x="12997" y="5656"/>
                  </a:cubicBezTo>
                  <a:cubicBezTo>
                    <a:pt x="12997" y="5656"/>
                    <a:pt x="13180" y="5805"/>
                    <a:pt x="13180" y="5805"/>
                  </a:cubicBezTo>
                  <a:cubicBezTo>
                    <a:pt x="16109" y="3421"/>
                    <a:pt x="16109" y="3421"/>
                    <a:pt x="16109" y="3421"/>
                  </a:cubicBezTo>
                  <a:cubicBezTo>
                    <a:pt x="16475" y="3570"/>
                    <a:pt x="16475" y="3570"/>
                    <a:pt x="16475" y="3570"/>
                  </a:cubicBezTo>
                  <a:cubicBezTo>
                    <a:pt x="16475" y="3570"/>
                    <a:pt x="16475" y="3570"/>
                    <a:pt x="16475" y="3570"/>
                  </a:cubicBezTo>
                  <a:cubicBezTo>
                    <a:pt x="16475" y="8933"/>
                    <a:pt x="16475" y="8933"/>
                    <a:pt x="16475" y="8933"/>
                  </a:cubicBezTo>
                  <a:cubicBezTo>
                    <a:pt x="16658" y="9082"/>
                    <a:pt x="16841" y="9380"/>
                    <a:pt x="17024" y="9678"/>
                  </a:cubicBezTo>
                  <a:cubicBezTo>
                    <a:pt x="17024" y="2676"/>
                    <a:pt x="17024" y="2676"/>
                    <a:pt x="17024" y="2676"/>
                  </a:cubicBezTo>
                  <a:cubicBezTo>
                    <a:pt x="17024" y="2676"/>
                    <a:pt x="17024" y="2676"/>
                    <a:pt x="17024" y="2676"/>
                  </a:cubicBezTo>
                  <a:cubicBezTo>
                    <a:pt x="17573" y="2825"/>
                    <a:pt x="18305" y="2527"/>
                    <a:pt x="19038" y="1932"/>
                  </a:cubicBezTo>
                  <a:cubicBezTo>
                    <a:pt x="19953" y="1336"/>
                    <a:pt x="20136" y="442"/>
                    <a:pt x="19770" y="144"/>
                  </a:cubicBezTo>
                  <a:cubicBezTo>
                    <a:pt x="19404" y="-154"/>
                    <a:pt x="18305" y="-5"/>
                    <a:pt x="17573" y="740"/>
                  </a:cubicBezTo>
                  <a:cubicBezTo>
                    <a:pt x="16841" y="1187"/>
                    <a:pt x="16475" y="1932"/>
                    <a:pt x="16658" y="2378"/>
                  </a:cubicBezTo>
                  <a:cubicBezTo>
                    <a:pt x="16658" y="2378"/>
                    <a:pt x="16658" y="2378"/>
                    <a:pt x="16658" y="2378"/>
                  </a:cubicBezTo>
                  <a:cubicBezTo>
                    <a:pt x="8055" y="2378"/>
                    <a:pt x="8055" y="2378"/>
                    <a:pt x="8055" y="2378"/>
                  </a:cubicBezTo>
                  <a:cubicBezTo>
                    <a:pt x="8421" y="2527"/>
                    <a:pt x="8604" y="2676"/>
                    <a:pt x="8970" y="2825"/>
                  </a:cubicBezTo>
                  <a:lnTo>
                    <a:pt x="15560" y="2825"/>
                  </a:lnTo>
                  <a:close/>
                  <a:moveTo>
                    <a:pt x="15560" y="2825"/>
                  </a:moveTo>
                </a:path>
              </a:pathLst>
            </a:custGeom>
            <a:solidFill>
              <a:srgbClr val="FFFFFF"/>
            </a:solidFill>
            <a:ln>
              <a:noFill/>
            </a:ln>
            <a:extLst>
              <a:ext uri="{91240B29-F687-4F45-9708-019B960494DF}">
                <a14:hiddenLine xmlns:a14="http://schemas.microsoft.com/office/drawing/2010/main" w="9525">
                  <a:solidFill>
                    <a:schemeClr val="tx1"/>
                  </a:solidFill>
                  <a:round/>
                  <a:headEnd type="none" w="med" len="med"/>
                  <a:tailEnd type="none" w="med" len="med"/>
                </a14:hiddenLine>
              </a:ext>
            </a:extLst>
          </p:spPr>
          <p:txBody>
            <a:bodyPr lIns="0" tIns="0" rIns="0" bIns="0"/>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Group 61"/>
          <p:cNvGrpSpPr/>
          <p:nvPr/>
        </p:nvGrpSpPr>
        <p:grpSpPr>
          <a:xfrm>
            <a:off x="8387911" y="4480755"/>
            <a:ext cx="423890" cy="423890"/>
            <a:chOff x="2095350" y="2324961"/>
            <a:chExt cx="462882" cy="462882"/>
          </a:xfrm>
        </p:grpSpPr>
        <p:sp>
          <p:nvSpPr>
            <p:cNvPr id="52" name="Rounded Rectangle 59"/>
            <p:cNvSpPr/>
            <p:nvPr/>
          </p:nvSpPr>
          <p:spPr>
            <a:xfrm>
              <a:off x="2095350" y="2324961"/>
              <a:ext cx="462882" cy="46288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Shape 579"/>
            <p:cNvSpPr/>
            <p:nvPr/>
          </p:nvSpPr>
          <p:spPr>
            <a:xfrm flipV="1">
              <a:off x="2204123" y="2428623"/>
              <a:ext cx="245336" cy="255557"/>
            </a:xfrm>
            <a:custGeom>
              <a:avLst/>
              <a:gdLst/>
              <a:ahLst/>
              <a:cxnLst>
                <a:cxn ang="0">
                  <a:pos x="wd2" y="hd2"/>
                </a:cxn>
                <a:cxn ang="5400000">
                  <a:pos x="wd2" y="hd2"/>
                </a:cxn>
                <a:cxn ang="10800000">
                  <a:pos x="wd2" y="hd2"/>
                </a:cxn>
                <a:cxn ang="16200000">
                  <a:pos x="wd2" y="hd2"/>
                </a:cxn>
              </a:cxnLst>
              <a:rect l="0" t="0" r="r" b="b"/>
              <a:pathLst>
                <a:path w="20630" h="21387" extrusionOk="0">
                  <a:moveTo>
                    <a:pt x="15651" y="10439"/>
                  </a:moveTo>
                  <a:cubicBezTo>
                    <a:pt x="14876" y="10985"/>
                    <a:pt x="13809" y="10794"/>
                    <a:pt x="13267" y="10015"/>
                  </a:cubicBezTo>
                  <a:cubicBezTo>
                    <a:pt x="12724" y="9235"/>
                    <a:pt x="12913" y="8160"/>
                    <a:pt x="13688" y="7614"/>
                  </a:cubicBezTo>
                  <a:cubicBezTo>
                    <a:pt x="14302" y="7180"/>
                    <a:pt x="15100" y="7212"/>
                    <a:pt x="15674" y="7633"/>
                  </a:cubicBezTo>
                  <a:cubicBezTo>
                    <a:pt x="15386" y="7808"/>
                    <a:pt x="15187" y="7909"/>
                    <a:pt x="15149" y="7927"/>
                  </a:cubicBezTo>
                  <a:cubicBezTo>
                    <a:pt x="14829" y="8080"/>
                    <a:pt x="14692" y="8465"/>
                    <a:pt x="14842" y="8787"/>
                  </a:cubicBezTo>
                  <a:cubicBezTo>
                    <a:pt x="14952" y="9021"/>
                    <a:pt x="15183" y="9159"/>
                    <a:pt x="15425" y="9159"/>
                  </a:cubicBezTo>
                  <a:cubicBezTo>
                    <a:pt x="15515" y="9159"/>
                    <a:pt x="15608" y="9138"/>
                    <a:pt x="15698" y="9096"/>
                  </a:cubicBezTo>
                  <a:cubicBezTo>
                    <a:pt x="15903" y="8999"/>
                    <a:pt x="16125" y="8881"/>
                    <a:pt x="16356" y="8743"/>
                  </a:cubicBezTo>
                  <a:cubicBezTo>
                    <a:pt x="16460" y="9377"/>
                    <a:pt x="16209" y="10045"/>
                    <a:pt x="15651" y="10439"/>
                  </a:cubicBezTo>
                  <a:close/>
                  <a:moveTo>
                    <a:pt x="20298" y="434"/>
                  </a:moveTo>
                  <a:cubicBezTo>
                    <a:pt x="20181" y="97"/>
                    <a:pt x="19814" y="-81"/>
                    <a:pt x="19481" y="36"/>
                  </a:cubicBezTo>
                  <a:cubicBezTo>
                    <a:pt x="19146" y="153"/>
                    <a:pt x="18970" y="523"/>
                    <a:pt x="19086" y="859"/>
                  </a:cubicBezTo>
                  <a:cubicBezTo>
                    <a:pt x="20075" y="3715"/>
                    <a:pt x="18112" y="5846"/>
                    <a:pt x="16617" y="6988"/>
                  </a:cubicBezTo>
                  <a:lnTo>
                    <a:pt x="16012" y="6118"/>
                  </a:lnTo>
                  <a:cubicBezTo>
                    <a:pt x="15810" y="5827"/>
                    <a:pt x="15355" y="5583"/>
                    <a:pt x="15003" y="5578"/>
                  </a:cubicBezTo>
                  <a:lnTo>
                    <a:pt x="11612" y="5594"/>
                  </a:lnTo>
                  <a:cubicBezTo>
                    <a:pt x="11260" y="5588"/>
                    <a:pt x="10735" y="5751"/>
                    <a:pt x="10445" y="5955"/>
                  </a:cubicBezTo>
                  <a:lnTo>
                    <a:pt x="457" y="13000"/>
                  </a:lnTo>
                  <a:cubicBezTo>
                    <a:pt x="-27" y="13341"/>
                    <a:pt x="-145" y="14013"/>
                    <a:pt x="194" y="14500"/>
                  </a:cubicBezTo>
                  <a:lnTo>
                    <a:pt x="4734" y="21032"/>
                  </a:lnTo>
                  <a:cubicBezTo>
                    <a:pt x="5073" y="21519"/>
                    <a:pt x="5618" y="21461"/>
                    <a:pt x="6101" y="21120"/>
                  </a:cubicBezTo>
                  <a:lnTo>
                    <a:pt x="16090" y="14075"/>
                  </a:lnTo>
                  <a:cubicBezTo>
                    <a:pt x="16378" y="13870"/>
                    <a:pt x="16709" y="13429"/>
                    <a:pt x="16826" y="13093"/>
                  </a:cubicBezTo>
                  <a:lnTo>
                    <a:pt x="17888" y="9729"/>
                  </a:lnTo>
                  <a:cubicBezTo>
                    <a:pt x="18003" y="9393"/>
                    <a:pt x="17932" y="8880"/>
                    <a:pt x="17730" y="8589"/>
                  </a:cubicBezTo>
                  <a:lnTo>
                    <a:pt x="17361" y="8058"/>
                  </a:lnTo>
                  <a:cubicBezTo>
                    <a:pt x="19371" y="6513"/>
                    <a:pt x="21455" y="3778"/>
                    <a:pt x="20298" y="434"/>
                  </a:cubicBezTo>
                  <a:close/>
                </a:path>
              </a:pathLst>
            </a:custGeom>
            <a:solidFill>
              <a:schemeClr val="bg1"/>
            </a:solidFill>
            <a:ln w="12700" cap="flat">
              <a:noFill/>
              <a:miter lim="400000"/>
            </a:ln>
            <a:effectLst/>
          </p:spPr>
          <p:txBody>
            <a:bodyPr wrap="square" lIns="34891" tIns="34891" rIns="34891" bIns="34891" numCol="1" anchor="ctr">
              <a:noAutofit/>
            </a:bodyPr>
            <a:lstStyle/>
            <a:p>
              <a:pPr algn="just">
                <a:lnSpc>
                  <a:spcPct val="120000"/>
                </a:lnSpc>
                <a:defRPr sz="3100" b="1">
                  <a:latin typeface="Kontrapunkt Bob Bold"/>
                  <a:ea typeface="Kontrapunkt Bob Bold"/>
                  <a:cs typeface="Kontrapunkt Bob Bold"/>
                  <a:sym typeface="Kontrapunkt Bob Bold"/>
                </a:defRPr>
              </a:pPr>
              <a:endParaRPr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4" name="Group 66"/>
          <p:cNvGrpSpPr/>
          <p:nvPr/>
        </p:nvGrpSpPr>
        <p:grpSpPr>
          <a:xfrm>
            <a:off x="8439415" y="2121793"/>
            <a:ext cx="423890" cy="423890"/>
            <a:chOff x="2018242" y="3429000"/>
            <a:chExt cx="462882" cy="462882"/>
          </a:xfrm>
        </p:grpSpPr>
        <p:sp>
          <p:nvSpPr>
            <p:cNvPr id="55" name="Rounded Rectangle 63"/>
            <p:cNvSpPr/>
            <p:nvPr/>
          </p:nvSpPr>
          <p:spPr>
            <a:xfrm>
              <a:off x="2018242" y="3429000"/>
              <a:ext cx="462882" cy="46288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Shape 546"/>
            <p:cNvSpPr/>
            <p:nvPr/>
          </p:nvSpPr>
          <p:spPr>
            <a:xfrm>
              <a:off x="2102354" y="3560952"/>
              <a:ext cx="299452" cy="198978"/>
            </a:xfrm>
            <a:custGeom>
              <a:avLst/>
              <a:gdLst/>
              <a:ahLst/>
              <a:cxnLst>
                <a:cxn ang="0">
                  <a:pos x="wd2" y="hd2"/>
                </a:cxn>
                <a:cxn ang="5400000">
                  <a:pos x="wd2" y="hd2"/>
                </a:cxn>
                <a:cxn ang="10800000">
                  <a:pos x="wd2" y="hd2"/>
                </a:cxn>
                <a:cxn ang="16200000">
                  <a:pos x="wd2" y="hd2"/>
                </a:cxn>
              </a:cxnLst>
              <a:rect l="0" t="0" r="r" b="b"/>
              <a:pathLst>
                <a:path w="21600" h="21124" extrusionOk="0">
                  <a:moveTo>
                    <a:pt x="18596" y="5942"/>
                  </a:moveTo>
                  <a:cubicBezTo>
                    <a:pt x="18295" y="7132"/>
                    <a:pt x="17976" y="8348"/>
                    <a:pt x="17696" y="9399"/>
                  </a:cubicBezTo>
                  <a:cubicBezTo>
                    <a:pt x="18794" y="11734"/>
                    <a:pt x="19440" y="14666"/>
                    <a:pt x="19440" y="17887"/>
                  </a:cubicBezTo>
                  <a:cubicBezTo>
                    <a:pt x="19440" y="18391"/>
                    <a:pt x="19426" y="18896"/>
                    <a:pt x="19394" y="19390"/>
                  </a:cubicBezTo>
                  <a:cubicBezTo>
                    <a:pt x="19341" y="20265"/>
                    <a:pt x="19778" y="21038"/>
                    <a:pt x="20372" y="21116"/>
                  </a:cubicBezTo>
                  <a:cubicBezTo>
                    <a:pt x="20405" y="21122"/>
                    <a:pt x="20439" y="21124"/>
                    <a:pt x="20471" y="21124"/>
                  </a:cubicBezTo>
                  <a:cubicBezTo>
                    <a:pt x="21024" y="21124"/>
                    <a:pt x="21495" y="20502"/>
                    <a:pt x="21545" y="19677"/>
                  </a:cubicBezTo>
                  <a:cubicBezTo>
                    <a:pt x="21582" y="19089"/>
                    <a:pt x="21600" y="18486"/>
                    <a:pt x="21600" y="17887"/>
                  </a:cubicBezTo>
                  <a:cubicBezTo>
                    <a:pt x="21600" y="13196"/>
                    <a:pt x="20463" y="9004"/>
                    <a:pt x="18596" y="5942"/>
                  </a:cubicBezTo>
                  <a:close/>
                  <a:moveTo>
                    <a:pt x="10801" y="3957"/>
                  </a:moveTo>
                  <a:cubicBezTo>
                    <a:pt x="11273" y="3957"/>
                    <a:pt x="11734" y="4016"/>
                    <a:pt x="12183" y="4127"/>
                  </a:cubicBezTo>
                  <a:cubicBezTo>
                    <a:pt x="12656" y="3256"/>
                    <a:pt x="13186" y="2296"/>
                    <a:pt x="13702" y="1383"/>
                  </a:cubicBezTo>
                  <a:cubicBezTo>
                    <a:pt x="12781" y="990"/>
                    <a:pt x="11810" y="778"/>
                    <a:pt x="10801" y="778"/>
                  </a:cubicBezTo>
                  <a:cubicBezTo>
                    <a:pt x="4744" y="778"/>
                    <a:pt x="0" y="8292"/>
                    <a:pt x="0" y="17887"/>
                  </a:cubicBezTo>
                  <a:cubicBezTo>
                    <a:pt x="0" y="18477"/>
                    <a:pt x="18" y="19068"/>
                    <a:pt x="53" y="19643"/>
                  </a:cubicBezTo>
                  <a:cubicBezTo>
                    <a:pt x="105" y="20519"/>
                    <a:pt x="636" y="21162"/>
                    <a:pt x="1225" y="21086"/>
                  </a:cubicBezTo>
                  <a:cubicBezTo>
                    <a:pt x="1818" y="21007"/>
                    <a:pt x="2258" y="20236"/>
                    <a:pt x="2204" y="19361"/>
                  </a:cubicBezTo>
                  <a:cubicBezTo>
                    <a:pt x="2174" y="18879"/>
                    <a:pt x="2160" y="18383"/>
                    <a:pt x="2160" y="17887"/>
                  </a:cubicBezTo>
                  <a:cubicBezTo>
                    <a:pt x="2160" y="10076"/>
                    <a:pt x="5955" y="3957"/>
                    <a:pt x="10801" y="3957"/>
                  </a:cubicBezTo>
                  <a:close/>
                  <a:moveTo>
                    <a:pt x="8778" y="16036"/>
                  </a:moveTo>
                  <a:cubicBezTo>
                    <a:pt x="8032" y="17937"/>
                    <a:pt x="8535" y="19501"/>
                    <a:pt x="9569" y="20379"/>
                  </a:cubicBezTo>
                  <a:cubicBezTo>
                    <a:pt x="10602" y="21258"/>
                    <a:pt x="11773" y="21116"/>
                    <a:pt x="12519" y="19216"/>
                  </a:cubicBezTo>
                  <a:cubicBezTo>
                    <a:pt x="13265" y="17315"/>
                    <a:pt x="17970" y="355"/>
                    <a:pt x="17561" y="6"/>
                  </a:cubicBezTo>
                  <a:cubicBezTo>
                    <a:pt x="17151" y="-342"/>
                    <a:pt x="9524" y="14136"/>
                    <a:pt x="8778" y="16036"/>
                  </a:cubicBezTo>
                  <a:close/>
                </a:path>
              </a:pathLst>
            </a:custGeom>
            <a:solidFill>
              <a:schemeClr val="bg1"/>
            </a:solidFill>
            <a:ln w="12700" cap="flat">
              <a:noFill/>
              <a:miter lim="400000"/>
            </a:ln>
            <a:effectLst/>
          </p:spPr>
          <p:txBody>
            <a:bodyPr wrap="square" lIns="34891" tIns="34891" rIns="34891" bIns="34891" numCol="1" anchor="ctr">
              <a:noAutofit/>
            </a:bodyPr>
            <a:lstStyle/>
            <a:p>
              <a:pPr algn="just">
                <a:lnSpc>
                  <a:spcPct val="120000"/>
                </a:lnSpc>
                <a:defRPr sz="3100" b="1">
                  <a:latin typeface="Kontrapunkt Bob Bold"/>
                  <a:ea typeface="Kontrapunkt Bob Bold"/>
                  <a:cs typeface="Kontrapunkt Bob Bold"/>
                  <a:sym typeface="Kontrapunkt Bob Bold"/>
                </a:defRPr>
              </a:pPr>
              <a:endParaRPr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7" name="Group 68"/>
          <p:cNvGrpSpPr/>
          <p:nvPr/>
        </p:nvGrpSpPr>
        <p:grpSpPr>
          <a:xfrm>
            <a:off x="4020332" y="3242745"/>
            <a:ext cx="423890" cy="423890"/>
            <a:chOff x="2855493" y="3429000"/>
            <a:chExt cx="462882" cy="462882"/>
          </a:xfrm>
        </p:grpSpPr>
        <p:sp>
          <p:nvSpPr>
            <p:cNvPr id="58" name="Rounded Rectangle 50"/>
            <p:cNvSpPr/>
            <p:nvPr/>
          </p:nvSpPr>
          <p:spPr>
            <a:xfrm>
              <a:off x="2855493" y="3429000"/>
              <a:ext cx="462882" cy="46288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Shape 1849"/>
            <p:cNvSpPr/>
            <p:nvPr/>
          </p:nvSpPr>
          <p:spPr>
            <a:xfrm flipH="1">
              <a:off x="2967936" y="3562457"/>
              <a:ext cx="256862" cy="206609"/>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bg1"/>
            </a:solidFill>
            <a:ln w="12700" cap="flat">
              <a:noFill/>
              <a:miter lim="400000"/>
            </a:ln>
            <a:effectLst/>
          </p:spPr>
          <p:txBody>
            <a:bodyPr wrap="square" lIns="34891" tIns="34891" rIns="34891" bIns="34891" numCol="1" anchor="ctr">
              <a:noAutofit/>
            </a:bodyPr>
            <a:lstStyle/>
            <a:p>
              <a:pPr algn="just">
                <a:lnSpc>
                  <a:spcPct val="120000"/>
                </a:lnSpc>
                <a:defRPr sz="3200">
                  <a:solidFill>
                    <a:srgbClr val="FFFFFF"/>
                  </a:solidFill>
                  <a:latin typeface="Helvetica Light"/>
                  <a:ea typeface="Helvetica Light"/>
                  <a:cs typeface="Helvetica Light"/>
                  <a:sym typeface="Helvetica Light"/>
                </a:defRPr>
              </a:pPr>
              <a:endParaRPr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0" name="文本框 59"/>
          <p:cNvSpPr txBox="1"/>
          <p:nvPr/>
        </p:nvSpPr>
        <p:spPr>
          <a:xfrm>
            <a:off x="3566258" y="779498"/>
            <a:ext cx="5256571" cy="800219"/>
          </a:xfrm>
          <a:prstGeom prst="rect">
            <a:avLst/>
          </a:prstGeom>
          <a:noFill/>
        </p:spPr>
        <p:txBody>
          <a:bodyPr wrap="square" lIns="91440" tIns="45720" rIns="91440" bIns="45720" rtlCol="0">
            <a:spAutoFit/>
          </a:bodyPr>
          <a:lstStyle/>
          <a:p>
            <a:pPr algn="ctr"/>
            <a:r>
              <a:rPr lang="zh-CN" altLang="en-US" sz="2800" b="1" dirty="0">
                <a:solidFill>
                  <a:schemeClr val="bg1"/>
                </a:solidFill>
              </a:rPr>
              <a:t>负载均衡策略</a:t>
            </a:r>
            <a:endParaRPr lang="zh-CN" altLang="en-US" sz="2800" b="1" dirty="0">
              <a:solidFill>
                <a:schemeClr val="bg1"/>
              </a:solidFill>
            </a:endParaRPr>
          </a:p>
          <a:p>
            <a:pPr algn="ctr"/>
            <a:r>
              <a:rPr kumimoji="1" lang="zh-CN" altLang="en-US" b="1" dirty="0" smtClean="0">
                <a:solidFill>
                  <a:schemeClr val="bg1"/>
                </a:solidFill>
                <a:cs typeface="+mn-ea"/>
                <a:sym typeface="+mn-lt"/>
              </a:rPr>
              <a:t>常用的几个</a:t>
            </a:r>
            <a:endParaRPr kumimoji="1" lang="zh-CN" altLang="en-US" sz="4400" b="1" dirty="0">
              <a:solidFill>
                <a:schemeClr val="bg1"/>
              </a:solidFill>
              <a:cs typeface="+mn-ea"/>
              <a:sym typeface="+mn-lt"/>
            </a:endParaRPr>
          </a:p>
        </p:txBody>
      </p:sp>
      <p:grpSp>
        <p:nvGrpSpPr>
          <p:cNvPr id="43" name="Group 68"/>
          <p:cNvGrpSpPr/>
          <p:nvPr/>
        </p:nvGrpSpPr>
        <p:grpSpPr>
          <a:xfrm>
            <a:off x="3993252" y="2144442"/>
            <a:ext cx="423890" cy="423890"/>
            <a:chOff x="2855493" y="3429000"/>
            <a:chExt cx="462882" cy="462882"/>
          </a:xfrm>
        </p:grpSpPr>
        <p:sp>
          <p:nvSpPr>
            <p:cNvPr id="44" name="Rounded Rectangle 50"/>
            <p:cNvSpPr/>
            <p:nvPr/>
          </p:nvSpPr>
          <p:spPr>
            <a:xfrm>
              <a:off x="2855493" y="3429000"/>
              <a:ext cx="462882" cy="46288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Shape 1849"/>
            <p:cNvSpPr/>
            <p:nvPr/>
          </p:nvSpPr>
          <p:spPr>
            <a:xfrm flipH="1">
              <a:off x="2967936" y="3562457"/>
              <a:ext cx="256862" cy="206609"/>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bg1"/>
            </a:solidFill>
            <a:ln w="12700" cap="flat">
              <a:noFill/>
              <a:miter lim="400000"/>
            </a:ln>
            <a:effectLst/>
          </p:spPr>
          <p:txBody>
            <a:bodyPr wrap="square" lIns="34891" tIns="34891" rIns="34891" bIns="34891" numCol="1" anchor="ctr">
              <a:noAutofit/>
            </a:bodyPr>
            <a:lstStyle/>
            <a:p>
              <a:pPr algn="just">
                <a:lnSpc>
                  <a:spcPct val="120000"/>
                </a:lnSpc>
                <a:defRPr sz="3200">
                  <a:solidFill>
                    <a:srgbClr val="FFFFFF"/>
                  </a:solidFill>
                  <a:latin typeface="Helvetica Light"/>
                  <a:ea typeface="Helvetica Light"/>
                  <a:cs typeface="Helvetica Light"/>
                  <a:sym typeface="Helvetica Light"/>
                </a:defRPr>
              </a:pPr>
              <a:endParaRPr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 name="文本框 1"/>
          <p:cNvSpPr txBox="1"/>
          <p:nvPr/>
        </p:nvSpPr>
        <p:spPr>
          <a:xfrm>
            <a:off x="1795796" y="4714897"/>
            <a:ext cx="2120653" cy="683264"/>
          </a:xfrm>
          <a:prstGeom prst="rect">
            <a:avLst/>
          </a:prstGeom>
          <a:noFill/>
        </p:spPr>
        <p:txBody>
          <a:bodyPr wrap="square" rtlCol="0">
            <a:spAutoFit/>
          </a:bodyPr>
          <a:lstStyle/>
          <a:p>
            <a:pPr algn="just">
              <a:lnSpc>
                <a:spcPct val="120000"/>
              </a:lnSpc>
            </a:pPr>
            <a:r>
              <a:rPr lang="zh-CN" altLang="en-US" sz="800" dirty="0" smtClean="0">
                <a:solidFill>
                  <a:schemeClr val="bg1">
                    <a:lumMod val="65000"/>
                  </a:schemeClr>
                </a:solidFill>
                <a:latin typeface="微软雅黑" panose="020B0503020204020204" pitchFamily="34" charset="-122"/>
                <a:ea typeface="微软雅黑" panose="020B0503020204020204" pitchFamily="34" charset="-122"/>
                <a:cs typeface="+mn-ea"/>
              </a:rPr>
              <a:t>该</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rPr>
              <a:t>策略是对</a:t>
            </a:r>
            <a:r>
              <a:rPr lang="en-US" altLang="zh-CN" sz="800" dirty="0">
                <a:solidFill>
                  <a:schemeClr val="bg1">
                    <a:lumMod val="65000"/>
                  </a:schemeClr>
                </a:solidFill>
                <a:latin typeface="微软雅黑" panose="020B0503020204020204" pitchFamily="34" charset="-122"/>
                <a:ea typeface="微软雅黑" panose="020B0503020204020204" pitchFamily="34" charset="-122"/>
                <a:cs typeface="+mn-ea"/>
              </a:rPr>
              <a:t>RoundRobinRule</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rPr>
              <a:t>的扩展，增加了根据实例的运行情况来计算权重，并根据权重来挑选</a:t>
            </a:r>
            <a:r>
              <a:rPr lang="zh-CN" altLang="en-US" sz="800" dirty="0" smtClean="0">
                <a:solidFill>
                  <a:schemeClr val="bg1">
                    <a:lumMod val="65000"/>
                  </a:schemeClr>
                </a:solidFill>
                <a:latin typeface="微软雅黑" panose="020B0503020204020204" pitchFamily="34" charset="-122"/>
                <a:ea typeface="微软雅黑" panose="020B0503020204020204" pitchFamily="34" charset="-122"/>
                <a:cs typeface="+mn-ea"/>
              </a:rPr>
              <a:t>实例</a:t>
            </a:r>
            <a:endParaRPr lang="en-US" altLang="zh-CN" sz="800" dirty="0" smtClean="0">
              <a:solidFill>
                <a:schemeClr val="bg1">
                  <a:lumMod val="65000"/>
                </a:schemeClr>
              </a:solidFill>
              <a:latin typeface="微软雅黑" panose="020B0503020204020204" pitchFamily="34" charset="-122"/>
              <a:ea typeface="微软雅黑" panose="020B0503020204020204" pitchFamily="34" charset="-122"/>
              <a:cs typeface="+mn-ea"/>
            </a:endParaRPr>
          </a:p>
          <a:p>
            <a:pPr algn="just">
              <a:lnSpc>
                <a:spcPct val="120000"/>
              </a:lnSpc>
            </a:pPr>
            <a:r>
              <a:rPr lang="zh-CN" altLang="en-US" sz="800" dirty="0" smtClean="0">
                <a:solidFill>
                  <a:schemeClr val="bg1">
                    <a:lumMod val="65000"/>
                  </a:schemeClr>
                </a:solidFill>
                <a:latin typeface="微软雅黑" panose="020B0503020204020204" pitchFamily="34" charset="-122"/>
                <a:ea typeface="微软雅黑" panose="020B0503020204020204" pitchFamily="34" charset="-122"/>
                <a:cs typeface="+mn-ea"/>
              </a:rPr>
              <a:t>响应时间和与响应时间的差值来计算权重</a:t>
            </a:r>
            <a:endPar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27">
                                            <p:txEl>
                                              <p:pRg st="0" end="0"/>
                                            </p:txEl>
                                          </p:spTgt>
                                        </p:tgtEl>
                                        <p:attrNameLst>
                                          <p:attrName>style.visibility</p:attrName>
                                        </p:attrNameLst>
                                      </p:cBhvr>
                                      <p:to>
                                        <p:strVal val="visible"/>
                                      </p:to>
                                    </p:set>
                                    <p:animEffect transition="in" filter="fade">
                                      <p:cBhvr>
                                        <p:cTn id="32" dur="500"/>
                                        <p:tgtEl>
                                          <p:spTgt spid="27">
                                            <p:txEl>
                                              <p:pRg st="0" end="0"/>
                                            </p:txEl>
                                          </p:spTgt>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28">
                                            <p:txEl>
                                              <p:pRg st="0" end="0"/>
                                            </p:txEl>
                                          </p:spTgt>
                                        </p:tgtEl>
                                        <p:attrNameLst>
                                          <p:attrName>style.visibility</p:attrName>
                                        </p:attrNameLst>
                                      </p:cBhvr>
                                      <p:to>
                                        <p:strVal val="visible"/>
                                      </p:to>
                                    </p:set>
                                    <p:animEffect transition="in" filter="fade">
                                      <p:cBhvr>
                                        <p:cTn id="36" dur="500"/>
                                        <p:tgtEl>
                                          <p:spTgt spid="28">
                                            <p:txEl>
                                              <p:pRg st="0" end="0"/>
                                            </p:txEl>
                                          </p:spTgt>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29">
                                            <p:txEl>
                                              <p:pRg st="0" end="0"/>
                                            </p:txEl>
                                          </p:spTgt>
                                        </p:tgtEl>
                                        <p:attrNameLst>
                                          <p:attrName>style.visibility</p:attrName>
                                        </p:attrNameLst>
                                      </p:cBhvr>
                                      <p:to>
                                        <p:strVal val="visible"/>
                                      </p:to>
                                    </p:set>
                                    <p:animEffect transition="in" filter="fade">
                                      <p:cBhvr>
                                        <p:cTn id="44" dur="500"/>
                                        <p:tgtEl>
                                          <p:spTgt spid="29">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1" end="1"/>
                                            </p:txEl>
                                          </p:spTgt>
                                        </p:tgtEl>
                                        <p:attrNameLst>
                                          <p:attrName>style.visibility</p:attrName>
                                        </p:attrNameLst>
                                      </p:cBhvr>
                                      <p:to>
                                        <p:strVal val="visible"/>
                                      </p:to>
                                    </p:set>
                                    <p:animEffect transition="in" filter="fade">
                                      <p:cBhvr>
                                        <p:cTn id="49" dur="500"/>
                                        <p:tgtEl>
                                          <p:spTgt spid="29">
                                            <p:txEl>
                                              <p:pRg st="1" end="1"/>
                                            </p:txEl>
                                          </p:spTgt>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30">
                                            <p:txEl>
                                              <p:pRg st="0" end="0"/>
                                            </p:txEl>
                                          </p:spTgt>
                                        </p:tgtEl>
                                        <p:attrNameLst>
                                          <p:attrName>style.visibility</p:attrName>
                                        </p:attrNameLst>
                                      </p:cBhvr>
                                      <p:to>
                                        <p:strVal val="visible"/>
                                      </p:to>
                                    </p:set>
                                    <p:animEffect transition="in" filter="fade">
                                      <p:cBhvr>
                                        <p:cTn id="53" dur="500"/>
                                        <p:tgtEl>
                                          <p:spTgt spid="30">
                                            <p:txEl>
                                              <p:pRg st="0" end="0"/>
                                            </p:txEl>
                                          </p:spTgt>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31">
                                            <p:txEl>
                                              <p:pRg st="0" end="0"/>
                                            </p:txEl>
                                          </p:spTgt>
                                        </p:tgtEl>
                                        <p:attrNameLst>
                                          <p:attrName>style.visibility</p:attrName>
                                        </p:attrNameLst>
                                      </p:cBhvr>
                                      <p:to>
                                        <p:strVal val="visible"/>
                                      </p:to>
                                    </p:set>
                                    <p:animEffect transition="in" filter="fade">
                                      <p:cBhvr>
                                        <p:cTn id="61" dur="500"/>
                                        <p:tgtEl>
                                          <p:spTgt spid="31">
                                            <p:txEl>
                                              <p:pRg st="0" end="0"/>
                                            </p:txEl>
                                          </p:spTgt>
                                        </p:tgtEl>
                                      </p:cBhvr>
                                    </p:animEffect>
                                  </p:childTnLst>
                                </p:cTn>
                              </p:par>
                            </p:childTnLst>
                          </p:cTn>
                        </p:par>
                        <p:par>
                          <p:cTn id="62" fill="hold">
                            <p:stCondLst>
                              <p:cond delay="2000"/>
                            </p:stCondLst>
                            <p:childTnLst>
                              <p:par>
                                <p:cTn id="63" presetID="10" presetClass="entr" presetSubtype="0" fill="hold" grpId="0" nodeType="afterEffect" nodePh="1">
                                  <p:stCondLst>
                                    <p:cond delay="0"/>
                                  </p:stCondLst>
                                  <p:endCondLst>
                                    <p:cond evt="begin" delay="0">
                                      <p:tn val="63"/>
                                    </p:cond>
                                  </p:endCondLst>
                                  <p:childTnLst>
                                    <p:set>
                                      <p:cBhvr>
                                        <p:cTn id="64" dur="1" fill="hold">
                                          <p:stCondLst>
                                            <p:cond delay="0"/>
                                          </p:stCondLst>
                                        </p:cTn>
                                        <p:tgtEl>
                                          <p:spTgt spid="32">
                                            <p:txEl>
                                              <p:pRg st="0" end="0"/>
                                            </p:txEl>
                                          </p:spTgt>
                                        </p:tgtEl>
                                        <p:attrNameLst>
                                          <p:attrName>style.visibility</p:attrName>
                                        </p:attrNameLst>
                                      </p:cBhvr>
                                      <p:to>
                                        <p:strVal val="visible"/>
                                      </p:to>
                                    </p:set>
                                    <p:animEffect transition="in" filter="fade">
                                      <p:cBhvr>
                                        <p:cTn id="65" dur="500"/>
                                        <p:tgtEl>
                                          <p:spTgt spid="32">
                                            <p:txEl>
                                              <p:pRg st="0" end="0"/>
                                            </p:txEl>
                                          </p:spTgt>
                                        </p:tgtEl>
                                      </p:cBhvr>
                                    </p:animEffect>
                                  </p:childTnLst>
                                </p:cTn>
                              </p:par>
                            </p:childTnLst>
                          </p:cTn>
                        </p:par>
                        <p:par>
                          <p:cTn id="66" fill="hold">
                            <p:stCondLst>
                              <p:cond delay="2500"/>
                            </p:stCondLst>
                            <p:childTnLst>
                              <p:par>
                                <p:cTn id="67" presetID="10" presetClass="entr" presetSubtype="0" fill="hold" nodeType="after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fade">
                                      <p:cBhvr>
                                        <p:cTn id="69" dur="500"/>
                                        <p:tgtEl>
                                          <p:spTgt spid="54"/>
                                        </p:tgtEl>
                                      </p:cBhvr>
                                    </p:animEffect>
                                  </p:childTnLst>
                                </p:cTn>
                              </p:par>
                            </p:childTnLst>
                          </p:cTn>
                        </p:par>
                        <p:par>
                          <p:cTn id="70" fill="hold">
                            <p:stCondLst>
                              <p:cond delay="3000"/>
                            </p:stCondLst>
                            <p:childTnLst>
                              <p:par>
                                <p:cTn id="71" presetID="10" presetClass="entr" presetSubtype="0" fill="hold" grpId="0" nodeType="afterEffect">
                                  <p:stCondLst>
                                    <p:cond delay="0"/>
                                  </p:stCondLst>
                                  <p:childTnLst>
                                    <p:set>
                                      <p:cBhvr>
                                        <p:cTn id="72" dur="1" fill="hold">
                                          <p:stCondLst>
                                            <p:cond delay="0"/>
                                          </p:stCondLst>
                                        </p:cTn>
                                        <p:tgtEl>
                                          <p:spTgt spid="35">
                                            <p:txEl>
                                              <p:pRg st="0" end="0"/>
                                            </p:txEl>
                                          </p:spTgt>
                                        </p:tgtEl>
                                        <p:attrNameLst>
                                          <p:attrName>style.visibility</p:attrName>
                                        </p:attrNameLst>
                                      </p:cBhvr>
                                      <p:to>
                                        <p:strVal val="visible"/>
                                      </p:to>
                                    </p:set>
                                    <p:animEffect transition="in" filter="fade">
                                      <p:cBhvr>
                                        <p:cTn id="73" dur="500"/>
                                        <p:tgtEl>
                                          <p:spTgt spid="35">
                                            <p:txEl>
                                              <p:pRg st="0" end="0"/>
                                            </p:txEl>
                                          </p:spTgt>
                                        </p:tgtEl>
                                      </p:cBhvr>
                                    </p:animEffect>
                                  </p:childTnLst>
                                </p:cTn>
                              </p:par>
                            </p:childTnLst>
                          </p:cTn>
                        </p:par>
                        <p:par>
                          <p:cTn id="74" fill="hold">
                            <p:stCondLst>
                              <p:cond delay="3500"/>
                            </p:stCondLst>
                            <p:childTnLst>
                              <p:par>
                                <p:cTn id="75" presetID="10" presetClass="entr" presetSubtype="0" fill="hold" grpId="0" nodeType="afterEffect">
                                  <p:stCondLst>
                                    <p:cond delay="0"/>
                                  </p:stCondLst>
                                  <p:childTnLst>
                                    <p:set>
                                      <p:cBhvr>
                                        <p:cTn id="76" dur="1" fill="hold">
                                          <p:stCondLst>
                                            <p:cond delay="0"/>
                                          </p:stCondLst>
                                        </p:cTn>
                                        <p:tgtEl>
                                          <p:spTgt spid="26">
                                            <p:txEl>
                                              <p:pRg st="0" end="0"/>
                                            </p:txEl>
                                          </p:spTgt>
                                        </p:tgtEl>
                                        <p:attrNameLst>
                                          <p:attrName>style.visibility</p:attrName>
                                        </p:attrNameLst>
                                      </p:cBhvr>
                                      <p:to>
                                        <p:strVal val="visible"/>
                                      </p:to>
                                    </p:set>
                                    <p:animEffect transition="in" filter="fade">
                                      <p:cBhvr>
                                        <p:cTn id="77" dur="500"/>
                                        <p:tgtEl>
                                          <p:spTgt spid="26">
                                            <p:txEl>
                                              <p:pRg st="0" end="0"/>
                                            </p:txEl>
                                          </p:spTgt>
                                        </p:tgtEl>
                                      </p:cBhvr>
                                    </p:animEffect>
                                  </p:childTnLst>
                                </p:cTn>
                              </p:par>
                            </p:childTnLst>
                          </p:cTn>
                        </p:par>
                        <p:par>
                          <p:cTn id="78" fill="hold">
                            <p:stCondLst>
                              <p:cond delay="4000"/>
                            </p:stCondLst>
                            <p:childTnLst>
                              <p:par>
                                <p:cTn id="79" presetID="10" presetClass="entr" presetSubtype="0" fill="hold" nodeType="after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500"/>
                                        <p:tgtEl>
                                          <p:spTgt spid="51"/>
                                        </p:tgtEl>
                                      </p:cBhvr>
                                    </p:animEffect>
                                  </p:childTnLst>
                                </p:cTn>
                              </p:par>
                            </p:childTnLst>
                          </p:cTn>
                        </p:par>
                        <p:par>
                          <p:cTn id="82" fill="hold">
                            <p:stCondLst>
                              <p:cond delay="4500"/>
                            </p:stCondLst>
                            <p:childTnLst>
                              <p:par>
                                <p:cTn id="83" presetID="10" presetClass="entr" presetSubtype="0" fill="hold" grpId="0" nodeType="afterEffect">
                                  <p:stCondLst>
                                    <p:cond delay="0"/>
                                  </p:stCondLst>
                                  <p:childTnLst>
                                    <p:set>
                                      <p:cBhvr>
                                        <p:cTn id="84" dur="1" fill="hold">
                                          <p:stCondLst>
                                            <p:cond delay="0"/>
                                          </p:stCondLst>
                                        </p:cTn>
                                        <p:tgtEl>
                                          <p:spTgt spid="33">
                                            <p:txEl>
                                              <p:pRg st="0" end="0"/>
                                            </p:txEl>
                                          </p:spTgt>
                                        </p:tgtEl>
                                        <p:attrNameLst>
                                          <p:attrName>style.visibility</p:attrName>
                                        </p:attrNameLst>
                                      </p:cBhvr>
                                      <p:to>
                                        <p:strVal val="visible"/>
                                      </p:to>
                                    </p:set>
                                    <p:animEffect transition="in" filter="fade">
                                      <p:cBhvr>
                                        <p:cTn id="85" dur="500"/>
                                        <p:tgtEl>
                                          <p:spTgt spid="33">
                                            <p:txEl>
                                              <p:pRg st="0" end="0"/>
                                            </p:txEl>
                                          </p:spTgt>
                                        </p:tgtEl>
                                      </p:cBhvr>
                                    </p:animEffect>
                                  </p:childTnLst>
                                </p:cTn>
                              </p:par>
                            </p:childTnLst>
                          </p:cTn>
                        </p:par>
                        <p:par>
                          <p:cTn id="86" fill="hold">
                            <p:stCondLst>
                              <p:cond delay="5000"/>
                            </p:stCondLst>
                            <p:childTnLst>
                              <p:par>
                                <p:cTn id="87" presetID="10" presetClass="entr" presetSubtype="0" fill="hold" grpId="0" nodeType="afterEffect">
                                  <p:stCondLst>
                                    <p:cond delay="0"/>
                                  </p:stCondLst>
                                  <p:childTnLst>
                                    <p:set>
                                      <p:cBhvr>
                                        <p:cTn id="88" dur="1" fill="hold">
                                          <p:stCondLst>
                                            <p:cond delay="0"/>
                                          </p:stCondLst>
                                        </p:cTn>
                                        <p:tgtEl>
                                          <p:spTgt spid="34">
                                            <p:txEl>
                                              <p:pRg st="0" end="0"/>
                                            </p:txEl>
                                          </p:spTgt>
                                        </p:tgtEl>
                                        <p:attrNameLst>
                                          <p:attrName>style.visibility</p:attrName>
                                        </p:attrNameLst>
                                      </p:cBhvr>
                                      <p:to>
                                        <p:strVal val="visible"/>
                                      </p:to>
                                    </p:set>
                                    <p:animEffect transition="in" filter="fade">
                                      <p:cBhvr>
                                        <p:cTn id="89" dur="500"/>
                                        <p:tgtEl>
                                          <p:spTgt spid="34">
                                            <p:txEl>
                                              <p:pRg st="0" end="0"/>
                                            </p:txEl>
                                          </p:spTgt>
                                        </p:tgtEl>
                                      </p:cBhvr>
                                    </p:animEffect>
                                  </p:childTnLst>
                                </p:cTn>
                              </p:par>
                            </p:childTnLst>
                          </p:cTn>
                        </p:par>
                        <p:par>
                          <p:cTn id="90" fill="hold">
                            <p:stCondLst>
                              <p:cond delay="5500"/>
                            </p:stCondLst>
                            <p:childTnLst>
                              <p:par>
                                <p:cTn id="91" presetID="10" presetClass="entr" presetSubtype="0" fill="hold" nodeType="after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27" grpId="0" build="p"/>
      <p:bldP spid="28" grpId="0" build="p"/>
      <p:bldP spid="29" grpId="0" build="p"/>
      <p:bldP spid="30" grpId="0" build="p"/>
      <p:bldP spid="31" grpId="0" build="p"/>
      <p:bldP spid="32" grpId="0" build="p"/>
      <p:bldP spid="33" grpId="0" build="p"/>
      <p:bldP spid="34" grpId="0" build="p"/>
      <p:bldP spid="3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sp>
        <p:nvSpPr>
          <p:cNvPr id="87" name="Rectangle 28"/>
          <p:cNvSpPr>
            <a:spLocks noChangeArrowheads="1"/>
          </p:cNvSpPr>
          <p:nvPr/>
        </p:nvSpPr>
        <p:spPr bwMode="auto">
          <a:xfrm>
            <a:off x="1456911" y="549874"/>
            <a:ext cx="9216478" cy="523220"/>
          </a:xfrm>
          <a:prstGeom prst="rect">
            <a:avLst/>
          </a:prstGeom>
          <a:noFill/>
          <a:ln w="9525">
            <a:noFill/>
            <a:miter lim="800000"/>
          </a:ln>
        </p:spPr>
        <p:txBody>
          <a:bodyPr wrap="square">
            <a:spAutoFit/>
          </a:bodyPr>
          <a:lstStyle/>
          <a:p>
            <a:pPr lvl="0" algn="just" fontAlgn="base">
              <a:spcBef>
                <a:spcPct val="0"/>
              </a:spcBef>
              <a:spcAft>
                <a:spcPct val="0"/>
              </a:spcAft>
              <a:defRPr/>
            </a:pPr>
            <a:r>
              <a:rPr lang="zh-CN" altLang="en-US" sz="1400" dirty="0" smtClean="0">
                <a:solidFill>
                  <a:prstClr val="white"/>
                </a:solidFill>
                <a:latin typeface="微软雅黑" panose="020B0503020204020204" pitchFamily="34" charset="-122"/>
                <a:ea typeface="微软雅黑" panose="020B0503020204020204" pitchFamily="34" charset="-122"/>
              </a:rPr>
              <a:t>在实际开发</a:t>
            </a:r>
            <a:r>
              <a:rPr lang="zh-CN" altLang="en-US" sz="1400" dirty="0">
                <a:solidFill>
                  <a:prstClr val="white"/>
                </a:solidFill>
                <a:latin typeface="微软雅黑" panose="020B0503020204020204" pitchFamily="34" charset="-122"/>
                <a:ea typeface="微软雅黑" panose="020B0503020204020204" pitchFamily="34" charset="-122"/>
              </a:rPr>
              <a:t>中，做的最多的可能是将</a:t>
            </a:r>
            <a:r>
              <a:rPr lang="en-US" altLang="zh-CN" sz="1400" dirty="0">
                <a:solidFill>
                  <a:prstClr val="white"/>
                </a:solidFill>
                <a:latin typeface="微软雅黑" panose="020B0503020204020204" pitchFamily="34" charset="-122"/>
                <a:ea typeface="微软雅黑" panose="020B0503020204020204" pitchFamily="34" charset="-122"/>
              </a:rPr>
              <a:t>RestTemplate</a:t>
            </a:r>
            <a:r>
              <a:rPr lang="zh-CN" altLang="en-US" sz="1400" dirty="0">
                <a:solidFill>
                  <a:prstClr val="white"/>
                </a:solidFill>
                <a:latin typeface="微软雅黑" panose="020B0503020204020204" pitchFamily="34" charset="-122"/>
                <a:ea typeface="微软雅黑" panose="020B0503020204020204" pitchFamily="34" charset="-122"/>
              </a:rPr>
              <a:t>和</a:t>
            </a:r>
            <a:r>
              <a:rPr lang="en-US" altLang="zh-CN" sz="1400" dirty="0">
                <a:solidFill>
                  <a:prstClr val="white"/>
                </a:solidFill>
                <a:latin typeface="微软雅黑" panose="020B0503020204020204" pitchFamily="34" charset="-122"/>
                <a:ea typeface="微软雅黑" panose="020B0503020204020204" pitchFamily="34" charset="-122"/>
              </a:rPr>
              <a:t>Ribbon</a:t>
            </a:r>
            <a:r>
              <a:rPr lang="zh-CN" altLang="en-US" sz="1400" dirty="0">
                <a:solidFill>
                  <a:prstClr val="white"/>
                </a:solidFill>
                <a:latin typeface="微软雅黑" panose="020B0503020204020204" pitchFamily="34" charset="-122"/>
                <a:ea typeface="微软雅黑" panose="020B0503020204020204" pitchFamily="34" charset="-122"/>
              </a:rPr>
              <a:t>相结合</a:t>
            </a:r>
            <a:r>
              <a:rPr lang="zh-CN" altLang="en-US" sz="1400" dirty="0" smtClean="0">
                <a:solidFill>
                  <a:prstClr val="white"/>
                </a:solidFill>
                <a:latin typeface="微软雅黑" panose="020B0503020204020204" pitchFamily="34" charset="-122"/>
                <a:ea typeface="微软雅黑" panose="020B0503020204020204" pitchFamily="34" charset="-122"/>
              </a:rPr>
              <a:t>。</a:t>
            </a:r>
            <a:endParaRPr lang="en-US" altLang="zh-CN" sz="1400" dirty="0" smtClean="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kumimoji="0" lang="zh-CN" altLang="en-US" sz="1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比如下面这段代码</a:t>
            </a:r>
            <a:r>
              <a:rPr kumimoji="0" lang="en-US" altLang="zh-CN" sz="1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Rectangle 28"/>
          <p:cNvSpPr>
            <a:spLocks noChangeArrowheads="1"/>
          </p:cNvSpPr>
          <p:nvPr/>
        </p:nvSpPr>
        <p:spPr bwMode="auto">
          <a:xfrm>
            <a:off x="1456911" y="1256190"/>
            <a:ext cx="9216478" cy="4462760"/>
          </a:xfrm>
          <a:prstGeom prst="rect">
            <a:avLst/>
          </a:prstGeom>
          <a:noFill/>
          <a:ln w="9525">
            <a:noFill/>
            <a:miter lim="800000"/>
          </a:ln>
        </p:spPr>
        <p:txBody>
          <a:bodyPr wrap="square">
            <a:spAutoFit/>
          </a:bodyPr>
          <a:lstStyle/>
          <a:p>
            <a:pPr lvl="0" algn="just" fontAlgn="base">
              <a:spcBef>
                <a:spcPct val="0"/>
              </a:spcBef>
              <a:spcAft>
                <a:spcPct val="0"/>
              </a:spcAft>
              <a:defRPr/>
            </a:pPr>
            <a:r>
              <a:rPr lang="en-US" altLang="zh-CN" sz="1400" dirty="0" smtClean="0">
                <a:solidFill>
                  <a:prstClr val="white"/>
                </a:solidFill>
                <a:latin typeface="微软雅黑" panose="020B0503020204020204" pitchFamily="34" charset="-122"/>
                <a:ea typeface="微软雅黑" panose="020B0503020204020204" pitchFamily="34" charset="-122"/>
              </a:rPr>
              <a:t>@Configuration</a:t>
            </a:r>
            <a:endParaRPr lang="en-US" altLang="zh-CN" sz="1400" dirty="0" smtClean="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smtClean="0">
                <a:solidFill>
                  <a:prstClr val="white"/>
                </a:solidFill>
                <a:latin typeface="微软雅黑" panose="020B0503020204020204" pitchFamily="34" charset="-122"/>
                <a:ea typeface="微软雅黑" panose="020B0503020204020204" pitchFamily="34" charset="-122"/>
              </a:rPr>
              <a:t>public </a:t>
            </a:r>
            <a:r>
              <a:rPr lang="en-US" altLang="zh-CN" sz="1400" dirty="0">
                <a:solidFill>
                  <a:prstClr val="white"/>
                </a:solidFill>
                <a:latin typeface="微软雅黑" panose="020B0503020204020204" pitchFamily="34" charset="-122"/>
                <a:ea typeface="微软雅黑" panose="020B0503020204020204" pitchFamily="34" charset="-122"/>
              </a:rPr>
              <a:t>class RibbonConfig {</a:t>
            </a:r>
            <a:endParaRPr lang="en-US" altLang="zh-CN" sz="1400" dirty="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a:solidFill>
                  <a:prstClr val="white"/>
                </a:solidFill>
                <a:latin typeface="微软雅黑" panose="020B0503020204020204" pitchFamily="34" charset="-122"/>
                <a:ea typeface="微软雅黑" panose="020B0503020204020204" pitchFamily="34" charset="-122"/>
              </a:rPr>
              <a:t>    @Bean</a:t>
            </a:r>
            <a:endParaRPr lang="en-US" altLang="zh-CN" sz="1400" dirty="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a:solidFill>
                  <a:prstClr val="white"/>
                </a:solidFill>
                <a:latin typeface="微软雅黑" panose="020B0503020204020204" pitchFamily="34" charset="-122"/>
                <a:ea typeface="微软雅黑" panose="020B0503020204020204" pitchFamily="34" charset="-122"/>
              </a:rPr>
              <a:t>    @LoadBalanced</a:t>
            </a:r>
            <a:endParaRPr lang="en-US" altLang="zh-CN" sz="1400" dirty="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a:solidFill>
                  <a:prstClr val="white"/>
                </a:solidFill>
                <a:latin typeface="微软雅黑" panose="020B0503020204020204" pitchFamily="34" charset="-122"/>
                <a:ea typeface="微软雅黑" panose="020B0503020204020204" pitchFamily="34" charset="-122"/>
              </a:rPr>
              <a:t>    RestTemplate restTemplate() {</a:t>
            </a:r>
            <a:endParaRPr lang="en-US" altLang="zh-CN" sz="1400" dirty="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a:solidFill>
                  <a:prstClr val="white"/>
                </a:solidFill>
                <a:latin typeface="微软雅黑" panose="020B0503020204020204" pitchFamily="34" charset="-122"/>
                <a:ea typeface="微软雅黑" panose="020B0503020204020204" pitchFamily="34" charset="-122"/>
              </a:rPr>
              <a:t>        return new RestTemplate();</a:t>
            </a:r>
            <a:endParaRPr lang="en-US" altLang="zh-CN" sz="1400" dirty="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a:solidFill>
                  <a:prstClr val="white"/>
                </a:solidFill>
                <a:latin typeface="微软雅黑" panose="020B0503020204020204" pitchFamily="34" charset="-122"/>
                <a:ea typeface="微软雅黑" panose="020B0503020204020204" pitchFamily="34" charset="-122"/>
              </a:rPr>
              <a:t>    }</a:t>
            </a:r>
            <a:endParaRPr lang="en-US" altLang="zh-CN" sz="1400" dirty="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smtClean="0">
                <a:solidFill>
                  <a:prstClr val="white"/>
                </a:solidFill>
                <a:latin typeface="微软雅黑" panose="020B0503020204020204" pitchFamily="34" charset="-122"/>
                <a:ea typeface="微软雅黑" panose="020B0503020204020204" pitchFamily="34" charset="-122"/>
              </a:rPr>
              <a:t>}</a:t>
            </a:r>
            <a:endParaRPr lang="en-US" altLang="zh-CN" sz="1400" dirty="0" smtClean="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zh-CN" altLang="en-US" sz="1400" dirty="0" smtClean="0">
                <a:solidFill>
                  <a:prstClr val="white"/>
                </a:solidFill>
                <a:latin typeface="微软雅黑" panose="020B0503020204020204" pitchFamily="34" charset="-122"/>
                <a:ea typeface="微软雅黑" panose="020B0503020204020204" pitchFamily="34" charset="-122"/>
              </a:rPr>
              <a:t>使用</a:t>
            </a:r>
            <a:endParaRPr lang="en-US" altLang="zh-CN" sz="1400" dirty="0" smtClean="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a:solidFill>
                  <a:prstClr val="white"/>
                </a:solidFill>
                <a:latin typeface="微软雅黑" panose="020B0503020204020204" pitchFamily="34" charset="-122"/>
                <a:ea typeface="微软雅黑" panose="020B0503020204020204" pitchFamily="34" charset="-122"/>
              </a:rPr>
              <a:t>@Service</a:t>
            </a:r>
            <a:endParaRPr lang="en-US" altLang="zh-CN" sz="1400" dirty="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a:solidFill>
                  <a:prstClr val="white"/>
                </a:solidFill>
                <a:latin typeface="微软雅黑" panose="020B0503020204020204" pitchFamily="34" charset="-122"/>
                <a:ea typeface="微软雅黑" panose="020B0503020204020204" pitchFamily="34" charset="-122"/>
              </a:rPr>
              <a:t>public class RibbonService {</a:t>
            </a:r>
            <a:endParaRPr lang="en-US" altLang="zh-CN" sz="1400" dirty="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a:solidFill>
                  <a:prstClr val="white"/>
                </a:solidFill>
                <a:latin typeface="微软雅黑" panose="020B0503020204020204" pitchFamily="34" charset="-122"/>
                <a:ea typeface="微软雅黑" panose="020B0503020204020204" pitchFamily="34" charset="-122"/>
              </a:rPr>
              <a:t>    @Autowired</a:t>
            </a:r>
            <a:endParaRPr lang="en-US" altLang="zh-CN" sz="1400" dirty="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a:solidFill>
                  <a:prstClr val="white"/>
                </a:solidFill>
                <a:latin typeface="微软雅黑" panose="020B0503020204020204" pitchFamily="34" charset="-122"/>
                <a:ea typeface="微软雅黑" panose="020B0503020204020204" pitchFamily="34" charset="-122"/>
              </a:rPr>
              <a:t>    RestTemplate </a:t>
            </a:r>
            <a:r>
              <a:rPr lang="en-US" altLang="zh-CN" sz="1400" dirty="0" smtClean="0">
                <a:solidFill>
                  <a:prstClr val="white"/>
                </a:solidFill>
                <a:latin typeface="微软雅黑" panose="020B0503020204020204" pitchFamily="34" charset="-122"/>
                <a:ea typeface="微软雅黑" panose="020B0503020204020204" pitchFamily="34" charset="-122"/>
              </a:rPr>
              <a:t>;</a:t>
            </a:r>
            <a:endParaRPr lang="en-US" altLang="zh-CN" sz="1400" dirty="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a:solidFill>
                  <a:prstClr val="white"/>
                </a:solidFill>
                <a:latin typeface="微软雅黑" panose="020B0503020204020204" pitchFamily="34" charset="-122"/>
                <a:ea typeface="微软雅黑" panose="020B0503020204020204" pitchFamily="34" charset="-122"/>
              </a:rPr>
              <a:t>    public String hi(String name) {</a:t>
            </a:r>
            <a:endParaRPr lang="en-US" altLang="zh-CN" sz="1400" dirty="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a:solidFill>
                  <a:prstClr val="white"/>
                </a:solidFill>
                <a:latin typeface="微软雅黑" panose="020B0503020204020204" pitchFamily="34" charset="-122"/>
                <a:ea typeface="微软雅黑" panose="020B0503020204020204" pitchFamily="34" charset="-122"/>
              </a:rPr>
              <a:t>        return restTemplate.getForObject("http://</a:t>
            </a:r>
            <a:r>
              <a:rPr lang="en-US" altLang="zh-CN" sz="1400" dirty="0" smtClean="0">
                <a:solidFill>
                  <a:prstClr val="white"/>
                </a:solidFill>
                <a:latin typeface="微软雅黑" panose="020B0503020204020204" pitchFamily="34" charset="-122"/>
                <a:ea typeface="微软雅黑" panose="020B0503020204020204" pitchFamily="34" charset="-122"/>
              </a:rPr>
              <a:t>eureka-client/</a:t>
            </a:r>
            <a:r>
              <a:rPr lang="en-US" altLang="zh-CN" sz="1400" dirty="0" err="1" smtClean="0">
                <a:solidFill>
                  <a:prstClr val="white"/>
                </a:solidFill>
                <a:latin typeface="微软雅黑" panose="020B0503020204020204" pitchFamily="34" charset="-122"/>
                <a:ea typeface="微软雅黑" panose="020B0503020204020204" pitchFamily="34" charset="-122"/>
              </a:rPr>
              <a:t>name?name</a:t>
            </a:r>
            <a:r>
              <a:rPr lang="en-US" altLang="zh-CN" sz="1400" dirty="0">
                <a:solidFill>
                  <a:prstClr val="white"/>
                </a:solidFill>
                <a:latin typeface="微软雅黑" panose="020B0503020204020204" pitchFamily="34" charset="-122"/>
                <a:ea typeface="微软雅黑" panose="020B0503020204020204" pitchFamily="34" charset="-122"/>
              </a:rPr>
              <a:t>="+</a:t>
            </a:r>
            <a:r>
              <a:rPr lang="en-US" altLang="zh-CN" sz="1400" dirty="0" err="1">
                <a:solidFill>
                  <a:prstClr val="white"/>
                </a:solidFill>
                <a:latin typeface="微软雅黑" panose="020B0503020204020204" pitchFamily="34" charset="-122"/>
                <a:ea typeface="微软雅黑" panose="020B0503020204020204" pitchFamily="34" charset="-122"/>
              </a:rPr>
              <a:t>name,String.class</a:t>
            </a:r>
            <a:r>
              <a:rPr lang="en-US" altLang="zh-CN" sz="1400" dirty="0">
                <a:solidFill>
                  <a:prstClr val="white"/>
                </a:solidFill>
                <a:latin typeface="微软雅黑" panose="020B0503020204020204" pitchFamily="34" charset="-122"/>
                <a:ea typeface="微软雅黑" panose="020B0503020204020204" pitchFamily="34" charset="-122"/>
              </a:rPr>
              <a:t>);</a:t>
            </a:r>
            <a:endParaRPr lang="en-US" altLang="zh-CN" sz="1400" dirty="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a:solidFill>
                  <a:prstClr val="white"/>
                </a:solidFill>
                <a:latin typeface="微软雅黑" panose="020B0503020204020204" pitchFamily="34" charset="-122"/>
                <a:ea typeface="微软雅黑" panose="020B0503020204020204" pitchFamily="34" charset="-122"/>
              </a:rPr>
              <a:t>    </a:t>
            </a:r>
            <a:r>
              <a:rPr lang="en-US" altLang="zh-CN" sz="1400" dirty="0" smtClean="0">
                <a:solidFill>
                  <a:prstClr val="white"/>
                </a:solidFill>
                <a:latin typeface="微软雅黑" panose="020B0503020204020204" pitchFamily="34" charset="-122"/>
                <a:ea typeface="微软雅黑" panose="020B0503020204020204" pitchFamily="34" charset="-122"/>
              </a:rPr>
              <a:t>}</a:t>
            </a:r>
            <a:endParaRPr lang="en-US" altLang="zh-CN" sz="1400" dirty="0" smtClean="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smtClean="0">
                <a:solidFill>
                  <a:prstClr val="white"/>
                </a:solidFill>
                <a:latin typeface="微软雅黑" panose="020B0503020204020204" pitchFamily="34" charset="-122"/>
                <a:ea typeface="微软雅黑" panose="020B0503020204020204" pitchFamily="34" charset="-122"/>
              </a:rPr>
              <a:t>}</a:t>
            </a:r>
            <a:endParaRPr lang="en-US" altLang="zh-CN" sz="1400" dirty="0" smtClean="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endParaRPr lang="en-US" altLang="zh-CN" sz="1400" dirty="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zh-CN" altLang="en-US" dirty="0">
                <a:solidFill>
                  <a:schemeClr val="bg1"/>
                </a:solidFill>
              </a:rPr>
              <a:t>为什么在</a:t>
            </a:r>
            <a:r>
              <a:rPr lang="en-US" altLang="zh-CN" dirty="0">
                <a:solidFill>
                  <a:schemeClr val="bg1"/>
                </a:solidFill>
              </a:rPr>
              <a:t>RestTemplate</a:t>
            </a:r>
            <a:r>
              <a:rPr lang="zh-CN" altLang="en-US" dirty="0">
                <a:solidFill>
                  <a:schemeClr val="bg1"/>
                </a:solidFill>
              </a:rPr>
              <a:t>加一个</a:t>
            </a:r>
            <a:r>
              <a:rPr lang="en-US" altLang="zh-CN" dirty="0">
                <a:solidFill>
                  <a:schemeClr val="bg1"/>
                </a:solidFill>
              </a:rPr>
              <a:t>@LoadBalance</a:t>
            </a:r>
            <a:r>
              <a:rPr lang="zh-CN" altLang="en-US" dirty="0">
                <a:solidFill>
                  <a:schemeClr val="bg1"/>
                </a:solidFill>
              </a:rPr>
              <a:t>注解就可可以开启负载均衡呢？</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endParaRPr lang="en-US" altLang="zh-CN" sz="14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fill="hold" nodeType="tmRoot"/>
      </p:par>
    </p:tnLst>
  </p:timing>
</p:sld>
</file>

<file path=ppt/theme/theme1.xml><?xml version="1.0" encoding="utf-8"?>
<a:theme xmlns:a="http://schemas.openxmlformats.org/drawingml/2006/main" name="www.33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ww.33ppt.com1">
  <a:themeElements>
    <a:clrScheme name="穿越">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13632</Words>
  <Application>WPS 演示</Application>
  <PresentationFormat>宽屏</PresentationFormat>
  <Paragraphs>741</Paragraphs>
  <Slides>44</Slides>
  <Notes>32</Notes>
  <HiddenSlides>0</HiddenSlides>
  <MMClips>1</MMClips>
  <ScaleCrop>false</ScaleCrop>
  <HeadingPairs>
    <vt:vector size="6" baseType="variant">
      <vt:variant>
        <vt:lpstr>已用的字体</vt:lpstr>
      </vt:variant>
      <vt:variant>
        <vt:i4>24</vt:i4>
      </vt:variant>
      <vt:variant>
        <vt:lpstr>主题</vt:lpstr>
      </vt:variant>
      <vt:variant>
        <vt:i4>2</vt:i4>
      </vt:variant>
      <vt:variant>
        <vt:lpstr>幻灯片标题</vt:lpstr>
      </vt:variant>
      <vt:variant>
        <vt:i4>44</vt:i4>
      </vt:variant>
    </vt:vector>
  </HeadingPairs>
  <TitlesOfParts>
    <vt:vector size="70" baseType="lpstr">
      <vt:lpstr>Arial</vt:lpstr>
      <vt:lpstr>宋体</vt:lpstr>
      <vt:lpstr>Wingdings</vt:lpstr>
      <vt:lpstr>微软雅黑</vt:lpstr>
      <vt:lpstr>仿宋_GB2312</vt:lpstr>
      <vt:lpstr>Calibri</vt:lpstr>
      <vt:lpstr>Kontrapunkt Bob Bold</vt:lpstr>
      <vt:lpstr>Helvetica Light</vt:lpstr>
      <vt:lpstr>张海山锐线体简</vt:lpstr>
      <vt:lpstr>Arial Unicode MS</vt:lpstr>
      <vt:lpstr>仿宋</vt:lpstr>
      <vt:lpstr>等线</vt:lpstr>
      <vt:lpstr>Calibri</vt:lpstr>
      <vt:lpstr>Lato</vt:lpstr>
      <vt:lpstr>Gill Sans</vt:lpstr>
      <vt:lpstr>Helvetica</vt:lpstr>
      <vt:lpstr>Modern Pictograms</vt:lpstr>
      <vt:lpstr>Agency FB</vt:lpstr>
      <vt:lpstr>UKIJ Qolyazma</vt:lpstr>
      <vt:lpstr>华文黑体</vt:lpstr>
      <vt:lpstr>Arial</vt:lpstr>
      <vt:lpstr>Segoe Print</vt:lpstr>
      <vt:lpstr>Gill Sans MT</vt:lpstr>
      <vt:lpstr>黑体</vt:lpstr>
      <vt:lpstr>www.33ppt.com​​</vt:lpstr>
      <vt:lpstr>www.33ppt.com1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熊猫办公</dc:creator>
  <cp:lastModifiedBy>hp</cp:lastModifiedBy>
  <cp:revision>77</cp:revision>
  <dcterms:created xsi:type="dcterms:W3CDTF">2016-04-07T00:30:00Z</dcterms:created>
  <dcterms:modified xsi:type="dcterms:W3CDTF">2019-08-03T07:49:23Z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